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72" r:id="rId4"/>
    <p:sldId id="256" r:id="rId5"/>
    <p:sldId id="273" r:id="rId6"/>
    <p:sldId id="266" r:id="rId7"/>
    <p:sldId id="274" r:id="rId8"/>
    <p:sldId id="259" r:id="rId9"/>
    <p:sldId id="265" r:id="rId10"/>
    <p:sldId id="258" r:id="rId11"/>
    <p:sldId id="269" r:id="rId12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2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2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4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4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9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3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2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3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4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0B89-384E-4919-A2E9-1BE7A3F875D7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4F17-A902-4999-A0B1-E0DA56265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4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650" y="4038600"/>
            <a:ext cx="8235950" cy="2819400"/>
          </a:xfrm>
        </p:spPr>
        <p:txBody>
          <a:bodyPr>
            <a:normAutofit fontScale="85000" lnSpcReduction="20000"/>
          </a:bodyPr>
          <a:lstStyle/>
          <a:p>
            <a:endParaRPr lang="ro-RO" dirty="0" smtClean="0"/>
          </a:p>
          <a:p>
            <a:endParaRPr lang="ro-RO" dirty="0"/>
          </a:p>
          <a:p>
            <a:endParaRPr lang="ro-RO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4400" dirty="0" smtClean="0"/>
              <a:t>ETICHETA EUROPEANĂ PENTRU EXCELENȚĂ ÎN GUVERNARE</a:t>
            </a:r>
            <a:endParaRPr lang="en-GB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  <p:pic>
        <p:nvPicPr>
          <p:cNvPr id="6" name="Imagine 5" descr="D:\Profiles\corina.tara\Desktop\ELoGE\4 mai 2022\ELoGE poza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2607668"/>
            <a:ext cx="3771900" cy="28406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reptunghi 1"/>
          <p:cNvSpPr/>
          <p:nvPr/>
        </p:nvSpPr>
        <p:spPr>
          <a:xfrm flipH="1">
            <a:off x="4371512" y="1755756"/>
            <a:ext cx="3400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5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ELoGE</a:t>
            </a:r>
            <a:endParaRPr lang="ro-RO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  <p:pic>
        <p:nvPicPr>
          <p:cNvPr id="2050" name="Picture 2" descr="https://www.coe.int/documents/16887348/25559122/12principles-poster_en.jpg/8c9be8fc-0ff9-a1cd-334c-4a8fbda2663b?t=1518190365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608" y="508000"/>
            <a:ext cx="6873367" cy="626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3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700" y="1213496"/>
            <a:ext cx="10345420" cy="49312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 smtClean="0"/>
          </a:p>
          <a:p>
            <a:r>
              <a:rPr lang="ro-RO" dirty="0" smtClean="0"/>
              <a:t>Corina ȚÂRA – coordonator </a:t>
            </a:r>
            <a:r>
              <a:rPr lang="ro-RO" dirty="0" err="1" smtClean="0"/>
              <a:t>ELoGE</a:t>
            </a:r>
            <a:r>
              <a:rPr lang="ro-RO" dirty="0" smtClean="0"/>
              <a:t> - SGG</a:t>
            </a:r>
          </a:p>
          <a:p>
            <a:r>
              <a:rPr lang="ro-RO" dirty="0" smtClean="0"/>
              <a:t>Serviciul pentru Guvernare Deschisă</a:t>
            </a:r>
          </a:p>
          <a:p>
            <a:r>
              <a:rPr lang="ro-RO" dirty="0" smtClean="0"/>
              <a:t>Tel. 021.314.34.00, int. 1204</a:t>
            </a:r>
          </a:p>
          <a:p>
            <a:r>
              <a:rPr lang="ro-RO" dirty="0" smtClean="0"/>
              <a:t>corina.tara@gov.ro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71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499"/>
            <a:ext cx="10947400" cy="50974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Ce este </a:t>
            </a:r>
            <a:r>
              <a:rPr lang="ro-RO" b="1" dirty="0" err="1" smtClean="0">
                <a:solidFill>
                  <a:schemeClr val="accent1">
                    <a:lumMod val="75000"/>
                  </a:schemeClr>
                </a:solidFill>
              </a:rPr>
              <a:t>ELoGE</a:t>
            </a:r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 smtClean="0"/>
              <a:t>(https://www.coe.int/en/web/good-governance/eloge) – </a:t>
            </a:r>
            <a:endParaRPr lang="ro-RO" dirty="0" smtClean="0"/>
          </a:p>
          <a:p>
            <a:pPr>
              <a:buFontTx/>
              <a:buChar char="-"/>
            </a:pPr>
            <a:r>
              <a:rPr lang="en-GB" dirty="0" smtClean="0"/>
              <a:t>un </a:t>
            </a:r>
            <a:r>
              <a:rPr lang="en-GB" dirty="0" err="1" smtClean="0"/>
              <a:t>premiu</a:t>
            </a:r>
            <a:r>
              <a:rPr lang="en-GB" dirty="0" smtClean="0"/>
              <a:t> </a:t>
            </a:r>
            <a:r>
              <a:rPr lang="en-GB" dirty="0" err="1" smtClean="0"/>
              <a:t>acordat</a:t>
            </a:r>
            <a:r>
              <a:rPr lang="en-GB" dirty="0" smtClean="0"/>
              <a:t> de </a:t>
            </a:r>
            <a:r>
              <a:rPr lang="en-GB" dirty="0" err="1" smtClean="0"/>
              <a:t>către</a:t>
            </a:r>
            <a:r>
              <a:rPr lang="en-GB" dirty="0" smtClean="0"/>
              <a:t> Consiliul </a:t>
            </a:r>
            <a:r>
              <a:rPr lang="en-GB" dirty="0" err="1" smtClean="0"/>
              <a:t>Europei</a:t>
            </a:r>
            <a:r>
              <a:rPr lang="en-GB" dirty="0" smtClean="0"/>
              <a:t> </a:t>
            </a:r>
            <a:r>
              <a:rPr lang="en-GB" dirty="0" err="1" smtClean="0"/>
              <a:t>autorităților</a:t>
            </a:r>
            <a:r>
              <a:rPr lang="en-GB" dirty="0" smtClean="0"/>
              <a:t> </a:t>
            </a:r>
            <a:r>
              <a:rPr lang="en-GB" dirty="0" err="1" smtClean="0"/>
              <a:t>publice</a:t>
            </a:r>
            <a:r>
              <a:rPr lang="en-GB" dirty="0" smtClean="0"/>
              <a:t> locale care </a:t>
            </a:r>
            <a:r>
              <a:rPr lang="en-GB" dirty="0" err="1" smtClean="0"/>
              <a:t>doresc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</a:t>
            </a:r>
            <a:r>
              <a:rPr lang="en-GB" dirty="0" err="1" smtClean="0"/>
              <a:t>obțină</a:t>
            </a:r>
            <a:r>
              <a:rPr lang="en-GB" dirty="0" smtClean="0"/>
              <a:t> o </a:t>
            </a:r>
            <a:r>
              <a:rPr lang="en-GB" dirty="0" err="1" smtClean="0"/>
              <a:t>recunoaștere</a:t>
            </a:r>
            <a:r>
              <a:rPr lang="en-GB" dirty="0" smtClean="0"/>
              <a:t> </a:t>
            </a:r>
            <a:r>
              <a:rPr lang="en-GB" dirty="0" err="1" smtClean="0"/>
              <a:t>internațională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</a:t>
            </a:r>
            <a:r>
              <a:rPr lang="en-GB" dirty="0" err="1" smtClean="0"/>
              <a:t>atingă</a:t>
            </a:r>
            <a:r>
              <a:rPr lang="en-GB" dirty="0" smtClean="0"/>
              <a:t> un </a:t>
            </a:r>
            <a:r>
              <a:rPr lang="en-GB" dirty="0" err="1" smtClean="0"/>
              <a:t>nivel</a:t>
            </a:r>
            <a:r>
              <a:rPr lang="en-GB" dirty="0" smtClean="0"/>
              <a:t> </a:t>
            </a:r>
            <a:r>
              <a:rPr lang="en-GB" dirty="0" err="1" smtClean="0"/>
              <a:t>ridicat</a:t>
            </a:r>
            <a:r>
              <a:rPr lang="en-GB" dirty="0" smtClean="0"/>
              <a:t> de </a:t>
            </a:r>
            <a:r>
              <a:rPr lang="en-GB" dirty="0" err="1" smtClean="0"/>
              <a:t>bună</a:t>
            </a:r>
            <a:r>
              <a:rPr lang="en-GB" dirty="0" smtClean="0"/>
              <a:t> </a:t>
            </a:r>
            <a:r>
              <a:rPr lang="en-GB" dirty="0" err="1" smtClean="0"/>
              <a:t>guvernanță</a:t>
            </a:r>
            <a:r>
              <a:rPr lang="en-GB" dirty="0" smtClean="0"/>
              <a:t>,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conformitate</a:t>
            </a:r>
            <a:r>
              <a:rPr lang="en-GB" dirty="0" smtClean="0"/>
              <a:t> cu </a:t>
            </a:r>
            <a:r>
              <a:rPr lang="en-GB" dirty="0" err="1" smtClean="0"/>
              <a:t>standardele</a:t>
            </a:r>
            <a:r>
              <a:rPr lang="en-GB" dirty="0" smtClean="0"/>
              <a:t> de </a:t>
            </a:r>
            <a:r>
              <a:rPr lang="en-GB" dirty="0" err="1" smtClean="0"/>
              <a:t>referință</a:t>
            </a:r>
            <a:r>
              <a:rPr lang="en-GB" dirty="0" smtClean="0"/>
              <a:t> ale </a:t>
            </a:r>
            <a:r>
              <a:rPr lang="en-GB" dirty="0" err="1" smtClean="0"/>
              <a:t>Consiliului</a:t>
            </a:r>
            <a:r>
              <a:rPr lang="en-GB" dirty="0" smtClean="0"/>
              <a:t> </a:t>
            </a:r>
            <a:r>
              <a:rPr lang="en-GB" dirty="0" err="1" smtClean="0"/>
              <a:t>Europei</a:t>
            </a:r>
            <a:r>
              <a:rPr lang="en-GB" dirty="0" smtClean="0"/>
              <a:t>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O metodă de analiză a gradului guvernării democratice la nivel local, dar și de </a:t>
            </a:r>
            <a:r>
              <a:rPr lang="ro-RO" dirty="0" err="1" smtClean="0"/>
              <a:t>îmbunătpțire</a:t>
            </a:r>
            <a:r>
              <a:rPr lang="ro-RO" dirty="0" smtClean="0"/>
              <a:t> a practicilor administrațiilor publice locale în acest sens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en-GB" b="1" dirty="0" err="1" smtClean="0"/>
              <a:t>Comisia</a:t>
            </a:r>
            <a:r>
              <a:rPr lang="en-GB" b="1" dirty="0" smtClean="0"/>
              <a:t> </a:t>
            </a:r>
            <a:r>
              <a:rPr lang="en-GB" b="1" dirty="0" err="1" smtClean="0"/>
              <a:t>Națională</a:t>
            </a:r>
            <a:r>
              <a:rPr lang="en-GB" b="1" dirty="0" smtClean="0"/>
              <a:t> de </a:t>
            </a:r>
            <a:r>
              <a:rPr lang="en-GB" b="1" dirty="0" err="1" smtClean="0"/>
              <a:t>Evaluare</a:t>
            </a:r>
            <a:r>
              <a:rPr lang="en-GB" b="1" dirty="0" smtClean="0"/>
              <a:t> (C.N.E.) </a:t>
            </a:r>
            <a:r>
              <a:rPr lang="en-GB" dirty="0" err="1" smtClean="0"/>
              <a:t>reprezintă</a:t>
            </a:r>
            <a:r>
              <a:rPr lang="en-GB" dirty="0" smtClean="0"/>
              <a:t> un organism </a:t>
            </a:r>
            <a:r>
              <a:rPr lang="en-GB" dirty="0" err="1" smtClean="0"/>
              <a:t>național</a:t>
            </a:r>
            <a:r>
              <a:rPr lang="en-GB" dirty="0" smtClean="0"/>
              <a:t> </a:t>
            </a:r>
            <a:r>
              <a:rPr lang="en-GB" dirty="0" err="1" smtClean="0"/>
              <a:t>obligatoriu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vederea</a:t>
            </a:r>
            <a:r>
              <a:rPr lang="en-GB" dirty="0" smtClean="0"/>
              <a:t> </a:t>
            </a:r>
            <a:r>
              <a:rPr lang="en-GB" dirty="0" err="1" smtClean="0"/>
              <a:t>implementării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, </a:t>
            </a:r>
            <a:r>
              <a:rPr lang="en-GB" dirty="0" err="1" smtClean="0"/>
              <a:t>structură</a:t>
            </a:r>
            <a:r>
              <a:rPr lang="en-GB" dirty="0" smtClean="0"/>
              <a:t> </a:t>
            </a:r>
            <a:r>
              <a:rPr lang="en-GB" dirty="0" err="1" smtClean="0"/>
              <a:t>parteneră</a:t>
            </a:r>
            <a:r>
              <a:rPr lang="en-GB" dirty="0" smtClean="0"/>
              <a:t> a </a:t>
            </a:r>
            <a:r>
              <a:rPr lang="en-GB" dirty="0" err="1" smtClean="0"/>
              <a:t>Platformei</a:t>
            </a:r>
            <a:r>
              <a:rPr lang="en-GB" dirty="0" smtClean="0"/>
              <a:t> </a:t>
            </a:r>
            <a:r>
              <a:rPr lang="en-GB" dirty="0" err="1" smtClean="0"/>
              <a:t>europene</a:t>
            </a:r>
            <a:r>
              <a:rPr lang="en-GB" dirty="0" smtClean="0"/>
              <a:t> a </a:t>
            </a:r>
            <a:r>
              <a:rPr lang="en-GB" dirty="0" err="1" smtClean="0"/>
              <a:t>părților</a:t>
            </a:r>
            <a:r>
              <a:rPr lang="en-GB" dirty="0" smtClean="0"/>
              <a:t> </a:t>
            </a:r>
            <a:r>
              <a:rPr lang="en-GB" dirty="0" err="1" smtClean="0"/>
              <a:t>interesate</a:t>
            </a:r>
            <a:r>
              <a:rPr lang="en-GB" dirty="0" smtClean="0"/>
              <a:t> (din </a:t>
            </a:r>
            <a:r>
              <a:rPr lang="en-GB" dirty="0" err="1" smtClean="0"/>
              <a:t>cadrul</a:t>
            </a:r>
            <a:r>
              <a:rPr lang="en-GB" dirty="0" smtClean="0"/>
              <a:t> </a:t>
            </a:r>
            <a:r>
              <a:rPr lang="en-GB" dirty="0" err="1" smtClean="0"/>
              <a:t>Centrului</a:t>
            </a:r>
            <a:r>
              <a:rPr lang="en-GB" dirty="0" smtClean="0"/>
              <a:t> de </a:t>
            </a:r>
            <a:r>
              <a:rPr lang="en-GB" dirty="0" err="1" smtClean="0"/>
              <a:t>expertiză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o </a:t>
            </a:r>
            <a:r>
              <a:rPr lang="en-GB" dirty="0" err="1" smtClean="0"/>
              <a:t>bună</a:t>
            </a:r>
            <a:r>
              <a:rPr lang="en-GB" dirty="0" smtClean="0"/>
              <a:t> </a:t>
            </a:r>
            <a:r>
              <a:rPr lang="en-GB" dirty="0" err="1" smtClean="0"/>
              <a:t>guvernare</a:t>
            </a:r>
            <a:r>
              <a:rPr lang="en-GB" dirty="0" smtClean="0"/>
              <a:t> al </a:t>
            </a:r>
            <a:r>
              <a:rPr lang="en-GB" dirty="0" err="1" smtClean="0"/>
              <a:t>Consiliului</a:t>
            </a:r>
            <a:r>
              <a:rPr lang="en-GB" dirty="0" smtClean="0"/>
              <a:t> </a:t>
            </a:r>
            <a:r>
              <a:rPr lang="en-GB" dirty="0" err="1" smtClean="0"/>
              <a:t>Europei</a:t>
            </a:r>
            <a:r>
              <a:rPr lang="en-GB" dirty="0" smtClean="0"/>
              <a:t>). </a:t>
            </a:r>
          </a:p>
          <a:p>
            <a:pPr marL="0" indent="0">
              <a:buNone/>
            </a:pPr>
            <a:r>
              <a:rPr lang="en-GB" b="1" dirty="0" smtClean="0"/>
              <a:t>C.N.E. </a:t>
            </a:r>
            <a:r>
              <a:rPr lang="en-GB" dirty="0" smtClean="0"/>
              <a:t>are </a:t>
            </a:r>
            <a:r>
              <a:rPr lang="en-GB" dirty="0" err="1" smtClean="0"/>
              <a:t>următoarele</a:t>
            </a:r>
            <a:r>
              <a:rPr lang="en-GB" dirty="0" smtClean="0"/>
              <a:t> </a:t>
            </a:r>
            <a:r>
              <a:rPr lang="en-GB" dirty="0" err="1" smtClean="0"/>
              <a:t>atribuții</a:t>
            </a:r>
            <a:r>
              <a:rPr lang="en-GB" dirty="0" smtClean="0"/>
              <a:t> </a:t>
            </a:r>
            <a:r>
              <a:rPr lang="en-GB" dirty="0" err="1" smtClean="0"/>
              <a:t>principale</a:t>
            </a:r>
            <a:r>
              <a:rPr lang="en-GB" dirty="0" smtClean="0"/>
              <a:t> :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aprobă</a:t>
            </a:r>
            <a:r>
              <a:rPr lang="en-GB" dirty="0" smtClean="0"/>
              <a:t> </a:t>
            </a:r>
            <a:r>
              <a:rPr lang="en-GB" dirty="0" err="1" smtClean="0"/>
              <a:t>criteriile</a:t>
            </a:r>
            <a:r>
              <a:rPr lang="en-GB" dirty="0" smtClean="0"/>
              <a:t> de </a:t>
            </a:r>
            <a:r>
              <a:rPr lang="en-GB" dirty="0" err="1" smtClean="0"/>
              <a:t>referință</a:t>
            </a:r>
            <a:r>
              <a:rPr lang="en-GB" dirty="0" smtClean="0"/>
              <a:t> ale </a:t>
            </a:r>
            <a:r>
              <a:rPr lang="en-GB" dirty="0" err="1" smtClean="0"/>
              <a:t>ELoGE</a:t>
            </a:r>
            <a:r>
              <a:rPr lang="en-GB" dirty="0" smtClean="0"/>
              <a:t>  </a:t>
            </a:r>
            <a:r>
              <a:rPr lang="ro-RO" dirty="0" smtClean="0"/>
              <a:t>pe baza cărora se va </a:t>
            </a:r>
            <a:r>
              <a:rPr lang="ro-RO" dirty="0" err="1" smtClean="0"/>
              <a:t>anliza</a:t>
            </a:r>
            <a:r>
              <a:rPr lang="ro-RO" dirty="0" smtClean="0"/>
              <a:t> modul de implementare a principiilor bunei guvernări în activitatea autorităților administrației publice locale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aprobă</a:t>
            </a:r>
            <a:r>
              <a:rPr lang="en-GB" dirty="0" smtClean="0"/>
              <a:t> </a:t>
            </a:r>
            <a:r>
              <a:rPr lang="en-GB" dirty="0" err="1" smtClean="0"/>
              <a:t>lista</a:t>
            </a:r>
            <a:r>
              <a:rPr lang="en-GB" dirty="0" smtClean="0"/>
              <a:t> </a:t>
            </a:r>
            <a:r>
              <a:rPr lang="en-GB" dirty="0" err="1" smtClean="0"/>
              <a:t>finală</a:t>
            </a:r>
            <a:r>
              <a:rPr lang="en-GB" dirty="0" smtClean="0"/>
              <a:t> a </a:t>
            </a:r>
            <a:r>
              <a:rPr lang="en-GB" dirty="0" err="1" smtClean="0"/>
              <a:t>autorităților</a:t>
            </a:r>
            <a:r>
              <a:rPr lang="en-GB" dirty="0" smtClean="0"/>
              <a:t> </a:t>
            </a:r>
            <a:r>
              <a:rPr lang="en-GB" dirty="0" err="1" smtClean="0"/>
              <a:t>publice</a:t>
            </a:r>
            <a:r>
              <a:rPr lang="en-GB" dirty="0" smtClean="0"/>
              <a:t> locale care</a:t>
            </a:r>
            <a:r>
              <a:rPr lang="ro-RO" dirty="0" smtClean="0"/>
              <a:t> </a:t>
            </a:r>
            <a:r>
              <a:rPr lang="en-GB" dirty="0" err="1" smtClean="0"/>
              <a:t>îndeplinesc</a:t>
            </a:r>
            <a:r>
              <a:rPr lang="en-GB" dirty="0" smtClean="0"/>
              <a:t> </a:t>
            </a:r>
            <a:r>
              <a:rPr lang="en-GB" dirty="0" err="1" smtClean="0"/>
              <a:t>condițiile</a:t>
            </a:r>
            <a:r>
              <a:rPr lang="en-GB" dirty="0" smtClean="0"/>
              <a:t> de premiere </a:t>
            </a:r>
            <a:r>
              <a:rPr lang="en-GB" dirty="0" err="1" smtClean="0"/>
              <a:t>ELoGE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365125"/>
            <a:ext cx="3994150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617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500"/>
            <a:ext cx="10515600" cy="65405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o-RO" sz="4500" b="1" dirty="0" smtClean="0">
                <a:solidFill>
                  <a:schemeClr val="accent1">
                    <a:lumMod val="75000"/>
                  </a:schemeClr>
                </a:solidFill>
              </a:rPr>
              <a:t>AUTORITĂȚI/INSTITUȚII PUBLICE REPREZENTATE ÎN </a:t>
            </a:r>
          </a:p>
          <a:p>
            <a:pPr marL="0" indent="0" algn="ctr">
              <a:buNone/>
            </a:pPr>
            <a:r>
              <a:rPr lang="en-GB" sz="4500" b="1" dirty="0" smtClean="0">
                <a:solidFill>
                  <a:schemeClr val="accent1">
                    <a:lumMod val="75000"/>
                  </a:schemeClr>
                </a:solidFill>
              </a:rPr>
              <a:t>  COMISI</a:t>
            </a:r>
            <a:r>
              <a:rPr lang="ro-RO" sz="45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sz="4500" b="1" dirty="0" smtClean="0">
                <a:solidFill>
                  <a:schemeClr val="accent1">
                    <a:lumMod val="75000"/>
                  </a:schemeClr>
                </a:solidFill>
              </a:rPr>
              <a:t> NAȚIONAL</a:t>
            </a:r>
            <a:r>
              <a:rPr lang="ro-RO" sz="4500" b="1" dirty="0" smtClean="0">
                <a:solidFill>
                  <a:schemeClr val="accent1">
                    <a:lumMod val="75000"/>
                  </a:schemeClr>
                </a:solidFill>
              </a:rPr>
              <a:t>Ă</a:t>
            </a:r>
            <a:r>
              <a:rPr lang="en-GB" sz="4500" b="1" dirty="0" smtClean="0">
                <a:solidFill>
                  <a:schemeClr val="accent1">
                    <a:lumMod val="75000"/>
                  </a:schemeClr>
                </a:solidFill>
              </a:rPr>
              <a:t> DE EVALUARE</a:t>
            </a:r>
            <a:r>
              <a:rPr lang="ro-RO" sz="4500" b="1" dirty="0" smtClean="0">
                <a:solidFill>
                  <a:schemeClr val="accent1">
                    <a:lumMod val="75000"/>
                  </a:schemeClr>
                </a:solidFill>
              </a:rPr>
              <a:t> pentru </a:t>
            </a:r>
            <a:r>
              <a:rPr lang="ro-RO" sz="4500" b="1" dirty="0" err="1" smtClean="0">
                <a:solidFill>
                  <a:schemeClr val="accent1">
                    <a:lumMod val="75000"/>
                  </a:schemeClr>
                </a:solidFill>
              </a:rPr>
              <a:t>ELoGE</a:t>
            </a:r>
            <a:r>
              <a:rPr lang="en-GB" sz="4500" b="1" dirty="0" smtClean="0">
                <a:solidFill>
                  <a:schemeClr val="accent1">
                    <a:lumMod val="75000"/>
                  </a:schemeClr>
                </a:solidFill>
              </a:rPr>
              <a:t> (CNE) </a:t>
            </a:r>
          </a:p>
          <a:p>
            <a:pPr marL="0" indent="0" algn="just">
              <a:buNone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err="1" smtClean="0"/>
              <a:t>Ministerul</a:t>
            </a:r>
            <a:r>
              <a:rPr lang="en-GB" sz="4900" dirty="0" smtClean="0"/>
              <a:t> </a:t>
            </a:r>
            <a:r>
              <a:rPr lang="en-GB" sz="4900" dirty="0" err="1" smtClean="0"/>
              <a:t>Dezvoltării</a:t>
            </a:r>
            <a:r>
              <a:rPr lang="en-GB" sz="4900" dirty="0" smtClean="0"/>
              <a:t>, </a:t>
            </a:r>
            <a:r>
              <a:rPr lang="en-GB" sz="4900" dirty="0" err="1" smtClean="0"/>
              <a:t>Lucrărilor</a:t>
            </a:r>
            <a:r>
              <a:rPr lang="en-GB" sz="4900" dirty="0" smtClean="0"/>
              <a:t> </a:t>
            </a:r>
            <a:r>
              <a:rPr lang="en-GB" sz="4900" dirty="0" err="1" smtClean="0"/>
              <a:t>Publice</a:t>
            </a:r>
            <a:r>
              <a:rPr lang="en-GB" sz="4900" dirty="0" smtClean="0"/>
              <a:t> </a:t>
            </a:r>
            <a:r>
              <a:rPr lang="en-GB" sz="4900" dirty="0" err="1" smtClean="0"/>
              <a:t>și</a:t>
            </a:r>
            <a:r>
              <a:rPr lang="en-GB" sz="4900" dirty="0" smtClean="0"/>
              <a:t> </a:t>
            </a:r>
            <a:r>
              <a:rPr lang="en-GB" sz="4900" dirty="0" err="1" smtClean="0"/>
              <a:t>Administrației</a:t>
            </a:r>
            <a:endParaRPr lang="ro-RO" sz="49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smtClean="0"/>
              <a:t>Consiliul </a:t>
            </a:r>
            <a:r>
              <a:rPr lang="en-GB" sz="4900" dirty="0" err="1" smtClean="0"/>
              <a:t>Național</a:t>
            </a:r>
            <a:r>
              <a:rPr lang="en-GB" sz="4900" dirty="0" smtClean="0"/>
              <a:t> al </a:t>
            </a:r>
            <a:r>
              <a:rPr lang="en-GB" sz="4900" dirty="0" err="1" smtClean="0"/>
              <a:t>Rectorilor</a:t>
            </a:r>
            <a:endParaRPr lang="en-GB" sz="49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smtClean="0"/>
              <a:t>Institutul </a:t>
            </a:r>
            <a:r>
              <a:rPr lang="en-GB" sz="4900" dirty="0" err="1" smtClean="0"/>
              <a:t>Național</a:t>
            </a:r>
            <a:r>
              <a:rPr lang="en-GB" sz="4900" dirty="0" smtClean="0"/>
              <a:t> de </a:t>
            </a:r>
            <a:r>
              <a:rPr lang="en-GB" sz="4900" dirty="0" err="1" smtClean="0"/>
              <a:t>Administrație</a:t>
            </a:r>
            <a:r>
              <a:rPr lang="en-GB" sz="4900" dirty="0" smtClean="0"/>
              <a:t> (I.N.A.)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err="1" smtClean="0"/>
              <a:t>Uniunea</a:t>
            </a:r>
            <a:r>
              <a:rPr lang="en-GB" sz="4900" dirty="0" smtClean="0"/>
              <a:t> </a:t>
            </a:r>
            <a:r>
              <a:rPr lang="en-GB" sz="4900" dirty="0" err="1" smtClean="0"/>
              <a:t>Națională</a:t>
            </a:r>
            <a:r>
              <a:rPr lang="en-GB" sz="4900" dirty="0" smtClean="0"/>
              <a:t> a </a:t>
            </a:r>
            <a:r>
              <a:rPr lang="en-GB" sz="4900" dirty="0" err="1" smtClean="0"/>
              <a:t>Consiliilor</a:t>
            </a:r>
            <a:r>
              <a:rPr lang="en-GB" sz="4900" dirty="0" smtClean="0"/>
              <a:t> </a:t>
            </a:r>
            <a:r>
              <a:rPr lang="en-GB" sz="4900" dirty="0" err="1" smtClean="0"/>
              <a:t>Județene</a:t>
            </a:r>
            <a:r>
              <a:rPr lang="en-GB" sz="4900" dirty="0" smtClean="0"/>
              <a:t> din </a:t>
            </a:r>
            <a:r>
              <a:rPr lang="en-GB" sz="4900" dirty="0" err="1" smtClean="0"/>
              <a:t>România</a:t>
            </a:r>
            <a:r>
              <a:rPr lang="en-GB" sz="4900" dirty="0" smtClean="0"/>
              <a:t> (UNCJR)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err="1" smtClean="0"/>
              <a:t>Asociația</a:t>
            </a:r>
            <a:r>
              <a:rPr lang="en-GB" sz="4900" dirty="0" smtClean="0"/>
              <a:t> Municipiilor din </a:t>
            </a:r>
            <a:r>
              <a:rPr lang="en-GB" sz="4900" dirty="0" err="1" smtClean="0"/>
              <a:t>România</a:t>
            </a:r>
            <a:r>
              <a:rPr lang="en-GB" sz="4900" dirty="0" smtClean="0"/>
              <a:t> (A.M.R.)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smtClean="0"/>
              <a:t>Asociația </a:t>
            </a:r>
            <a:r>
              <a:rPr lang="en-GB" sz="4900" dirty="0" err="1" smtClean="0"/>
              <a:t>Orașelor</a:t>
            </a:r>
            <a:r>
              <a:rPr lang="en-GB" sz="4900" dirty="0" smtClean="0"/>
              <a:t> din </a:t>
            </a:r>
            <a:r>
              <a:rPr lang="en-GB" sz="4900" dirty="0" err="1" smtClean="0"/>
              <a:t>România</a:t>
            </a:r>
            <a:r>
              <a:rPr lang="en-GB" sz="4900" dirty="0" smtClean="0"/>
              <a:t> (A.O.R.)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smtClean="0"/>
              <a:t>Asociația </a:t>
            </a:r>
            <a:r>
              <a:rPr lang="en-GB" sz="4900" dirty="0" err="1" smtClean="0"/>
              <a:t>Comunelor</a:t>
            </a:r>
            <a:r>
              <a:rPr lang="en-GB" sz="4900" dirty="0" smtClean="0"/>
              <a:t> din </a:t>
            </a:r>
            <a:r>
              <a:rPr lang="en-GB" sz="4900" dirty="0" err="1" smtClean="0"/>
              <a:t>România</a:t>
            </a:r>
            <a:r>
              <a:rPr lang="en-GB" sz="4900" dirty="0" smtClean="0"/>
              <a:t> (</a:t>
            </a:r>
            <a:r>
              <a:rPr lang="en-GB" sz="4900" dirty="0" err="1" smtClean="0"/>
              <a:t>A.Co.R</a:t>
            </a:r>
            <a:r>
              <a:rPr lang="en-GB" sz="4900" dirty="0" smtClean="0"/>
              <a:t>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4900" dirty="0" err="1" smtClean="0"/>
              <a:t>Președinția</a:t>
            </a:r>
            <a:r>
              <a:rPr lang="en-GB" sz="4900" dirty="0" smtClean="0"/>
              <a:t> </a:t>
            </a:r>
            <a:r>
              <a:rPr lang="en-GB" sz="4900" dirty="0" err="1" smtClean="0"/>
              <a:t>Comisiei</a:t>
            </a:r>
            <a:r>
              <a:rPr lang="en-GB" sz="4900" dirty="0" smtClean="0"/>
              <a:t> </a:t>
            </a:r>
            <a:r>
              <a:rPr lang="en-GB" sz="4900" dirty="0" err="1" smtClean="0"/>
              <a:t>Naționale</a:t>
            </a:r>
            <a:r>
              <a:rPr lang="en-GB" sz="4900" dirty="0" smtClean="0"/>
              <a:t> de </a:t>
            </a:r>
            <a:r>
              <a:rPr lang="en-GB" sz="4900" dirty="0" err="1" smtClean="0"/>
              <a:t>Evaluare</a:t>
            </a:r>
            <a:r>
              <a:rPr lang="en-GB" sz="4900" dirty="0" smtClean="0"/>
              <a:t> </a:t>
            </a:r>
            <a:r>
              <a:rPr lang="ro-RO" sz="4900" dirty="0" smtClean="0"/>
              <a:t>este </a:t>
            </a:r>
            <a:r>
              <a:rPr lang="en-GB" sz="4900" dirty="0" err="1" smtClean="0"/>
              <a:t>asigurată</a:t>
            </a:r>
            <a:r>
              <a:rPr lang="en-GB" sz="4900" dirty="0" smtClean="0"/>
              <a:t> de </a:t>
            </a:r>
            <a:r>
              <a:rPr lang="en-GB" sz="4900" dirty="0" err="1" smtClean="0"/>
              <a:t>către</a:t>
            </a:r>
            <a:r>
              <a:rPr lang="en-GB" sz="4900" dirty="0" smtClean="0"/>
              <a:t> SGG.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497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700" y="1213496"/>
            <a:ext cx="10363708" cy="5121990"/>
          </a:xfrm>
        </p:spPr>
        <p:txBody>
          <a:bodyPr>
            <a:normAutofit fontScale="92500" lnSpcReduction="10000"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PRINCIPIILE BUNEI GUVERNĂRI DEMOCRATICE: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err="1" smtClean="0"/>
              <a:t>Participare</a:t>
            </a:r>
            <a:r>
              <a:rPr lang="ro-RO" b="1" dirty="0" smtClean="0"/>
              <a:t>a</a:t>
            </a:r>
            <a:r>
              <a:rPr lang="en-GB" b="1" dirty="0" smtClean="0"/>
              <a:t>, </a:t>
            </a:r>
            <a:r>
              <a:rPr lang="en-GB" b="1" dirty="0" err="1" smtClean="0"/>
              <a:t>reprezentare</a:t>
            </a:r>
            <a:r>
              <a:rPr lang="ro-RO" b="1" dirty="0" smtClean="0"/>
              <a:t>a</a:t>
            </a:r>
            <a:r>
              <a:rPr lang="en-GB" b="1" dirty="0" smtClean="0"/>
              <a:t> </a:t>
            </a:r>
            <a:r>
              <a:rPr lang="en-GB" b="1" dirty="0" err="1" smtClean="0"/>
              <a:t>și</a:t>
            </a:r>
            <a:r>
              <a:rPr lang="en-GB" b="1" dirty="0" smtClean="0"/>
              <a:t> </a:t>
            </a:r>
            <a:r>
              <a:rPr lang="en-GB" b="1" dirty="0" err="1" smtClean="0"/>
              <a:t>desfășurarea</a:t>
            </a:r>
            <a:r>
              <a:rPr lang="en-GB" b="1" dirty="0" smtClean="0"/>
              <a:t> </a:t>
            </a:r>
            <a:r>
              <a:rPr lang="en-GB" b="1" dirty="0" err="1" smtClean="0"/>
              <a:t>corectă</a:t>
            </a:r>
            <a:r>
              <a:rPr lang="en-GB" b="1" dirty="0" smtClean="0"/>
              <a:t> a </a:t>
            </a:r>
            <a:r>
              <a:rPr lang="en-GB" b="1" dirty="0" err="1" smtClean="0"/>
              <a:t>alegerilor</a:t>
            </a:r>
            <a:endParaRPr lang="en-GB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err="1" smtClean="0"/>
              <a:t>Receptivitate</a:t>
            </a:r>
            <a:endParaRPr lang="en-GB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err="1" smtClean="0"/>
              <a:t>Eficiență</a:t>
            </a:r>
            <a:r>
              <a:rPr lang="en-GB" b="1" dirty="0" smtClean="0"/>
              <a:t> </a:t>
            </a:r>
            <a:r>
              <a:rPr lang="en-GB" b="1" dirty="0" err="1" smtClean="0"/>
              <a:t>și</a:t>
            </a:r>
            <a:r>
              <a:rPr lang="en-GB" b="1" dirty="0" smtClean="0"/>
              <a:t> </a:t>
            </a:r>
            <a:r>
              <a:rPr lang="en-GB" b="1" dirty="0" err="1" smtClean="0"/>
              <a:t>eficacitate</a:t>
            </a:r>
            <a:endParaRPr lang="en-GB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err="1" smtClean="0"/>
              <a:t>Deschidere</a:t>
            </a:r>
            <a:r>
              <a:rPr lang="en-GB" b="1" dirty="0" smtClean="0"/>
              <a:t> </a:t>
            </a:r>
            <a:r>
              <a:rPr lang="en-GB" b="1" dirty="0" err="1" smtClean="0"/>
              <a:t>și</a:t>
            </a:r>
            <a:r>
              <a:rPr lang="en-GB" b="1" dirty="0" smtClean="0"/>
              <a:t> </a:t>
            </a:r>
            <a:r>
              <a:rPr lang="en-GB" b="1" dirty="0" err="1" smtClean="0"/>
              <a:t>transparență</a:t>
            </a:r>
            <a:endParaRPr lang="en-GB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err="1" smtClean="0"/>
              <a:t>Statul</a:t>
            </a:r>
            <a:r>
              <a:rPr lang="en-GB" b="1" dirty="0" smtClean="0"/>
              <a:t> de </a:t>
            </a:r>
            <a:r>
              <a:rPr lang="en-GB" b="1" dirty="0" err="1" smtClean="0"/>
              <a:t>drept</a:t>
            </a:r>
            <a:r>
              <a:rPr lang="en-GB" b="1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smtClean="0"/>
              <a:t>Comportament etic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err="1" smtClean="0"/>
              <a:t>Competențe</a:t>
            </a:r>
            <a:r>
              <a:rPr lang="en-GB" b="1" dirty="0" smtClean="0"/>
              <a:t> </a:t>
            </a:r>
            <a:r>
              <a:rPr lang="en-GB" b="1" dirty="0" err="1" smtClean="0"/>
              <a:t>și</a:t>
            </a:r>
            <a:r>
              <a:rPr lang="en-GB" b="1" dirty="0" smtClean="0"/>
              <a:t> </a:t>
            </a:r>
            <a:r>
              <a:rPr lang="en-GB" b="1" dirty="0" err="1" smtClean="0"/>
              <a:t>abilități</a:t>
            </a:r>
            <a:endParaRPr lang="en-GB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b="1" dirty="0" smtClean="0"/>
              <a:t>Inovare și deschidere pentru schimbare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b="1" dirty="0" smtClean="0"/>
              <a:t>Dezvoltarea durabilă și orientarea pe termen lung</a:t>
            </a:r>
            <a:endParaRPr lang="ro-RO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o-RO" b="1" dirty="0" smtClean="0"/>
              <a:t>Management financiar solid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b="1" dirty="0" smtClean="0"/>
              <a:t>Drepturile omului, diversitate culturală și coeziune socială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b="1" dirty="0" smtClean="0"/>
              <a:t>Responsabilitate</a:t>
            </a:r>
          </a:p>
          <a:p>
            <a:pPr algn="just"/>
            <a:endParaRPr lang="ro-RO" dirty="0" smtClean="0"/>
          </a:p>
          <a:p>
            <a:pPr marL="457200" indent="-457200" algn="just">
              <a:buFont typeface="+mj-lt"/>
              <a:buAutoNum type="arabicPeriod"/>
            </a:pPr>
            <a:endParaRPr lang="ro-RO" dirty="0" smtClean="0"/>
          </a:p>
          <a:p>
            <a:pPr marL="457200" indent="-457200" algn="just">
              <a:buFont typeface="+mj-lt"/>
              <a:buAutoNum type="arabicPeriod"/>
            </a:pPr>
            <a:endParaRPr lang="it-IT" dirty="0" smtClean="0"/>
          </a:p>
          <a:p>
            <a:pPr algn="just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873124"/>
            <a:ext cx="10515600" cy="56038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Cum se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utilizează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Benchmark-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ul</a:t>
            </a:r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o-RO" b="1" dirty="0" err="1" smtClean="0">
                <a:solidFill>
                  <a:schemeClr val="accent1">
                    <a:lumMod val="75000"/>
                  </a:schemeClr>
                </a:solidFill>
              </a:rPr>
              <a:t>CoE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o-RO" dirty="0" err="1" smtClean="0"/>
              <a:t>Benchmarkul</a:t>
            </a:r>
            <a:r>
              <a:rPr lang="ro-RO" dirty="0" smtClean="0"/>
              <a:t> = instrumentele acreditate de către </a:t>
            </a:r>
            <a:r>
              <a:rPr lang="ro-RO" dirty="0" err="1" smtClean="0"/>
              <a:t>CoE</a:t>
            </a:r>
            <a:r>
              <a:rPr lang="ro-RO" dirty="0" smtClean="0"/>
              <a:t> pe baza cărora se va face analiza modului de implementare în practică a celor 12 principii ale bunei </a:t>
            </a:r>
            <a:r>
              <a:rPr lang="ro-RO" dirty="0"/>
              <a:t>guvernări </a:t>
            </a:r>
            <a:r>
              <a:rPr lang="ro-RO" dirty="0" smtClean="0"/>
              <a:t>(formulare </a:t>
            </a:r>
            <a:r>
              <a:rPr lang="ro-RO" dirty="0"/>
              <a:t>de </a:t>
            </a:r>
            <a:r>
              <a:rPr lang="ro-RO" dirty="0" smtClean="0"/>
              <a:t>autoevaluare destinate aleșilor locali: primari, viceprimari, consilieri locali, președinți, vicepreședinți de consilii județene, consilieri județeni, formulare-interviuri </a:t>
            </a:r>
            <a:r>
              <a:rPr lang="ro-RO" dirty="0"/>
              <a:t>adresate populației, </a:t>
            </a:r>
            <a:r>
              <a:rPr lang="ro-RO" dirty="0" smtClean="0"/>
              <a:t>formulare </a:t>
            </a:r>
            <a:r>
              <a:rPr lang="ro-RO" dirty="0"/>
              <a:t>destinate evaluării </a:t>
            </a:r>
            <a:r>
              <a:rPr lang="ro-RO" dirty="0" smtClean="0"/>
              <a:t>activității autorităților administrației publice locale de </a:t>
            </a:r>
            <a:r>
              <a:rPr lang="ro-RO" dirty="0"/>
              <a:t>către </a:t>
            </a:r>
            <a:r>
              <a:rPr lang="ro-RO" dirty="0" smtClean="0"/>
              <a:t>angajații lor) </a:t>
            </a:r>
          </a:p>
          <a:p>
            <a:pPr marL="0" indent="0" algn="just">
              <a:buNone/>
            </a:pPr>
            <a:r>
              <a:rPr lang="en-GB" dirty="0" err="1" smtClean="0"/>
              <a:t>Evaluarea</a:t>
            </a:r>
            <a:r>
              <a:rPr lang="en-GB" dirty="0" smtClean="0"/>
              <a:t> </a:t>
            </a:r>
            <a:r>
              <a:rPr lang="en-GB" dirty="0" err="1" smtClean="0"/>
              <a:t>comparativă</a:t>
            </a:r>
            <a:r>
              <a:rPr lang="en-GB" dirty="0" smtClean="0"/>
              <a:t> a </a:t>
            </a:r>
            <a:r>
              <a:rPr lang="en-GB" dirty="0" err="1" smtClean="0"/>
              <a:t>celor</a:t>
            </a:r>
            <a:r>
              <a:rPr lang="en-GB" dirty="0" smtClean="0"/>
              <a:t> 12 </a:t>
            </a:r>
            <a:r>
              <a:rPr lang="en-GB" dirty="0" err="1" smtClean="0"/>
              <a:t>principii</a:t>
            </a:r>
            <a:r>
              <a:rPr lang="en-GB" dirty="0" smtClean="0"/>
              <a:t> de </a:t>
            </a:r>
            <a:r>
              <a:rPr lang="en-GB" dirty="0" err="1" smtClean="0"/>
              <a:t>inovare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bună</a:t>
            </a:r>
            <a:r>
              <a:rPr lang="en-GB" dirty="0" smtClean="0"/>
              <a:t> </a:t>
            </a:r>
            <a:r>
              <a:rPr lang="en-GB" dirty="0" err="1" smtClean="0"/>
              <a:t>guvernare</a:t>
            </a:r>
            <a:r>
              <a:rPr lang="en-GB" dirty="0" smtClean="0"/>
              <a:t> </a:t>
            </a:r>
            <a:r>
              <a:rPr lang="en-GB" dirty="0" err="1" smtClean="0"/>
              <a:t>democratică</a:t>
            </a:r>
            <a:r>
              <a:rPr lang="en-GB" dirty="0" smtClean="0"/>
              <a:t> </a:t>
            </a: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identificarea</a:t>
            </a:r>
            <a:r>
              <a:rPr lang="en-GB" dirty="0" smtClean="0"/>
              <a:t> </a:t>
            </a:r>
            <a:r>
              <a:rPr lang="en-GB" dirty="0" err="1" smtClean="0"/>
              <a:t>municipalităților</a:t>
            </a:r>
            <a:r>
              <a:rPr lang="en-GB" dirty="0" smtClean="0"/>
              <a:t> care </a:t>
            </a:r>
            <a:r>
              <a:rPr lang="en-GB" dirty="0" err="1" smtClean="0"/>
              <a:t>sunt</a:t>
            </a:r>
            <a:r>
              <a:rPr lang="en-GB" dirty="0" smtClean="0"/>
              <a:t> </a:t>
            </a:r>
            <a:r>
              <a:rPr lang="en-GB" dirty="0" err="1" smtClean="0"/>
              <a:t>cel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aproape</a:t>
            </a:r>
            <a:r>
              <a:rPr lang="en-GB" dirty="0" smtClean="0"/>
              <a:t> de a </a:t>
            </a:r>
            <a:r>
              <a:rPr lang="en-GB" dirty="0" err="1" smtClean="0"/>
              <a:t>respecta</a:t>
            </a:r>
            <a:r>
              <a:rPr lang="en-GB" dirty="0" smtClean="0"/>
              <a:t> </a:t>
            </a:r>
            <a:r>
              <a:rPr lang="en-GB" dirty="0" err="1" smtClean="0"/>
              <a:t>toate</a:t>
            </a:r>
            <a:r>
              <a:rPr lang="en-GB" dirty="0" smtClean="0"/>
              <a:t> (</a:t>
            </a:r>
            <a:r>
              <a:rPr lang="en-GB" dirty="0" err="1" smtClean="0"/>
              <a:t>sau</a:t>
            </a:r>
            <a:r>
              <a:rPr lang="en-GB" dirty="0" smtClean="0"/>
              <a:t> </a:t>
            </a:r>
            <a:r>
              <a:rPr lang="en-GB" dirty="0" err="1" smtClean="0"/>
              <a:t>majoritatea</a:t>
            </a:r>
            <a:r>
              <a:rPr lang="en-GB" dirty="0" smtClean="0"/>
              <a:t>) </a:t>
            </a:r>
            <a:r>
              <a:rPr lang="en-GB" dirty="0" err="1" smtClean="0"/>
              <a:t>principiilor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, </a:t>
            </a:r>
            <a:r>
              <a:rPr lang="en-GB" dirty="0" err="1" smtClean="0"/>
              <a:t>prin</a:t>
            </a:r>
            <a:r>
              <a:rPr lang="en-GB" dirty="0" smtClean="0"/>
              <a:t> </a:t>
            </a:r>
            <a:r>
              <a:rPr lang="en-GB" dirty="0" err="1" smtClean="0"/>
              <a:t>urmare</a:t>
            </a:r>
            <a:r>
              <a:rPr lang="en-GB" dirty="0" smtClean="0"/>
              <a:t>, </a:t>
            </a:r>
            <a:r>
              <a:rPr lang="en-GB" dirty="0" err="1" smtClean="0"/>
              <a:t>sunt</a:t>
            </a:r>
            <a:r>
              <a:rPr lang="en-GB" dirty="0" smtClean="0"/>
              <a:t> </a:t>
            </a:r>
            <a:r>
              <a:rPr lang="en-GB" dirty="0" err="1" smtClean="0"/>
              <a:t>eligibile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a </a:t>
            </a:r>
            <a:r>
              <a:rPr lang="en-GB" dirty="0" err="1" smtClean="0"/>
              <a:t>primi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ro-RO" dirty="0" smtClean="0"/>
              <a:t>.</a:t>
            </a:r>
          </a:p>
          <a:p>
            <a:pPr marL="0" indent="0" algn="just">
              <a:buNone/>
            </a:pPr>
            <a:r>
              <a:rPr lang="en-GB" dirty="0" smtClean="0"/>
              <a:t>Benchmark-</a:t>
            </a:r>
            <a:r>
              <a:rPr lang="en-GB" dirty="0" err="1" smtClean="0"/>
              <a:t>ul</a:t>
            </a:r>
            <a:r>
              <a:rPr lang="ro-RO" dirty="0"/>
              <a:t> </a:t>
            </a:r>
            <a:r>
              <a:rPr lang="en-GB" dirty="0" err="1" smtClean="0"/>
              <a:t>oferă</a:t>
            </a:r>
            <a:r>
              <a:rPr lang="en-GB" dirty="0" smtClean="0"/>
              <a:t> </a:t>
            </a:r>
            <a:r>
              <a:rPr lang="en-GB" dirty="0" err="1" smtClean="0"/>
              <a:t>următoarele</a:t>
            </a:r>
            <a:r>
              <a:rPr lang="en-GB" dirty="0" smtClean="0"/>
              <a:t> </a:t>
            </a:r>
            <a:r>
              <a:rPr lang="en-GB" dirty="0" err="1" smtClean="0"/>
              <a:t>informații</a:t>
            </a:r>
            <a:r>
              <a:rPr lang="en-GB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smtClean="0"/>
              <a:t>O </a:t>
            </a:r>
            <a:r>
              <a:rPr lang="en-GB" dirty="0" err="1" smtClean="0"/>
              <a:t>descriere</a:t>
            </a:r>
            <a:r>
              <a:rPr lang="en-GB" dirty="0" smtClean="0"/>
              <a:t> a </a:t>
            </a:r>
            <a:r>
              <a:rPr lang="en-GB" dirty="0" err="1" smtClean="0"/>
              <a:t>principiului</a:t>
            </a:r>
            <a:r>
              <a:rPr lang="en-GB" dirty="0" smtClean="0"/>
              <a:t> </a:t>
            </a:r>
            <a:r>
              <a:rPr lang="en-GB" dirty="0" err="1" smtClean="0"/>
              <a:t>bunei</a:t>
            </a:r>
            <a:r>
              <a:rPr lang="en-GB" dirty="0" smtClean="0"/>
              <a:t> </a:t>
            </a:r>
            <a:r>
              <a:rPr lang="en-GB" dirty="0" err="1" smtClean="0"/>
              <a:t>guvernări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o </a:t>
            </a:r>
            <a:r>
              <a:rPr lang="en-GB" dirty="0" err="1" smtClean="0"/>
              <a:t>listă</a:t>
            </a:r>
            <a:r>
              <a:rPr lang="en-GB" dirty="0" smtClean="0"/>
              <a:t> a </a:t>
            </a:r>
            <a:r>
              <a:rPr lang="en-GB" dirty="0" err="1" smtClean="0"/>
              <a:t>activităților</a:t>
            </a:r>
            <a:r>
              <a:rPr lang="en-GB" dirty="0" smtClean="0"/>
              <a:t> care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ajuta</a:t>
            </a:r>
            <a:r>
              <a:rPr lang="en-GB" dirty="0" smtClean="0"/>
              <a:t>, de </a:t>
            </a:r>
            <a:r>
              <a:rPr lang="en-GB" dirty="0" err="1" smtClean="0"/>
              <a:t>obicei</a:t>
            </a:r>
            <a:r>
              <a:rPr lang="en-GB" dirty="0" smtClean="0"/>
              <a:t>, o </a:t>
            </a:r>
            <a:r>
              <a:rPr lang="en-GB" dirty="0" err="1" smtClean="0"/>
              <a:t>municipalitate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</a:t>
            </a:r>
            <a:r>
              <a:rPr lang="en-GB" dirty="0" err="1" smtClean="0"/>
              <a:t>implementeze</a:t>
            </a:r>
            <a:r>
              <a:rPr lang="en-GB" dirty="0" smtClean="0"/>
              <a:t> </a:t>
            </a:r>
            <a:r>
              <a:rPr lang="en-GB" dirty="0" err="1" smtClean="0"/>
              <a:t>acel</a:t>
            </a:r>
            <a:r>
              <a:rPr lang="en-GB" dirty="0" smtClean="0"/>
              <a:t> </a:t>
            </a:r>
            <a:r>
              <a:rPr lang="en-GB" dirty="0" err="1" smtClean="0"/>
              <a:t>principiu</a:t>
            </a:r>
            <a:r>
              <a:rPr lang="en-GB" dirty="0" smtClean="0"/>
              <a:t>;</a:t>
            </a:r>
            <a:endParaRPr lang="ro-RO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smtClean="0"/>
              <a:t>O </a:t>
            </a:r>
            <a:r>
              <a:rPr lang="en-GB" dirty="0" err="1" smtClean="0"/>
              <a:t>secțiune</a:t>
            </a:r>
            <a:r>
              <a:rPr lang="en-GB" dirty="0" smtClean="0"/>
              <a:t> de </a:t>
            </a:r>
            <a:r>
              <a:rPr lang="en-GB" dirty="0" err="1" smtClean="0"/>
              <a:t>autoevaluare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care </a:t>
            </a:r>
            <a:r>
              <a:rPr lang="en-GB" dirty="0" err="1" smtClean="0"/>
              <a:t>municipalităților</a:t>
            </a:r>
            <a:r>
              <a:rPr lang="en-GB" dirty="0" smtClean="0"/>
              <a:t> li se </a:t>
            </a:r>
            <a:r>
              <a:rPr lang="en-GB" dirty="0" err="1" smtClean="0"/>
              <a:t>cere</a:t>
            </a:r>
            <a:r>
              <a:rPr lang="en-GB" dirty="0" smtClean="0"/>
              <a:t> </a:t>
            </a:r>
            <a:r>
              <a:rPr lang="en-GB" dirty="0" err="1" smtClean="0"/>
              <a:t>să-și</a:t>
            </a:r>
            <a:r>
              <a:rPr lang="en-GB" dirty="0" smtClean="0"/>
              <a:t> </a:t>
            </a:r>
            <a:r>
              <a:rPr lang="en-GB" dirty="0" err="1" smtClean="0"/>
              <a:t>identifice</a:t>
            </a:r>
            <a:r>
              <a:rPr lang="en-GB" dirty="0" smtClean="0"/>
              <a:t> </a:t>
            </a:r>
            <a:r>
              <a:rPr lang="en-GB" dirty="0" err="1" smtClean="0"/>
              <a:t>nivelul</a:t>
            </a:r>
            <a:r>
              <a:rPr lang="en-GB" dirty="0" smtClean="0"/>
              <a:t> de </a:t>
            </a:r>
            <a:r>
              <a:rPr lang="en-GB" dirty="0" err="1" smtClean="0"/>
              <a:t>maturitate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 smtClean="0"/>
              <a:t>acel</a:t>
            </a:r>
            <a:r>
              <a:rPr lang="en-GB" dirty="0" smtClean="0"/>
              <a:t> </a:t>
            </a:r>
            <a:r>
              <a:rPr lang="en-GB" dirty="0" err="1" smtClean="0"/>
              <a:t>principiu</a:t>
            </a:r>
            <a:r>
              <a:rPr lang="en-GB" dirty="0" smtClean="0"/>
              <a:t>.</a:t>
            </a:r>
            <a:endParaRPr lang="ro-RO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Dovezi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sprijinul</a:t>
            </a:r>
            <a:r>
              <a:rPr lang="en-GB" dirty="0" smtClean="0"/>
              <a:t> </a:t>
            </a:r>
            <a:r>
              <a:rPr lang="en-GB" dirty="0" err="1" smtClean="0"/>
              <a:t>autoevaluării</a:t>
            </a:r>
            <a:r>
              <a:rPr lang="en-GB" dirty="0" smtClean="0"/>
              <a:t> </a:t>
            </a:r>
            <a:r>
              <a:rPr lang="en-GB" dirty="0" err="1" smtClean="0"/>
              <a:t>furnizate</a:t>
            </a:r>
            <a:r>
              <a:rPr lang="en-GB" dirty="0" smtClean="0"/>
              <a:t> de </a:t>
            </a:r>
            <a:r>
              <a:rPr lang="en-GB" dirty="0" err="1" smtClean="0"/>
              <a:t>primărie</a:t>
            </a:r>
            <a:r>
              <a:rPr lang="en-GB" dirty="0" smtClean="0"/>
              <a:t>.</a:t>
            </a:r>
            <a:endParaRPr lang="ro-RO" dirty="0" smtClean="0"/>
          </a:p>
          <a:p>
            <a:pPr marL="0" indent="0" algn="just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138" y="191988"/>
            <a:ext cx="3999323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58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286" y="1076325"/>
            <a:ext cx="11636929" cy="55805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o-RO" b="1" dirty="0" smtClean="0"/>
              <a:t>Cum se obține premiul?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RO" b="1" dirty="0" smtClean="0"/>
              <a:t>Pe baza </a:t>
            </a:r>
            <a:r>
              <a:rPr lang="ro-RO" b="1" dirty="0" err="1" smtClean="0"/>
              <a:t>benchmarkului</a:t>
            </a:r>
            <a:r>
              <a:rPr lang="ro-RO" b="1" dirty="0" smtClean="0"/>
              <a:t> </a:t>
            </a:r>
            <a:r>
              <a:rPr lang="ro-RO" b="1" dirty="0" err="1" smtClean="0"/>
              <a:t>CoE</a:t>
            </a:r>
            <a:r>
              <a:rPr lang="ro-RO" b="1" dirty="0" smtClean="0"/>
              <a:t>, </a:t>
            </a:r>
            <a:r>
              <a:rPr lang="ro-RO" dirty="0" smtClean="0"/>
              <a:t>care se </a:t>
            </a:r>
            <a:r>
              <a:rPr lang="ro-RO" dirty="0"/>
              <a:t>adaptează </a:t>
            </a:r>
            <a:r>
              <a:rPr lang="ro-RO" dirty="0" smtClean="0"/>
              <a:t>de către Comisia </a:t>
            </a:r>
            <a:r>
              <a:rPr lang="ro-RO" dirty="0"/>
              <a:t>Națională de Evaluare și </a:t>
            </a:r>
            <a:r>
              <a:rPr lang="ro-RO" dirty="0" smtClean="0"/>
              <a:t>se aprobă de către aceasta și de către </a:t>
            </a:r>
            <a:r>
              <a:rPr lang="ro-RO" dirty="0" err="1" smtClean="0"/>
              <a:t>CoE</a:t>
            </a:r>
            <a:r>
              <a:rPr lang="ro-RO" dirty="0" smtClean="0"/>
              <a:t> și </a:t>
            </a:r>
            <a:r>
              <a:rPr lang="ro-RO" b="1" dirty="0" smtClean="0"/>
              <a:t>au loc următoarele activități: </a:t>
            </a:r>
            <a:r>
              <a:rPr lang="en-GB" b="1" dirty="0" smtClean="0"/>
              <a:t>o </a:t>
            </a:r>
            <a:r>
              <a:rPr lang="en-GB" b="1" dirty="0" err="1" smtClean="0"/>
              <a:t>autoevaluare</a:t>
            </a:r>
            <a:r>
              <a:rPr lang="en-GB" b="1" dirty="0" smtClean="0"/>
              <a:t>, un </a:t>
            </a:r>
            <a:r>
              <a:rPr lang="en-GB" b="1" dirty="0" err="1" smtClean="0"/>
              <a:t>sondaj</a:t>
            </a:r>
            <a:r>
              <a:rPr lang="en-GB" b="1" dirty="0" smtClean="0"/>
              <a:t> al </a:t>
            </a:r>
            <a:r>
              <a:rPr lang="en-GB" b="1" dirty="0" err="1" smtClean="0"/>
              <a:t>cetățenilor</a:t>
            </a:r>
            <a:r>
              <a:rPr lang="en-GB" b="1" dirty="0" smtClean="0"/>
              <a:t> </a:t>
            </a:r>
            <a:r>
              <a:rPr lang="en-GB" b="1" dirty="0" err="1" smtClean="0"/>
              <a:t>și</a:t>
            </a:r>
            <a:r>
              <a:rPr lang="en-GB" b="1" dirty="0" smtClean="0"/>
              <a:t> un </a:t>
            </a:r>
            <a:r>
              <a:rPr lang="en-GB" b="1" dirty="0" err="1" smtClean="0"/>
              <a:t>chestionar</a:t>
            </a:r>
            <a:r>
              <a:rPr lang="en-GB" b="1" dirty="0" smtClean="0"/>
              <a:t> </a:t>
            </a:r>
            <a:r>
              <a:rPr lang="en-GB" b="1" dirty="0" err="1" smtClean="0"/>
              <a:t>adresat</a:t>
            </a:r>
            <a:r>
              <a:rPr lang="en-GB" b="1" dirty="0" smtClean="0"/>
              <a:t> </a:t>
            </a:r>
            <a:r>
              <a:rPr lang="en-GB" b="1" dirty="0" err="1" smtClean="0"/>
              <a:t>oficialilor</a:t>
            </a:r>
            <a:r>
              <a:rPr lang="en-GB" b="1" dirty="0" smtClean="0"/>
              <a:t> </a:t>
            </a:r>
            <a:r>
              <a:rPr lang="en-GB" b="1" dirty="0" err="1" smtClean="0"/>
              <a:t>aleși</a:t>
            </a:r>
            <a:r>
              <a:rPr lang="en-GB" dirty="0" smtClean="0"/>
              <a:t>, </a:t>
            </a:r>
            <a:r>
              <a:rPr lang="en-GB" dirty="0" err="1" smtClean="0"/>
              <a:t>toate</a:t>
            </a:r>
            <a:r>
              <a:rPr lang="en-GB" dirty="0" smtClean="0"/>
              <a:t> </a:t>
            </a:r>
            <a:r>
              <a:rPr lang="en-GB" dirty="0" err="1" smtClean="0"/>
              <a:t>având</a:t>
            </a:r>
            <a:r>
              <a:rPr lang="en-GB" dirty="0" smtClean="0"/>
              <a:t> ca </a:t>
            </a:r>
            <a:r>
              <a:rPr lang="en-GB" dirty="0" err="1" smtClean="0"/>
              <a:t>scop</a:t>
            </a:r>
            <a:r>
              <a:rPr lang="en-GB" dirty="0" smtClean="0"/>
              <a:t> </a:t>
            </a:r>
            <a:r>
              <a:rPr lang="en-GB" b="1" dirty="0" err="1" smtClean="0"/>
              <a:t>evaluarea</a:t>
            </a:r>
            <a:r>
              <a:rPr lang="en-GB" b="1" dirty="0" smtClean="0"/>
              <a:t> </a:t>
            </a:r>
            <a:r>
              <a:rPr lang="en-GB" b="1" dirty="0" err="1" smtClean="0"/>
              <a:t>poziției</a:t>
            </a:r>
            <a:r>
              <a:rPr lang="en-GB" b="1" dirty="0" smtClean="0"/>
              <a:t> </a:t>
            </a:r>
            <a:r>
              <a:rPr lang="ro-RO" b="1" dirty="0" smtClean="0"/>
              <a:t>autorităților publice locale</a:t>
            </a:r>
            <a:r>
              <a:rPr lang="en-GB" b="1" dirty="0" smtClean="0"/>
              <a:t> </a:t>
            </a:r>
            <a:r>
              <a:rPr lang="en-GB" b="1" dirty="0" err="1" smtClean="0"/>
              <a:t>în</a:t>
            </a:r>
            <a:r>
              <a:rPr lang="en-GB" b="1" dirty="0" smtClean="0"/>
              <a:t> </a:t>
            </a:r>
            <a:r>
              <a:rPr lang="en-GB" b="1" dirty="0" err="1" smtClean="0"/>
              <a:t>ceea</a:t>
            </a:r>
            <a:r>
              <a:rPr lang="en-GB" b="1" dirty="0" smtClean="0"/>
              <a:t> </a:t>
            </a:r>
            <a:r>
              <a:rPr lang="en-GB" b="1" dirty="0" err="1" smtClean="0"/>
              <a:t>ce</a:t>
            </a:r>
            <a:r>
              <a:rPr lang="en-GB" b="1" dirty="0" smtClean="0"/>
              <a:t> </a:t>
            </a:r>
            <a:r>
              <a:rPr lang="en-GB" b="1" dirty="0" err="1" smtClean="0"/>
              <a:t>privește</a:t>
            </a:r>
            <a:r>
              <a:rPr lang="en-GB" b="1" dirty="0" smtClean="0"/>
              <a:t> </a:t>
            </a:r>
            <a:r>
              <a:rPr lang="en-GB" b="1" dirty="0" err="1" smtClean="0"/>
              <a:t>respectarea</a:t>
            </a:r>
            <a:r>
              <a:rPr lang="en-GB" b="1" dirty="0" smtClean="0"/>
              <a:t> </a:t>
            </a:r>
            <a:r>
              <a:rPr lang="en-GB" b="1" dirty="0" err="1" smtClean="0"/>
              <a:t>celor</a:t>
            </a:r>
            <a:r>
              <a:rPr lang="en-GB" b="1" dirty="0" smtClean="0"/>
              <a:t> 12 </a:t>
            </a:r>
            <a:r>
              <a:rPr lang="en-GB" b="1" dirty="0" err="1" smtClean="0"/>
              <a:t>Principii</a:t>
            </a:r>
            <a:r>
              <a:rPr lang="en-GB" b="1" dirty="0" smtClean="0"/>
              <a:t> de </a:t>
            </a:r>
            <a:r>
              <a:rPr lang="en-GB" b="1" dirty="0" err="1" smtClean="0"/>
              <a:t>bună</a:t>
            </a:r>
            <a:r>
              <a:rPr lang="en-GB" b="1" dirty="0" smtClean="0"/>
              <a:t> </a:t>
            </a:r>
            <a:r>
              <a:rPr lang="en-GB" b="1" dirty="0" err="1" smtClean="0"/>
              <a:t>guvernanță</a:t>
            </a:r>
            <a:r>
              <a:rPr lang="en-GB" b="1" dirty="0" smtClean="0"/>
              <a:t> </a:t>
            </a:r>
            <a:r>
              <a:rPr lang="en-GB" b="1" dirty="0" err="1" smtClean="0"/>
              <a:t>democratică</a:t>
            </a:r>
            <a:r>
              <a:rPr lang="en-GB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dirty="0" err="1" smtClean="0"/>
              <a:t>Centrul</a:t>
            </a:r>
            <a:r>
              <a:rPr lang="en-GB" dirty="0" smtClean="0"/>
              <a:t> de </a:t>
            </a:r>
            <a:r>
              <a:rPr lang="en-GB" dirty="0" err="1" smtClean="0"/>
              <a:t>expertiză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o </a:t>
            </a:r>
            <a:r>
              <a:rPr lang="en-GB" dirty="0" err="1" smtClean="0"/>
              <a:t>bună</a:t>
            </a:r>
            <a:r>
              <a:rPr lang="en-GB" dirty="0" smtClean="0"/>
              <a:t> </a:t>
            </a:r>
            <a:r>
              <a:rPr lang="en-GB" dirty="0" err="1" smtClean="0"/>
              <a:t>guvernare</a:t>
            </a:r>
            <a:r>
              <a:rPr lang="en-GB" dirty="0" smtClean="0"/>
              <a:t> </a:t>
            </a:r>
            <a:r>
              <a:rPr lang="ro-RO" dirty="0" smtClean="0"/>
              <a:t>de la Consiliul Europei </a:t>
            </a:r>
            <a:r>
              <a:rPr lang="en-GB" dirty="0" err="1" smtClean="0"/>
              <a:t>poate</a:t>
            </a:r>
            <a:r>
              <a:rPr lang="en-GB" dirty="0" smtClean="0"/>
              <a:t> </a:t>
            </a:r>
            <a:r>
              <a:rPr lang="en-GB" dirty="0" err="1" smtClean="0"/>
              <a:t>sprijini</a:t>
            </a:r>
            <a:r>
              <a:rPr lang="en-GB" dirty="0" smtClean="0"/>
              <a:t> </a:t>
            </a:r>
            <a:r>
              <a:rPr lang="en-GB" dirty="0" err="1" smtClean="0"/>
              <a:t>implementarea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 </a:t>
            </a:r>
            <a:r>
              <a:rPr lang="en-GB" dirty="0" err="1" smtClean="0"/>
              <a:t>oferind</a:t>
            </a:r>
            <a:r>
              <a:rPr lang="en-GB" dirty="0" smtClean="0"/>
              <a:t> </a:t>
            </a:r>
            <a:r>
              <a:rPr lang="en-GB" dirty="0" err="1" smtClean="0"/>
              <a:t>îndrumări</a:t>
            </a:r>
            <a:r>
              <a:rPr lang="en-GB" dirty="0" smtClean="0"/>
              <a:t>, </a:t>
            </a:r>
            <a:r>
              <a:rPr lang="en-GB" dirty="0" err="1" smtClean="0"/>
              <a:t>sfaturi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instruire</a:t>
            </a:r>
            <a:r>
              <a:rPr lang="ro-RO" dirty="0" smtClean="0"/>
              <a:t>, inclusiv prin </a:t>
            </a:r>
            <a:r>
              <a:rPr lang="en-GB" dirty="0" err="1" smtClean="0"/>
              <a:t>oferi</a:t>
            </a:r>
            <a:r>
              <a:rPr lang="ro-RO" dirty="0" smtClean="0"/>
              <a:t>rea unui </a:t>
            </a:r>
            <a:r>
              <a:rPr lang="en-GB" dirty="0" err="1" smtClean="0"/>
              <a:t>sprijin</a:t>
            </a:r>
            <a:r>
              <a:rPr lang="en-GB" dirty="0" smtClean="0"/>
              <a:t> </a:t>
            </a:r>
            <a:r>
              <a:rPr lang="en-GB" dirty="0" err="1" smtClean="0"/>
              <a:t>financiar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/>
              <a:t>Premierea</a:t>
            </a:r>
            <a:endParaRPr lang="en-GB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RO" dirty="0" smtClean="0"/>
              <a:t>SGG </a:t>
            </a:r>
            <a:r>
              <a:rPr lang="en-GB" dirty="0" err="1" smtClean="0"/>
              <a:t>acordă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 </a:t>
            </a:r>
            <a:r>
              <a:rPr lang="ro-RO" dirty="0" smtClean="0"/>
              <a:t>autorităților publice locale</a:t>
            </a:r>
            <a:r>
              <a:rPr lang="en-GB" dirty="0" smtClean="0"/>
              <a:t> </a:t>
            </a:r>
            <a:r>
              <a:rPr lang="en-GB" dirty="0" err="1" smtClean="0"/>
              <a:t>meritorii</a:t>
            </a:r>
            <a:r>
              <a:rPr lang="en-GB" dirty="0" smtClean="0"/>
              <a:t> care au </a:t>
            </a:r>
            <a:r>
              <a:rPr lang="en-GB" dirty="0" err="1" smtClean="0"/>
              <a:t>finalizat</a:t>
            </a:r>
            <a:r>
              <a:rPr lang="en-GB" dirty="0" smtClean="0"/>
              <a:t> cu </a:t>
            </a:r>
            <a:r>
              <a:rPr lang="en-GB" dirty="0" err="1" smtClean="0"/>
              <a:t>succes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. </a:t>
            </a:r>
            <a:r>
              <a:rPr lang="ro-RO" dirty="0" smtClean="0"/>
              <a:t>Premiul este un dodecaedru de cristal cu principiile bunei guvernări democratice inscripționate pe fețele lui.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dirty="0" err="1" smtClean="0"/>
              <a:t>Această</a:t>
            </a:r>
            <a:r>
              <a:rPr lang="en-GB" dirty="0" smtClean="0"/>
              <a:t> </a:t>
            </a:r>
            <a:r>
              <a:rPr lang="en-GB" dirty="0" err="1" smtClean="0"/>
              <a:t>etichetă</a:t>
            </a:r>
            <a:r>
              <a:rPr lang="en-GB" dirty="0" smtClean="0"/>
              <a:t>, care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valabilă</a:t>
            </a:r>
            <a:r>
              <a:rPr lang="en-GB" dirty="0" smtClean="0"/>
              <a:t> </a:t>
            </a:r>
            <a:r>
              <a:rPr lang="en-GB" dirty="0" err="1" smtClean="0"/>
              <a:t>timp</a:t>
            </a:r>
            <a:r>
              <a:rPr lang="en-GB" dirty="0" smtClean="0"/>
              <a:t> de un an, </a:t>
            </a:r>
            <a:r>
              <a:rPr lang="en-GB" dirty="0" err="1" smtClean="0"/>
              <a:t>este</a:t>
            </a:r>
            <a:r>
              <a:rPr lang="en-GB" dirty="0" smtClean="0"/>
              <a:t> o </a:t>
            </a:r>
            <a:r>
              <a:rPr lang="en-GB" dirty="0" err="1" smtClean="0"/>
              <a:t>recunoaștere</a:t>
            </a:r>
            <a:r>
              <a:rPr lang="en-GB" dirty="0" smtClean="0"/>
              <a:t> a </a:t>
            </a:r>
            <a:r>
              <a:rPr lang="en-GB" dirty="0" err="1" smtClean="0"/>
              <a:t>faptului</a:t>
            </a:r>
            <a:r>
              <a:rPr lang="en-GB" dirty="0" smtClean="0"/>
              <a:t> </a:t>
            </a:r>
            <a:r>
              <a:rPr lang="en-GB" dirty="0" err="1" smtClean="0"/>
              <a:t>că</a:t>
            </a:r>
            <a:r>
              <a:rPr lang="en-GB" dirty="0" smtClean="0"/>
              <a:t> o </a:t>
            </a:r>
            <a:r>
              <a:rPr lang="ro-RO" dirty="0" smtClean="0"/>
              <a:t>autoritate publică locală</a:t>
            </a:r>
            <a:r>
              <a:rPr lang="en-GB" dirty="0" smtClean="0"/>
              <a:t> a </a:t>
            </a:r>
            <a:r>
              <a:rPr lang="en-GB" dirty="0" err="1" smtClean="0"/>
              <a:t>atins</a:t>
            </a:r>
            <a:r>
              <a:rPr lang="en-GB" dirty="0" smtClean="0"/>
              <a:t> un </a:t>
            </a:r>
            <a:r>
              <a:rPr lang="en-GB" dirty="0" err="1" smtClean="0"/>
              <a:t>nivel</a:t>
            </a:r>
            <a:r>
              <a:rPr lang="en-GB" dirty="0" smtClean="0"/>
              <a:t> </a:t>
            </a:r>
            <a:r>
              <a:rPr lang="en-GB" dirty="0" err="1" smtClean="0"/>
              <a:t>ridicat</a:t>
            </a:r>
            <a:r>
              <a:rPr lang="en-GB" dirty="0" smtClean="0"/>
              <a:t> de </a:t>
            </a:r>
            <a:r>
              <a:rPr lang="en-GB" dirty="0" err="1" smtClean="0"/>
              <a:t>bună</a:t>
            </a:r>
            <a:r>
              <a:rPr lang="en-GB" dirty="0" smtClean="0"/>
              <a:t> </a:t>
            </a:r>
            <a:r>
              <a:rPr lang="en-GB" dirty="0" err="1" smtClean="0"/>
              <a:t>guverna</a:t>
            </a:r>
            <a:r>
              <a:rPr lang="ro-RO" dirty="0" smtClean="0"/>
              <a:t>re democratică,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conformitate</a:t>
            </a:r>
            <a:r>
              <a:rPr lang="en-GB" dirty="0" smtClean="0"/>
              <a:t> cu </a:t>
            </a:r>
            <a:r>
              <a:rPr lang="en-GB" dirty="0" err="1" smtClean="0"/>
              <a:t>standardele</a:t>
            </a:r>
            <a:r>
              <a:rPr lang="en-GB" dirty="0" smtClean="0"/>
              <a:t> </a:t>
            </a:r>
            <a:r>
              <a:rPr lang="en-GB" dirty="0" err="1" smtClean="0"/>
              <a:t>Consiliului</a:t>
            </a:r>
            <a:r>
              <a:rPr lang="en-GB" dirty="0" smtClean="0"/>
              <a:t> </a:t>
            </a:r>
            <a:r>
              <a:rPr lang="en-GB" dirty="0" err="1" smtClean="0"/>
              <a:t>Europei</a:t>
            </a:r>
            <a:r>
              <a:rPr lang="en-GB" dirty="0" smtClean="0"/>
              <a:t>. </a:t>
            </a:r>
            <a:endParaRPr lang="ro-RO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dirty="0" err="1" smtClean="0"/>
              <a:t>Departe</a:t>
            </a:r>
            <a:r>
              <a:rPr lang="en-GB" dirty="0" smtClean="0"/>
              <a:t> de a fi </a:t>
            </a:r>
            <a:r>
              <a:rPr lang="en-GB" dirty="0" err="1" smtClean="0"/>
              <a:t>sfârșitul</a:t>
            </a:r>
            <a:r>
              <a:rPr lang="en-GB" dirty="0" smtClean="0"/>
              <a:t> </a:t>
            </a:r>
            <a:r>
              <a:rPr lang="en-GB" dirty="0" err="1" smtClean="0"/>
              <a:t>unui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, </a:t>
            </a:r>
            <a:r>
              <a:rPr lang="en-GB" dirty="0" err="1" smtClean="0"/>
              <a:t>ELoGE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, de </a:t>
            </a:r>
            <a:r>
              <a:rPr lang="en-GB" dirty="0" err="1" smtClean="0"/>
              <a:t>asemenea</a:t>
            </a:r>
            <a:r>
              <a:rPr lang="en-GB" dirty="0" smtClean="0"/>
              <a:t>, un instrument </a:t>
            </a:r>
            <a:r>
              <a:rPr lang="en-GB" dirty="0" err="1" smtClean="0"/>
              <a:t>pentru</a:t>
            </a:r>
            <a:r>
              <a:rPr lang="en-GB" dirty="0" smtClean="0"/>
              <a:t> ca </a:t>
            </a:r>
            <a:r>
              <a:rPr lang="ro-RO" dirty="0" smtClean="0"/>
              <a:t>autoritățile publice locale</a:t>
            </a:r>
            <a:r>
              <a:rPr lang="en-GB" dirty="0" smtClean="0"/>
              <a:t> </a:t>
            </a:r>
            <a:r>
              <a:rPr lang="en-GB" dirty="0" err="1" smtClean="0"/>
              <a:t>să-și</a:t>
            </a:r>
            <a:r>
              <a:rPr lang="en-GB" dirty="0" smtClean="0"/>
              <a:t> </a:t>
            </a:r>
            <a:r>
              <a:rPr lang="en-GB" dirty="0" err="1" smtClean="0"/>
              <a:t>înțeleagă</a:t>
            </a:r>
            <a:r>
              <a:rPr lang="en-GB" dirty="0" smtClean="0"/>
              <a:t> </a:t>
            </a:r>
            <a:r>
              <a:rPr lang="en-GB" dirty="0" err="1" smtClean="0"/>
              <a:t>punctele</a:t>
            </a:r>
            <a:r>
              <a:rPr lang="en-GB" dirty="0" smtClean="0"/>
              <a:t> </a:t>
            </a:r>
            <a:r>
              <a:rPr lang="en-GB" dirty="0" err="1" smtClean="0"/>
              <a:t>tari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punctele</a:t>
            </a:r>
            <a:r>
              <a:rPr lang="en-GB" dirty="0" smtClean="0"/>
              <a:t> </a:t>
            </a:r>
            <a:r>
              <a:rPr lang="en-GB" dirty="0" err="1" smtClean="0"/>
              <a:t>slabe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</a:t>
            </a:r>
            <a:r>
              <a:rPr lang="en-GB" dirty="0" err="1" smtClean="0"/>
              <a:t>inițieze</a:t>
            </a:r>
            <a:r>
              <a:rPr lang="en-GB" dirty="0" smtClean="0"/>
              <a:t> </a:t>
            </a:r>
            <a:r>
              <a:rPr lang="en-GB" dirty="0" err="1" smtClean="0"/>
              <a:t>acțiuni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vederea</a:t>
            </a:r>
            <a:r>
              <a:rPr lang="en-GB" dirty="0" smtClean="0"/>
              <a:t> </a:t>
            </a:r>
            <a:r>
              <a:rPr lang="en-GB" dirty="0" err="1" smtClean="0"/>
              <a:t>abordării</a:t>
            </a:r>
            <a:r>
              <a:rPr lang="en-GB" dirty="0" smtClean="0"/>
              <a:t> </a:t>
            </a:r>
            <a:r>
              <a:rPr lang="en-GB" dirty="0" err="1" smtClean="0"/>
              <a:t>acestora</a:t>
            </a:r>
            <a:r>
              <a:rPr lang="en-GB" dirty="0" smtClean="0"/>
              <a:t> din </a:t>
            </a:r>
            <a:r>
              <a:rPr lang="en-GB" dirty="0" err="1" smtClean="0"/>
              <a:t>urmă</a:t>
            </a:r>
            <a:r>
              <a:rPr lang="en-GB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dirty="0" err="1" smtClean="0"/>
              <a:t>Centrul</a:t>
            </a:r>
            <a:r>
              <a:rPr lang="en-GB" dirty="0" smtClean="0"/>
              <a:t> de </a:t>
            </a:r>
            <a:r>
              <a:rPr lang="en-GB" dirty="0" err="1" smtClean="0"/>
              <a:t>expertiză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o </a:t>
            </a:r>
            <a:r>
              <a:rPr lang="en-GB" dirty="0" err="1" smtClean="0"/>
              <a:t>bună</a:t>
            </a:r>
            <a:r>
              <a:rPr lang="en-GB" dirty="0" smtClean="0"/>
              <a:t> </a:t>
            </a:r>
            <a:r>
              <a:rPr lang="en-GB" dirty="0" err="1" smtClean="0"/>
              <a:t>guvernare</a:t>
            </a:r>
            <a:r>
              <a:rPr lang="en-GB" dirty="0" smtClean="0"/>
              <a:t> </a:t>
            </a:r>
            <a:r>
              <a:rPr lang="en-GB" dirty="0" err="1" smtClean="0"/>
              <a:t>urmăre</a:t>
            </a:r>
            <a:r>
              <a:rPr lang="ro-RO" dirty="0" err="1" smtClean="0"/>
              <a:t>ște</a:t>
            </a:r>
            <a:r>
              <a:rPr lang="en-GB" dirty="0" smtClean="0"/>
              <a:t> </a:t>
            </a:r>
            <a:r>
              <a:rPr lang="en-GB" dirty="0" err="1" smtClean="0"/>
              <a:t>rezultatele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, </a:t>
            </a:r>
            <a:r>
              <a:rPr lang="en-GB" dirty="0" err="1" smtClean="0"/>
              <a:t>punând</a:t>
            </a:r>
            <a:r>
              <a:rPr lang="en-GB" dirty="0" smtClean="0"/>
              <a:t> la </a:t>
            </a:r>
            <a:r>
              <a:rPr lang="en-GB" dirty="0" err="1" smtClean="0"/>
              <a:t>dispoziție</a:t>
            </a:r>
            <a:r>
              <a:rPr lang="en-GB" dirty="0" smtClean="0"/>
              <a:t> </a:t>
            </a:r>
            <a:r>
              <a:rPr lang="en-GB" dirty="0" err="1" smtClean="0"/>
              <a:t>instrumentele</a:t>
            </a:r>
            <a:r>
              <a:rPr lang="en-GB" dirty="0" smtClean="0"/>
              <a:t> sale care </a:t>
            </a:r>
            <a:r>
              <a:rPr lang="en-GB" dirty="0" err="1" smtClean="0"/>
              <a:t>vizează</a:t>
            </a:r>
            <a:r>
              <a:rPr lang="en-GB" dirty="0" smtClean="0"/>
              <a:t> </a:t>
            </a:r>
            <a:r>
              <a:rPr lang="en-GB" dirty="0" err="1" smtClean="0"/>
              <a:t>consolidarea</a:t>
            </a:r>
            <a:r>
              <a:rPr lang="ro-RO" dirty="0"/>
              <a:t> </a:t>
            </a:r>
            <a:r>
              <a:rPr lang="en-GB" dirty="0" err="1" smtClean="0"/>
              <a:t>guvern</a:t>
            </a:r>
            <a:r>
              <a:rPr lang="ro-RO" dirty="0" err="1" smtClean="0"/>
              <a:t>ării</a:t>
            </a:r>
            <a:r>
              <a:rPr lang="ro-RO" dirty="0" smtClean="0"/>
              <a:t> democratice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ro-RO" dirty="0" smtClean="0"/>
              <a:t>prin </a:t>
            </a:r>
            <a:r>
              <a:rPr lang="en-GB" dirty="0" err="1" smtClean="0"/>
              <a:t>propunerea</a:t>
            </a:r>
            <a:r>
              <a:rPr lang="en-GB" dirty="0" smtClean="0"/>
              <a:t> de </a:t>
            </a:r>
            <a:r>
              <a:rPr lang="en-GB" dirty="0" err="1" smtClean="0"/>
              <a:t>activități</a:t>
            </a:r>
            <a:r>
              <a:rPr lang="en-GB" dirty="0" smtClean="0"/>
              <a:t> de </a:t>
            </a:r>
            <a:r>
              <a:rPr lang="en-GB" dirty="0" err="1" smtClean="0"/>
              <a:t>cooperare</a:t>
            </a:r>
            <a:r>
              <a:rPr lang="en-GB" dirty="0" smtClean="0"/>
              <a:t> </a:t>
            </a:r>
            <a:r>
              <a:rPr lang="en-GB" dirty="0" err="1" smtClean="0"/>
              <a:t>direcționate</a:t>
            </a:r>
            <a:r>
              <a:rPr lang="en-GB" dirty="0" smtClean="0"/>
              <a:t>.</a:t>
            </a:r>
          </a:p>
          <a:p>
            <a:pPr algn="just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972800" cy="49577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o-RO" dirty="0" smtClean="0"/>
              <a:t>Autoritățile administrației publice  locale care vor face obiectul </a:t>
            </a:r>
            <a:r>
              <a:rPr lang="ro-RO" dirty="0" err="1" smtClean="0"/>
              <a:t>ELoGE</a:t>
            </a:r>
            <a:r>
              <a:rPr lang="ro-RO" dirty="0" smtClean="0"/>
              <a:t>,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trebui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:</a:t>
            </a:r>
            <a:endParaRPr lang="ro-RO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dirty="0" err="1" smtClean="0"/>
              <a:t>citească</a:t>
            </a:r>
            <a:r>
              <a:rPr lang="en-GB" dirty="0" smtClean="0"/>
              <a:t> </a:t>
            </a:r>
            <a:r>
              <a:rPr lang="en-GB" dirty="0" err="1" smtClean="0"/>
              <a:t>informațiile</a:t>
            </a:r>
            <a:r>
              <a:rPr lang="en-GB" dirty="0" smtClean="0"/>
              <a:t> </a:t>
            </a:r>
            <a:r>
              <a:rPr lang="en-GB" dirty="0" err="1" smtClean="0"/>
              <a:t>furnizate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 smtClean="0"/>
              <a:t>fiecare</a:t>
            </a:r>
            <a:r>
              <a:rPr lang="en-GB" dirty="0" smtClean="0"/>
              <a:t> </a:t>
            </a:r>
            <a:r>
              <a:rPr lang="en-GB" dirty="0" err="1" smtClean="0"/>
              <a:t>Principiu</a:t>
            </a:r>
            <a:r>
              <a:rPr lang="en-GB" dirty="0" smtClean="0"/>
              <a:t>;</a:t>
            </a:r>
            <a:endParaRPr lang="ro-RO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dirty="0" err="1" smtClean="0"/>
              <a:t>ia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considerare</a:t>
            </a:r>
            <a:r>
              <a:rPr lang="en-GB" dirty="0" smtClean="0"/>
              <a:t> </a:t>
            </a:r>
            <a:r>
              <a:rPr lang="en-GB" dirty="0" err="1" smtClean="0"/>
              <a:t>dovezile</a:t>
            </a:r>
            <a:r>
              <a:rPr lang="en-GB" dirty="0" smtClean="0"/>
              <a:t> </a:t>
            </a:r>
            <a:r>
              <a:rPr lang="en-GB" dirty="0" err="1" smtClean="0"/>
              <a:t>pe</a:t>
            </a:r>
            <a:r>
              <a:rPr lang="en-GB" dirty="0" smtClean="0"/>
              <a:t> care le au la </a:t>
            </a:r>
            <a:r>
              <a:rPr lang="en-GB" dirty="0" err="1" smtClean="0"/>
              <a:t>dispoziție</a:t>
            </a:r>
            <a:r>
              <a:rPr lang="en-GB" dirty="0" smtClean="0"/>
              <a:t> care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sprijini</a:t>
            </a:r>
            <a:r>
              <a:rPr lang="en-GB" dirty="0" smtClean="0"/>
              <a:t> </a:t>
            </a:r>
            <a:r>
              <a:rPr lang="en-GB" dirty="0" err="1" smtClean="0"/>
              <a:t>aplicarea</a:t>
            </a:r>
            <a:r>
              <a:rPr lang="en-GB" dirty="0" smtClean="0"/>
              <a:t> </a:t>
            </a:r>
            <a:r>
              <a:rPr lang="en-GB" dirty="0" err="1" smtClean="0"/>
              <a:t>Principiului</a:t>
            </a:r>
            <a:r>
              <a:rPr lang="en-GB" dirty="0" smtClean="0"/>
              <a:t>;</a:t>
            </a:r>
            <a:r>
              <a:rPr lang="ro-RO" dirty="0" smtClean="0"/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dirty="0" err="1" smtClean="0"/>
              <a:t>facă</a:t>
            </a:r>
            <a:r>
              <a:rPr lang="en-GB" dirty="0" smtClean="0"/>
              <a:t> o </a:t>
            </a:r>
            <a:r>
              <a:rPr lang="en-GB" dirty="0" err="1" smtClean="0"/>
              <a:t>autoevaluare</a:t>
            </a:r>
            <a:r>
              <a:rPr lang="en-GB" dirty="0" smtClean="0"/>
              <a:t> a </a:t>
            </a:r>
            <a:r>
              <a:rPr lang="en-GB" dirty="0" err="1" smtClean="0"/>
              <a:t>maturității</a:t>
            </a:r>
            <a:r>
              <a:rPr lang="en-GB" dirty="0" smtClean="0"/>
              <a:t> </a:t>
            </a:r>
            <a:r>
              <a:rPr lang="en-GB" dirty="0" err="1" smtClean="0"/>
              <a:t>lor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 smtClean="0"/>
              <a:t>acel</a:t>
            </a:r>
            <a:r>
              <a:rPr lang="en-GB" dirty="0" smtClean="0"/>
              <a:t> </a:t>
            </a:r>
            <a:r>
              <a:rPr lang="en-GB" dirty="0" err="1" smtClean="0"/>
              <a:t>Principiu</a:t>
            </a:r>
            <a:endParaRPr lang="ro-RO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 smtClean="0"/>
              <a:t>Să </a:t>
            </a:r>
            <a:r>
              <a:rPr lang="en-GB" dirty="0" err="1" smtClean="0"/>
              <a:t>înregistreze</a:t>
            </a:r>
            <a:r>
              <a:rPr lang="en-GB" dirty="0" smtClean="0"/>
              <a:t> </a:t>
            </a:r>
            <a:r>
              <a:rPr lang="en-GB" dirty="0" err="1" smtClean="0"/>
              <a:t>dovezile</a:t>
            </a:r>
            <a:r>
              <a:rPr lang="en-GB" dirty="0" smtClean="0"/>
              <a:t> </a:t>
            </a:r>
            <a:r>
              <a:rPr lang="en-GB" dirty="0" err="1" smtClean="0"/>
              <a:t>pe</a:t>
            </a:r>
            <a:r>
              <a:rPr lang="en-GB" dirty="0" smtClean="0"/>
              <a:t> care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dori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le </a:t>
            </a:r>
            <a:r>
              <a:rPr lang="en-GB" dirty="0" err="1" smtClean="0"/>
              <a:t>ofere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sprijinul</a:t>
            </a:r>
            <a:r>
              <a:rPr lang="en-GB" dirty="0" smtClean="0"/>
              <a:t> </a:t>
            </a:r>
            <a:r>
              <a:rPr lang="en-GB" dirty="0" err="1" smtClean="0"/>
              <a:t>autoevaluării</a:t>
            </a:r>
            <a:r>
              <a:rPr lang="en-GB" dirty="0" smtClean="0"/>
              <a:t> </a:t>
            </a:r>
            <a:r>
              <a:rPr lang="en-GB" dirty="0" err="1" smtClean="0"/>
              <a:t>lor</a:t>
            </a:r>
            <a:r>
              <a:rPr lang="en-GB" dirty="0" smtClean="0"/>
              <a:t>.</a:t>
            </a:r>
            <a:endParaRPr lang="ro-RO" dirty="0" smtClean="0"/>
          </a:p>
          <a:p>
            <a:pPr marL="0" indent="0" algn="just">
              <a:buNone/>
            </a:pPr>
            <a:r>
              <a:rPr lang="en-GB" dirty="0" err="1" smtClean="0"/>
              <a:t>Descrierea</a:t>
            </a:r>
            <a:r>
              <a:rPr lang="en-GB" dirty="0" smtClean="0"/>
              <a:t> </a:t>
            </a:r>
            <a:r>
              <a:rPr lang="en-GB" dirty="0"/>
              <a:t>„</a:t>
            </a:r>
            <a:r>
              <a:rPr lang="en-GB" dirty="0" err="1"/>
              <a:t>indicatorilor</a:t>
            </a:r>
            <a:r>
              <a:rPr lang="en-GB" dirty="0" smtClean="0"/>
              <a:t>”</a:t>
            </a:r>
            <a:r>
              <a:rPr lang="ro-RO" dirty="0" smtClean="0"/>
              <a:t> pentru fiecare principiu</a:t>
            </a:r>
            <a:r>
              <a:rPr lang="en-GB" dirty="0" smtClean="0"/>
              <a:t> </a:t>
            </a:r>
            <a:r>
              <a:rPr lang="en-GB" dirty="0" err="1"/>
              <a:t>reflectă</a:t>
            </a:r>
            <a:r>
              <a:rPr lang="en-GB" dirty="0"/>
              <a:t> un </a:t>
            </a:r>
            <a:r>
              <a:rPr lang="en-GB" dirty="0" err="1"/>
              <a:t>nivel</a:t>
            </a:r>
            <a:r>
              <a:rPr lang="en-GB" dirty="0"/>
              <a:t> de </a:t>
            </a:r>
            <a:r>
              <a:rPr lang="ro-RO" dirty="0" smtClean="0"/>
              <a:t>reguli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 smtClean="0"/>
              <a:t>guverna</a:t>
            </a:r>
            <a:r>
              <a:rPr lang="ro-RO" dirty="0" smtClean="0"/>
              <a:t>re</a:t>
            </a:r>
            <a:r>
              <a:rPr lang="en-GB" dirty="0" smtClean="0"/>
              <a:t> </a:t>
            </a:r>
            <a:r>
              <a:rPr lang="en-GB" dirty="0"/>
              <a:t>care </a:t>
            </a:r>
            <a:r>
              <a:rPr lang="en-GB" dirty="0" err="1"/>
              <a:t>ar</a:t>
            </a:r>
            <a:r>
              <a:rPr lang="en-GB" dirty="0"/>
              <a:t> fi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concordanță</a:t>
            </a:r>
            <a:r>
              <a:rPr lang="en-GB" dirty="0"/>
              <a:t> cu un standard care </a:t>
            </a:r>
            <a:r>
              <a:rPr lang="en-GB" dirty="0" err="1"/>
              <a:t>ar</a:t>
            </a:r>
            <a:r>
              <a:rPr lang="en-GB" dirty="0"/>
              <a:t> fi </a:t>
            </a:r>
            <a:r>
              <a:rPr lang="en-GB" dirty="0" err="1"/>
              <a:t>adecvat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ELoGE</a:t>
            </a:r>
            <a:r>
              <a:rPr lang="en-GB" dirty="0"/>
              <a:t>. O </a:t>
            </a:r>
            <a:r>
              <a:rPr lang="en-GB" dirty="0" err="1"/>
              <a:t>municipalitate</a:t>
            </a:r>
            <a:r>
              <a:rPr lang="en-GB" dirty="0"/>
              <a:t> care </a:t>
            </a:r>
            <a:r>
              <a:rPr lang="en-GB" dirty="0" err="1"/>
              <a:t>este</a:t>
            </a:r>
            <a:r>
              <a:rPr lang="en-GB" dirty="0"/>
              <a:t> „</a:t>
            </a:r>
            <a:r>
              <a:rPr lang="en-GB" dirty="0" err="1"/>
              <a:t>destul</a:t>
            </a:r>
            <a:r>
              <a:rPr lang="en-GB" dirty="0"/>
              <a:t> de bine” </a:t>
            </a:r>
            <a:r>
              <a:rPr lang="en-GB" dirty="0" err="1"/>
              <a:t>pentru</a:t>
            </a:r>
            <a:r>
              <a:rPr lang="en-GB" dirty="0"/>
              <a:t> un </a:t>
            </a:r>
            <a:r>
              <a:rPr lang="en-GB" dirty="0" err="1"/>
              <a:t>principiu</a:t>
            </a:r>
            <a:r>
              <a:rPr lang="en-GB" dirty="0"/>
              <a:t> al </a:t>
            </a:r>
            <a:r>
              <a:rPr lang="en-GB" dirty="0" err="1"/>
              <a:t>bunei</a:t>
            </a:r>
            <a:r>
              <a:rPr lang="en-GB" dirty="0"/>
              <a:t> </a:t>
            </a:r>
            <a:r>
              <a:rPr lang="en-GB" dirty="0" err="1"/>
              <a:t>guvernări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probabil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fie la </a:t>
            </a:r>
            <a:r>
              <a:rPr lang="en-GB" dirty="0" err="1"/>
              <a:t>nivelul</a:t>
            </a:r>
            <a:r>
              <a:rPr lang="en-GB" dirty="0"/>
              <a:t> </a:t>
            </a:r>
            <a:r>
              <a:rPr lang="en-GB" dirty="0" err="1"/>
              <a:t>cerut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.</a:t>
            </a:r>
            <a:endParaRPr lang="ro-RO" dirty="0" smtClean="0"/>
          </a:p>
          <a:p>
            <a:pPr marL="0" indent="0" algn="just">
              <a:buNone/>
            </a:pPr>
            <a:r>
              <a:rPr lang="en-GB" dirty="0" err="1" smtClean="0"/>
              <a:t>Informațiile</a:t>
            </a:r>
            <a:r>
              <a:rPr lang="en-GB" dirty="0" smtClean="0"/>
              <a:t> </a:t>
            </a:r>
            <a:r>
              <a:rPr lang="en-GB" dirty="0" err="1" smtClean="0"/>
              <a:t>utilizate</a:t>
            </a:r>
            <a:r>
              <a:rPr lang="en-GB" dirty="0" smtClean="0"/>
              <a:t> ca </a:t>
            </a:r>
            <a:r>
              <a:rPr lang="en-GB" dirty="0" err="1" smtClean="0"/>
              <a:t>dovezi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a </a:t>
            </a:r>
            <a:r>
              <a:rPr lang="en-GB" dirty="0" err="1" smtClean="0"/>
              <a:t>finaliza</a:t>
            </a:r>
            <a:r>
              <a:rPr lang="en-GB" dirty="0" smtClean="0"/>
              <a:t> </a:t>
            </a:r>
            <a:r>
              <a:rPr lang="en-GB" dirty="0" err="1" smtClean="0"/>
              <a:t>autoevaluarea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trebui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fie </a:t>
            </a:r>
            <a:r>
              <a:rPr lang="en-GB" dirty="0" err="1" smtClean="0"/>
              <a:t>ușor</a:t>
            </a:r>
            <a:r>
              <a:rPr lang="en-GB" dirty="0" smtClean="0"/>
              <a:t> </a:t>
            </a:r>
            <a:r>
              <a:rPr lang="en-GB" dirty="0" err="1" smtClean="0"/>
              <a:t>accesibile</a:t>
            </a:r>
            <a:r>
              <a:rPr lang="en-GB" dirty="0" smtClean="0"/>
              <a:t> </a:t>
            </a:r>
            <a:r>
              <a:rPr lang="en-GB" dirty="0" err="1" smtClean="0"/>
              <a:t>municipalităților</a:t>
            </a:r>
            <a:r>
              <a:rPr lang="en-GB" dirty="0" smtClean="0"/>
              <a:t> </a:t>
            </a:r>
            <a:r>
              <a:rPr lang="en-GB" dirty="0" err="1" smtClean="0"/>
              <a:t>dintr</a:t>
            </a:r>
            <a:r>
              <a:rPr lang="en-GB" dirty="0" smtClean="0"/>
              <a:t>-o </a:t>
            </a:r>
            <a:r>
              <a:rPr lang="en-GB" dirty="0" err="1" smtClean="0"/>
              <a:t>varietate</a:t>
            </a:r>
            <a:r>
              <a:rPr lang="en-GB" dirty="0" smtClean="0"/>
              <a:t> de </a:t>
            </a:r>
            <a:r>
              <a:rPr lang="en-GB" dirty="0" err="1" smtClean="0"/>
              <a:t>surse</a:t>
            </a:r>
            <a:r>
              <a:rPr lang="en-GB" dirty="0" smtClean="0"/>
              <a:t>, de </a:t>
            </a:r>
            <a:r>
              <a:rPr lang="en-GB" dirty="0" err="1" smtClean="0"/>
              <a:t>exemplu</a:t>
            </a:r>
            <a:r>
              <a:rPr lang="en-GB" dirty="0" smtClean="0"/>
              <a:t>: </a:t>
            </a:r>
            <a:r>
              <a:rPr lang="en-GB" dirty="0" err="1" smtClean="0"/>
              <a:t>politici</a:t>
            </a:r>
            <a:r>
              <a:rPr lang="en-GB" dirty="0" smtClean="0"/>
              <a:t> </a:t>
            </a:r>
            <a:r>
              <a:rPr lang="en-GB" dirty="0" err="1" smtClean="0"/>
              <a:t>existente</a:t>
            </a:r>
            <a:r>
              <a:rPr lang="en-GB" dirty="0" smtClean="0"/>
              <a:t>, </a:t>
            </a:r>
            <a:r>
              <a:rPr lang="en-GB" dirty="0" err="1" smtClean="0"/>
              <a:t>proceduri</a:t>
            </a:r>
            <a:r>
              <a:rPr lang="en-GB" dirty="0" smtClean="0"/>
              <a:t>, </a:t>
            </a:r>
            <a:r>
              <a:rPr lang="en-GB" dirty="0" err="1" smtClean="0"/>
              <a:t>reguli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îndrumări</a:t>
            </a:r>
            <a:r>
              <a:rPr lang="en-GB" dirty="0" smtClean="0"/>
              <a:t> de </a:t>
            </a:r>
            <a:r>
              <a:rPr lang="en-GB" dirty="0" err="1" smtClean="0"/>
              <a:t>funcționare</a:t>
            </a:r>
            <a:r>
              <a:rPr lang="en-GB" dirty="0" smtClean="0"/>
              <a:t>, </a:t>
            </a:r>
            <a:r>
              <a:rPr lang="en-GB" dirty="0" err="1" smtClean="0"/>
              <a:t>rapoarte</a:t>
            </a:r>
            <a:r>
              <a:rPr lang="en-GB" dirty="0" smtClean="0"/>
              <a:t> de audit intern </a:t>
            </a:r>
            <a:r>
              <a:rPr lang="en-GB" dirty="0" err="1" smtClean="0"/>
              <a:t>și</a:t>
            </a:r>
            <a:r>
              <a:rPr lang="en-GB" dirty="0" smtClean="0"/>
              <a:t> de </a:t>
            </a:r>
            <a:r>
              <a:rPr lang="en-GB" dirty="0" err="1" smtClean="0"/>
              <a:t>revizuire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audit extern, </a:t>
            </a:r>
            <a:r>
              <a:rPr lang="en-GB" dirty="0" err="1" smtClean="0"/>
              <a:t>inspecție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revizuire</a:t>
            </a:r>
            <a:r>
              <a:rPr lang="en-GB" dirty="0" smtClean="0"/>
              <a:t>. Este de </a:t>
            </a:r>
            <a:r>
              <a:rPr lang="en-GB" dirty="0" err="1" smtClean="0"/>
              <a:t>așteptat</a:t>
            </a:r>
            <a:r>
              <a:rPr lang="en-GB" dirty="0" smtClean="0"/>
              <a:t> ca </a:t>
            </a:r>
            <a:r>
              <a:rPr lang="en-GB" dirty="0" err="1" smtClean="0"/>
              <a:t>sondajul</a:t>
            </a:r>
            <a:r>
              <a:rPr lang="en-GB" dirty="0" smtClean="0"/>
              <a:t> </a:t>
            </a:r>
            <a:r>
              <a:rPr lang="en-GB" dirty="0" err="1" smtClean="0"/>
              <a:t>cetățenilor</a:t>
            </a:r>
            <a:r>
              <a:rPr lang="en-GB" dirty="0" smtClean="0"/>
              <a:t> </a:t>
            </a:r>
            <a:r>
              <a:rPr lang="en-GB" dirty="0" err="1" smtClean="0"/>
              <a:t>necesar</a:t>
            </a:r>
            <a:r>
              <a:rPr lang="en-GB" dirty="0" smtClean="0"/>
              <a:t> ca parte a </a:t>
            </a:r>
            <a:r>
              <a:rPr lang="en-GB" dirty="0" err="1" smtClean="0"/>
              <a:t>evaluării</a:t>
            </a:r>
            <a:r>
              <a:rPr lang="en-GB" dirty="0" smtClean="0"/>
              <a:t> </a:t>
            </a:r>
            <a:r>
              <a:rPr lang="en-GB" dirty="0" err="1" smtClean="0"/>
              <a:t>ELoGE</a:t>
            </a:r>
            <a:r>
              <a:rPr lang="en-GB" dirty="0" smtClean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 </a:t>
            </a:r>
            <a:r>
              <a:rPr lang="en-GB" dirty="0" err="1" smtClean="0"/>
              <a:t>ofere</a:t>
            </a:r>
            <a:r>
              <a:rPr lang="en-GB" dirty="0" smtClean="0"/>
              <a:t> o </a:t>
            </a:r>
            <a:r>
              <a:rPr lang="en-GB" dirty="0" err="1" smtClean="0"/>
              <a:t>sursă</a:t>
            </a:r>
            <a:r>
              <a:rPr lang="en-GB" dirty="0" smtClean="0"/>
              <a:t> </a:t>
            </a:r>
            <a:r>
              <a:rPr lang="en-GB" dirty="0" err="1" smtClean="0"/>
              <a:t>utilă</a:t>
            </a:r>
            <a:r>
              <a:rPr lang="en-GB" dirty="0" smtClean="0"/>
              <a:t> de </a:t>
            </a:r>
            <a:r>
              <a:rPr lang="en-GB" dirty="0" err="1" smtClean="0"/>
              <a:t>dovezi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a </a:t>
            </a:r>
            <a:r>
              <a:rPr lang="en-GB" dirty="0" err="1" smtClean="0"/>
              <a:t>sprijini</a:t>
            </a:r>
            <a:r>
              <a:rPr lang="en-GB" dirty="0" smtClean="0"/>
              <a:t> </a:t>
            </a:r>
            <a:r>
              <a:rPr lang="en-GB" dirty="0" err="1" smtClean="0"/>
              <a:t>autoevaluarea</a:t>
            </a:r>
            <a:r>
              <a:rPr lang="en-GB" dirty="0" smtClean="0"/>
              <a:t>.</a:t>
            </a:r>
          </a:p>
          <a:p>
            <a:pPr marL="457200" lvl="1" indent="0" algn="just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138" y="191988"/>
            <a:ext cx="3999323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65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287" y="1076325"/>
            <a:ext cx="11130513" cy="547077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CONSILIUL EUROPEI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CoE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endParaRPr lang="ro-RO" b="1" dirty="0" smtClean="0">
              <a:solidFill>
                <a:srgbClr val="FF0000"/>
              </a:solidFill>
            </a:endParaRPr>
          </a:p>
          <a:p>
            <a:r>
              <a:rPr lang="ro-RO" b="1" i="1" dirty="0">
                <a:solidFill>
                  <a:srgbClr val="0070C0"/>
                </a:solidFill>
              </a:rPr>
              <a:t>c</a:t>
            </a:r>
            <a:r>
              <a:rPr lang="ro-RO" b="1" i="1" dirty="0" smtClean="0">
                <a:solidFill>
                  <a:srgbClr val="0070C0"/>
                </a:solidFill>
              </a:rPr>
              <a:t>oe.int</a:t>
            </a:r>
          </a:p>
          <a:p>
            <a:pPr marL="342900" indent="-342900" algn="just">
              <a:buFontTx/>
              <a:buChar char="-"/>
            </a:pPr>
            <a:r>
              <a:rPr lang="ro-RO" dirty="0"/>
              <a:t>e</a:t>
            </a:r>
            <a:r>
              <a:rPr lang="ro-RO" dirty="0" smtClean="0"/>
              <a:t>ste </a:t>
            </a:r>
            <a:r>
              <a:rPr lang="en-GB" dirty="0" smtClean="0"/>
              <a:t>o </a:t>
            </a:r>
            <a:r>
              <a:rPr lang="en-GB" dirty="0" err="1" smtClean="0"/>
              <a:t>organizație</a:t>
            </a:r>
            <a:r>
              <a:rPr lang="en-GB" dirty="0" smtClean="0"/>
              <a:t> </a:t>
            </a:r>
            <a:r>
              <a:rPr lang="en-GB" dirty="0" err="1" smtClean="0"/>
              <a:t>internațională</a:t>
            </a:r>
            <a:r>
              <a:rPr lang="en-GB" dirty="0" smtClean="0"/>
              <a:t>, </a:t>
            </a:r>
            <a:r>
              <a:rPr lang="en-GB" dirty="0" err="1" smtClean="0"/>
              <a:t>interguvernamentală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regională</a:t>
            </a:r>
            <a:r>
              <a:rPr lang="ro-RO" dirty="0"/>
              <a:t>;</a:t>
            </a:r>
            <a:r>
              <a:rPr lang="en-GB" dirty="0" smtClean="0"/>
              <a:t> </a:t>
            </a:r>
            <a:endParaRPr lang="ro-RO" dirty="0" smtClean="0"/>
          </a:p>
          <a:p>
            <a:pPr marL="342900" indent="-342900" algn="just">
              <a:buFontTx/>
              <a:buChar char="-"/>
            </a:pPr>
            <a:r>
              <a:rPr lang="ro-RO" dirty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luat</a:t>
            </a:r>
            <a:r>
              <a:rPr lang="en-GB" dirty="0" smtClean="0"/>
              <a:t> </a:t>
            </a:r>
            <a:r>
              <a:rPr lang="en-GB" dirty="0" err="1" smtClean="0"/>
              <a:t>naștere</a:t>
            </a:r>
            <a:r>
              <a:rPr lang="en-GB" dirty="0" smtClean="0"/>
              <a:t> la 5 </a:t>
            </a:r>
            <a:r>
              <a:rPr lang="en-GB" dirty="0" err="1" smtClean="0"/>
              <a:t>mai</a:t>
            </a:r>
            <a:r>
              <a:rPr lang="en-GB" dirty="0" smtClean="0"/>
              <a:t> 1949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reunește</a:t>
            </a:r>
            <a:r>
              <a:rPr lang="en-GB" dirty="0" smtClean="0"/>
              <a:t> </a:t>
            </a:r>
            <a:r>
              <a:rPr lang="en-GB" dirty="0" err="1" smtClean="0"/>
              <a:t>toate</a:t>
            </a:r>
            <a:r>
              <a:rPr lang="en-GB" dirty="0" smtClean="0"/>
              <a:t> </a:t>
            </a:r>
            <a:r>
              <a:rPr lang="en-GB" dirty="0" err="1" smtClean="0"/>
              <a:t>statele</a:t>
            </a:r>
            <a:r>
              <a:rPr lang="en-GB" dirty="0" smtClean="0"/>
              <a:t> </a:t>
            </a:r>
            <a:r>
              <a:rPr lang="en-GB" dirty="0" err="1" smtClean="0"/>
              <a:t>democratice</a:t>
            </a:r>
            <a:r>
              <a:rPr lang="en-GB" dirty="0" smtClean="0"/>
              <a:t> ale </a:t>
            </a:r>
            <a:r>
              <a:rPr lang="en-GB" dirty="0" err="1" smtClean="0"/>
              <a:t>Uniunii</a:t>
            </a:r>
            <a:r>
              <a:rPr lang="en-GB" dirty="0" smtClean="0"/>
              <a:t> </a:t>
            </a:r>
            <a:r>
              <a:rPr lang="en-GB" dirty="0" err="1" smtClean="0"/>
              <a:t>Europene</a:t>
            </a:r>
            <a:r>
              <a:rPr lang="en-GB" dirty="0" smtClean="0"/>
              <a:t> </a:t>
            </a:r>
            <a:r>
              <a:rPr lang="en-GB" dirty="0" err="1" smtClean="0"/>
              <a:t>precum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alte</a:t>
            </a:r>
            <a:r>
              <a:rPr lang="en-GB" dirty="0" smtClean="0"/>
              <a:t> state din </a:t>
            </a:r>
            <a:r>
              <a:rPr lang="en-GB" dirty="0" err="1" smtClean="0"/>
              <a:t>centrul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estul</a:t>
            </a:r>
            <a:r>
              <a:rPr lang="en-GB" dirty="0" smtClean="0"/>
              <a:t> </a:t>
            </a:r>
            <a:r>
              <a:rPr lang="en-GB" dirty="0" err="1" smtClean="0"/>
              <a:t>Europei</a:t>
            </a:r>
            <a:r>
              <a:rPr lang="en-GB" dirty="0" smtClean="0"/>
              <a:t>. </a:t>
            </a:r>
            <a:endParaRPr lang="ro-RO" dirty="0"/>
          </a:p>
          <a:p>
            <a:pPr marL="342900" indent="-342900" algn="just">
              <a:buFontTx/>
              <a:buChar char="-"/>
            </a:pPr>
            <a:r>
              <a:rPr lang="ro-RO" dirty="0" smtClean="0"/>
              <a:t>e</a:t>
            </a:r>
            <a:r>
              <a:rPr lang="en-GB" dirty="0" err="1" smtClean="0"/>
              <a:t>ste</a:t>
            </a:r>
            <a:r>
              <a:rPr lang="en-GB" dirty="0" smtClean="0"/>
              <a:t> o </a:t>
            </a:r>
            <a:r>
              <a:rPr lang="en-GB" dirty="0" err="1" smtClean="0"/>
              <a:t>organiza</a:t>
            </a:r>
            <a:r>
              <a:rPr lang="ro-RO" dirty="0" smtClean="0"/>
              <a:t>ție </a:t>
            </a:r>
            <a:r>
              <a:rPr lang="en-GB" dirty="0" smtClean="0"/>
              <a:t>independent</a:t>
            </a:r>
            <a:r>
              <a:rPr lang="ro-RO" dirty="0" smtClean="0"/>
              <a:t>ă</a:t>
            </a:r>
            <a:r>
              <a:rPr lang="en-GB" dirty="0" smtClean="0"/>
              <a:t> de </a:t>
            </a:r>
            <a:r>
              <a:rPr lang="en-GB" dirty="0" err="1" smtClean="0"/>
              <a:t>Uniunea</a:t>
            </a:r>
            <a:r>
              <a:rPr lang="en-GB" dirty="0" smtClean="0"/>
              <a:t> </a:t>
            </a:r>
            <a:r>
              <a:rPr lang="en-GB" dirty="0" err="1" smtClean="0"/>
              <a:t>Europeană</a:t>
            </a:r>
            <a:r>
              <a:rPr lang="en-GB" dirty="0" smtClean="0"/>
              <a:t>,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diferit</a:t>
            </a:r>
            <a:r>
              <a:rPr lang="ro-RO" dirty="0" smtClean="0"/>
              <a:t>ă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de Consiliul European </a:t>
            </a:r>
            <a:r>
              <a:rPr lang="en-GB" dirty="0" err="1" smtClean="0"/>
              <a:t>sau</a:t>
            </a:r>
            <a:r>
              <a:rPr lang="en-GB" dirty="0" smtClean="0"/>
              <a:t> de Consiliul </a:t>
            </a:r>
            <a:r>
              <a:rPr lang="en-GB" dirty="0" err="1" smtClean="0"/>
              <a:t>Uniunii</a:t>
            </a:r>
            <a:r>
              <a:rPr lang="en-GB" dirty="0" smtClean="0"/>
              <a:t> </a:t>
            </a:r>
            <a:r>
              <a:rPr lang="en-GB" dirty="0" err="1" smtClean="0"/>
              <a:t>Europene</a:t>
            </a:r>
            <a:r>
              <a:rPr lang="en-GB" dirty="0" smtClean="0"/>
              <a:t>. </a:t>
            </a:r>
            <a:endParaRPr lang="ro-RO" dirty="0" smtClean="0"/>
          </a:p>
          <a:p>
            <a:pPr marL="342900" indent="-342900" algn="just">
              <a:buFontTx/>
              <a:buChar char="-"/>
            </a:pPr>
            <a:r>
              <a:rPr lang="en-GB" dirty="0" err="1" smtClean="0"/>
              <a:t>sediul</a:t>
            </a:r>
            <a:r>
              <a:rPr lang="en-GB" dirty="0" smtClean="0"/>
              <a:t> </a:t>
            </a:r>
            <a:r>
              <a:rPr lang="en-GB" dirty="0" err="1" smtClean="0"/>
              <a:t>Consiliului</a:t>
            </a:r>
            <a:r>
              <a:rPr lang="en-GB" dirty="0" smtClean="0"/>
              <a:t> </a:t>
            </a:r>
            <a:r>
              <a:rPr lang="en-GB" dirty="0" err="1" smtClean="0"/>
              <a:t>Europei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la Strasbourg.</a:t>
            </a:r>
          </a:p>
          <a:p>
            <a:pPr algn="just"/>
            <a:endParaRPr lang="en-GB" sz="1000" dirty="0" smtClean="0"/>
          </a:p>
          <a:p>
            <a:pPr algn="just"/>
            <a:r>
              <a:rPr lang="en-GB" dirty="0" smtClean="0"/>
              <a:t>Consiliul </a:t>
            </a:r>
            <a:r>
              <a:rPr lang="en-GB" dirty="0" err="1" smtClean="0"/>
              <a:t>Europei</a:t>
            </a:r>
            <a:r>
              <a:rPr lang="en-GB" dirty="0" smtClean="0"/>
              <a:t> are </a:t>
            </a:r>
            <a:r>
              <a:rPr lang="en-GB" dirty="0" err="1" smtClean="0"/>
              <a:t>două</a:t>
            </a:r>
            <a:r>
              <a:rPr lang="en-GB" dirty="0" smtClean="0"/>
              <a:t> </a:t>
            </a:r>
            <a:r>
              <a:rPr lang="en-GB" dirty="0" err="1" smtClean="0"/>
              <a:t>dimensiuni</a:t>
            </a:r>
            <a:r>
              <a:rPr lang="en-GB" dirty="0" smtClean="0"/>
              <a:t>: </a:t>
            </a:r>
            <a:endParaRPr lang="ro-RO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federalistă</a:t>
            </a:r>
            <a:r>
              <a:rPr lang="en-GB" dirty="0" smtClean="0"/>
              <a:t>, </a:t>
            </a:r>
            <a:r>
              <a:rPr lang="en-GB" dirty="0" err="1" smtClean="0"/>
              <a:t>reprezentată</a:t>
            </a:r>
            <a:r>
              <a:rPr lang="en-GB" dirty="0" smtClean="0"/>
              <a:t> de </a:t>
            </a:r>
            <a:r>
              <a:rPr lang="en-GB" dirty="0" err="1" smtClean="0"/>
              <a:t>Adunarea</a:t>
            </a:r>
            <a:r>
              <a:rPr lang="en-GB" dirty="0" smtClean="0"/>
              <a:t> </a:t>
            </a:r>
            <a:r>
              <a:rPr lang="en-GB" dirty="0" err="1" smtClean="0"/>
              <a:t>Parlamentară</a:t>
            </a:r>
            <a:r>
              <a:rPr lang="en-GB" dirty="0" smtClean="0"/>
              <a:t>, </a:t>
            </a:r>
            <a:r>
              <a:rPr lang="en-GB" dirty="0" err="1" smtClean="0"/>
              <a:t>alcătuită</a:t>
            </a:r>
            <a:r>
              <a:rPr lang="en-GB" dirty="0" smtClean="0"/>
              <a:t> din </a:t>
            </a:r>
            <a:r>
              <a:rPr lang="en-GB" dirty="0" err="1" smtClean="0"/>
              <a:t>parlamentari</a:t>
            </a:r>
            <a:r>
              <a:rPr lang="en-GB" dirty="0" smtClean="0"/>
              <a:t> </a:t>
            </a:r>
            <a:r>
              <a:rPr lang="en-GB" dirty="0" err="1" smtClean="0"/>
              <a:t>proveniți</a:t>
            </a:r>
            <a:r>
              <a:rPr lang="en-GB" dirty="0" smtClean="0"/>
              <a:t> din </a:t>
            </a:r>
            <a:r>
              <a:rPr lang="en-GB" dirty="0" err="1" smtClean="0"/>
              <a:t>parlamentele</a:t>
            </a:r>
            <a:r>
              <a:rPr lang="en-GB" dirty="0" smtClean="0"/>
              <a:t> </a:t>
            </a:r>
            <a:r>
              <a:rPr lang="en-GB" dirty="0" err="1" smtClean="0"/>
              <a:t>naționale</a:t>
            </a:r>
            <a:r>
              <a:rPr lang="en-GB" dirty="0" smtClean="0"/>
              <a:t>,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cealaltă</a:t>
            </a:r>
            <a:r>
              <a:rPr lang="en-GB" dirty="0" smtClean="0"/>
              <a:t>, </a:t>
            </a:r>
            <a:endParaRPr lang="ro-RO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interguvernamentală</a:t>
            </a:r>
            <a:r>
              <a:rPr lang="en-GB" dirty="0" smtClean="0"/>
              <a:t>, </a:t>
            </a:r>
            <a:r>
              <a:rPr lang="en-GB" dirty="0" err="1" smtClean="0"/>
              <a:t>întruchipată</a:t>
            </a:r>
            <a:r>
              <a:rPr lang="en-GB" dirty="0" smtClean="0"/>
              <a:t> de </a:t>
            </a:r>
            <a:r>
              <a:rPr lang="en-GB" dirty="0" err="1" smtClean="0"/>
              <a:t>Comitetul</a:t>
            </a:r>
            <a:r>
              <a:rPr lang="en-GB" dirty="0" smtClean="0"/>
              <a:t> </a:t>
            </a:r>
            <a:r>
              <a:rPr lang="en-GB" dirty="0" err="1" smtClean="0"/>
              <a:t>Miniștrilor</a:t>
            </a:r>
            <a:r>
              <a:rPr lang="en-GB" dirty="0" smtClean="0"/>
              <a:t>, </a:t>
            </a:r>
            <a:r>
              <a:rPr lang="en-GB" dirty="0" err="1" smtClean="0"/>
              <a:t>alcătuit</a:t>
            </a:r>
            <a:r>
              <a:rPr lang="en-GB" dirty="0" smtClean="0"/>
              <a:t> din </a:t>
            </a:r>
            <a:r>
              <a:rPr lang="en-GB" dirty="0" err="1" smtClean="0"/>
              <a:t>miniștrii</a:t>
            </a:r>
            <a:r>
              <a:rPr lang="en-GB" dirty="0" smtClean="0"/>
              <a:t> de </a:t>
            </a:r>
            <a:r>
              <a:rPr lang="en-GB" dirty="0" err="1" smtClean="0"/>
              <a:t>externe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statelor</a:t>
            </a:r>
            <a:r>
              <a:rPr lang="en-GB" dirty="0" smtClean="0"/>
              <a:t> </a:t>
            </a:r>
            <a:r>
              <a:rPr lang="en-GB" dirty="0" err="1" smtClean="0"/>
              <a:t>membre</a:t>
            </a:r>
            <a:r>
              <a:rPr lang="en-GB" dirty="0" smtClean="0"/>
              <a:t>. </a:t>
            </a:r>
            <a:r>
              <a:rPr lang="en-GB" dirty="0" err="1" smtClean="0"/>
              <a:t>Comitetul</a:t>
            </a:r>
            <a:r>
              <a:rPr lang="en-GB" dirty="0" smtClean="0"/>
              <a:t> </a:t>
            </a:r>
            <a:r>
              <a:rPr lang="en-GB" dirty="0" err="1" smtClean="0"/>
              <a:t>Miniștrilor</a:t>
            </a:r>
            <a:r>
              <a:rPr lang="en-GB" dirty="0" smtClean="0"/>
              <a:t> </a:t>
            </a:r>
            <a:r>
              <a:rPr lang="en-GB" dirty="0" err="1" smtClean="0"/>
              <a:t>reprezintă</a:t>
            </a:r>
            <a:r>
              <a:rPr lang="en-GB" dirty="0" smtClean="0"/>
              <a:t> </a:t>
            </a:r>
            <a:r>
              <a:rPr lang="en-GB" dirty="0" err="1" smtClean="0"/>
              <a:t>organismul</a:t>
            </a:r>
            <a:r>
              <a:rPr lang="en-GB" dirty="0" smtClean="0"/>
              <a:t> de </a:t>
            </a:r>
            <a:r>
              <a:rPr lang="en-GB" dirty="0" err="1" smtClean="0"/>
              <a:t>decizie</a:t>
            </a:r>
            <a:r>
              <a:rPr lang="en-GB" dirty="0" smtClean="0"/>
              <a:t> al </a:t>
            </a:r>
            <a:r>
              <a:rPr lang="en-GB" dirty="0" err="1" smtClean="0"/>
              <a:t>Consiliului</a:t>
            </a:r>
            <a:r>
              <a:rPr lang="en-GB" dirty="0" smtClean="0"/>
              <a:t> </a:t>
            </a:r>
            <a:r>
              <a:rPr lang="en-GB" dirty="0" err="1" smtClean="0"/>
              <a:t>Europei</a:t>
            </a:r>
            <a:endParaRPr lang="en-GB" dirty="0" smtClean="0"/>
          </a:p>
          <a:p>
            <a:pPr algn="just"/>
            <a:endParaRPr lang="en-GB" sz="1000" dirty="0" smtClean="0"/>
          </a:p>
          <a:p>
            <a:pPr algn="just"/>
            <a:r>
              <a:rPr lang="en-GB" dirty="0" err="1" smtClean="0"/>
              <a:t>România</a:t>
            </a:r>
            <a:r>
              <a:rPr lang="en-GB" dirty="0" smtClean="0"/>
              <a:t> a </a:t>
            </a:r>
            <a:r>
              <a:rPr lang="en-GB" dirty="0" err="1" smtClean="0"/>
              <a:t>deținut</a:t>
            </a:r>
            <a:r>
              <a:rPr lang="en-GB" dirty="0" smtClean="0"/>
              <a:t> </a:t>
            </a:r>
            <a:r>
              <a:rPr lang="en-GB" dirty="0" err="1" smtClean="0"/>
              <a:t>președinția</a:t>
            </a:r>
            <a:r>
              <a:rPr lang="en-GB" dirty="0" smtClean="0"/>
              <a:t> </a:t>
            </a:r>
            <a:r>
              <a:rPr lang="en-GB" dirty="0" err="1" smtClean="0"/>
              <a:t>Comitetului</a:t>
            </a:r>
            <a:r>
              <a:rPr lang="en-GB" dirty="0" smtClean="0"/>
              <a:t> </a:t>
            </a:r>
            <a:r>
              <a:rPr lang="en-GB" dirty="0" err="1" smtClean="0"/>
              <a:t>Miniștrilor</a:t>
            </a:r>
            <a:r>
              <a:rPr lang="en-GB" dirty="0" smtClean="0"/>
              <a:t> </a:t>
            </a:r>
            <a:r>
              <a:rPr lang="ro-RO" dirty="0" smtClean="0"/>
              <a:t>de la </a:t>
            </a:r>
            <a:r>
              <a:rPr lang="en-GB" dirty="0" smtClean="0"/>
              <a:t>Consiliul </a:t>
            </a:r>
            <a:r>
              <a:rPr lang="en-GB" dirty="0" err="1" smtClean="0"/>
              <a:t>Europei</a:t>
            </a:r>
            <a:r>
              <a:rPr lang="en-GB" dirty="0" smtClean="0"/>
              <a:t> </a:t>
            </a:r>
            <a:r>
              <a:rPr lang="en-GB" dirty="0" err="1" smtClean="0"/>
              <a:t>în</a:t>
            </a:r>
            <a:r>
              <a:rPr lang="en-GB" dirty="0" smtClean="0"/>
              <a:t> </a:t>
            </a:r>
            <a:r>
              <a:rPr lang="en-GB" dirty="0" err="1" smtClean="0"/>
              <a:t>perioada</a:t>
            </a:r>
            <a:r>
              <a:rPr lang="en-GB" dirty="0" smtClean="0"/>
              <a:t> </a:t>
            </a:r>
            <a:r>
              <a:rPr lang="en-GB" dirty="0" err="1" smtClean="0"/>
              <a:t>noiembrie</a:t>
            </a:r>
            <a:r>
              <a:rPr lang="en-GB" dirty="0" smtClean="0"/>
              <a:t> 2005 – </a:t>
            </a:r>
            <a:r>
              <a:rPr lang="en-GB" dirty="0" err="1" smtClean="0"/>
              <a:t>mai</a:t>
            </a:r>
            <a:r>
              <a:rPr lang="en-GB" dirty="0" smtClean="0"/>
              <a:t> 2006.</a:t>
            </a:r>
            <a:endParaRPr lang="ro-RO" dirty="0" smtClean="0"/>
          </a:p>
          <a:p>
            <a:pPr algn="just"/>
            <a:r>
              <a:rPr lang="ro-RO" dirty="0" smtClean="0"/>
              <a:t>România este membră din anul 1993.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599" y="97831"/>
            <a:ext cx="1402202" cy="1115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87" y="235004"/>
            <a:ext cx="3993226" cy="841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7831"/>
            <a:ext cx="12326112" cy="676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9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1061</Words>
  <Application>Microsoft Office PowerPoint</Application>
  <PresentationFormat>Ecran lat</PresentationFormat>
  <Paragraphs>85</Paragraphs>
  <Slides>11</Slides>
  <Notes>0</Notes>
  <HiddenSlides>3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Corina Tara</dc:creator>
  <cp:lastModifiedBy>Corina Tara</cp:lastModifiedBy>
  <cp:revision>27</cp:revision>
  <cp:lastPrinted>2022-05-12T09:39:53Z</cp:lastPrinted>
  <dcterms:created xsi:type="dcterms:W3CDTF">2022-04-27T10:54:36Z</dcterms:created>
  <dcterms:modified xsi:type="dcterms:W3CDTF">2022-05-12T10:32:11Z</dcterms:modified>
</cp:coreProperties>
</file>