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5" r:id="rId31"/>
    <p:sldId id="287" r:id="rId32"/>
    <p:sldId id="288" r:id="rId33"/>
    <p:sldId id="289" r:id="rId34"/>
    <p:sldId id="290" r:id="rId35"/>
    <p:sldId id="292" r:id="rId36"/>
    <p:sldId id="291" r:id="rId37"/>
    <p:sldId id="293" r:id="rId38"/>
    <p:sldId id="294" r:id="rId39"/>
    <p:sldId id="295" r:id="rId40"/>
  </p:sldIdLst>
  <p:sldSz cx="12192000" cy="6858000"/>
  <p:notesSz cx="6858000" cy="9144000"/>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E99"/>
    <a:srgbClr val="FFFFFF"/>
    <a:srgbClr val="85ABB1"/>
    <a:srgbClr val="EB6E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23"/>
    <p:restoredTop sz="96327"/>
  </p:normalViewPr>
  <p:slideViewPr>
    <p:cSldViewPr snapToGrid="0" snapToObjects="1" showGuides="1">
      <p:cViewPr varScale="1">
        <p:scale>
          <a:sx n="86" d="100"/>
          <a:sy n="86" d="100"/>
        </p:scale>
        <p:origin x="71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ILIKIDOU Eftychia" userId="d9fdb1ee-0dd4-4ecf-8fc2-842196e91276" providerId="ADAL" clId="{368AA86E-778D-4362-8A25-B90EA51ABB99}"/>
    <pc:docChg chg="modSld">
      <pc:chgData name="TSILIKIDOU Eftychia" userId="d9fdb1ee-0dd4-4ecf-8fc2-842196e91276" providerId="ADAL" clId="{368AA86E-778D-4362-8A25-B90EA51ABB99}" dt="2022-06-17T05:07:22.274" v="4" actId="14100"/>
      <pc:docMkLst>
        <pc:docMk/>
      </pc:docMkLst>
      <pc:sldChg chg="modSp mod">
        <pc:chgData name="TSILIKIDOU Eftychia" userId="d9fdb1ee-0dd4-4ecf-8fc2-842196e91276" providerId="ADAL" clId="{368AA86E-778D-4362-8A25-B90EA51ABB99}" dt="2022-06-17T05:06:35.517" v="0" actId="255"/>
        <pc:sldMkLst>
          <pc:docMk/>
          <pc:sldMk cId="2346056345" sldId="271"/>
        </pc:sldMkLst>
        <pc:spChg chg="mod">
          <ac:chgData name="TSILIKIDOU Eftychia" userId="d9fdb1ee-0dd4-4ecf-8fc2-842196e91276" providerId="ADAL" clId="{368AA86E-778D-4362-8A25-B90EA51ABB99}" dt="2022-06-17T05:06:35.517" v="0" actId="255"/>
          <ac:spMkLst>
            <pc:docMk/>
            <pc:sldMk cId="2346056345" sldId="271"/>
            <ac:spMk id="3" creationId="{26B4BEB9-B0A9-991C-CDC9-031351EFF9A9}"/>
          </ac:spMkLst>
        </pc:spChg>
      </pc:sldChg>
      <pc:sldChg chg="modSp mod">
        <pc:chgData name="TSILIKIDOU Eftychia" userId="d9fdb1ee-0dd4-4ecf-8fc2-842196e91276" providerId="ADAL" clId="{368AA86E-778D-4362-8A25-B90EA51ABB99}" dt="2022-06-17T05:06:55.121" v="1" actId="255"/>
        <pc:sldMkLst>
          <pc:docMk/>
          <pc:sldMk cId="2215114230" sldId="280"/>
        </pc:sldMkLst>
        <pc:spChg chg="mod">
          <ac:chgData name="TSILIKIDOU Eftychia" userId="d9fdb1ee-0dd4-4ecf-8fc2-842196e91276" providerId="ADAL" clId="{368AA86E-778D-4362-8A25-B90EA51ABB99}" dt="2022-06-17T05:06:55.121" v="1" actId="255"/>
          <ac:spMkLst>
            <pc:docMk/>
            <pc:sldMk cId="2215114230" sldId="280"/>
            <ac:spMk id="3" creationId="{26B4BEB9-B0A9-991C-CDC9-031351EFF9A9}"/>
          </ac:spMkLst>
        </pc:spChg>
      </pc:sldChg>
      <pc:sldChg chg="modSp mod">
        <pc:chgData name="TSILIKIDOU Eftychia" userId="d9fdb1ee-0dd4-4ecf-8fc2-842196e91276" providerId="ADAL" clId="{368AA86E-778D-4362-8A25-B90EA51ABB99}" dt="2022-06-17T05:07:22.274" v="4" actId="14100"/>
        <pc:sldMkLst>
          <pc:docMk/>
          <pc:sldMk cId="327352323" sldId="294"/>
        </pc:sldMkLst>
        <pc:spChg chg="mod">
          <ac:chgData name="TSILIKIDOU Eftychia" userId="d9fdb1ee-0dd4-4ecf-8fc2-842196e91276" providerId="ADAL" clId="{368AA86E-778D-4362-8A25-B90EA51ABB99}" dt="2022-06-17T05:07:22.274" v="4" actId="14100"/>
          <ac:spMkLst>
            <pc:docMk/>
            <pc:sldMk cId="327352323" sldId="294"/>
            <ac:spMk id="10" creationId="{FD1C487E-34F6-103F-B862-C5F70DBE4A9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3F2336-8BF6-EF68-F8BA-73720EAD877D}"/>
              </a:ext>
            </a:extLst>
          </p:cNvPr>
          <p:cNvPicPr>
            <a:picLocks noChangeAspect="1"/>
          </p:cNvPicPr>
          <p:nvPr userDrawn="1"/>
        </p:nvPicPr>
        <p:blipFill>
          <a:blip r:embed="rId2"/>
          <a:srcRect/>
          <a:stretch/>
        </p:blipFill>
        <p:spPr>
          <a:xfrm>
            <a:off x="7625715" y="0"/>
            <a:ext cx="4560570" cy="6858000"/>
          </a:xfrm>
          <a:prstGeom prst="rect">
            <a:avLst/>
          </a:prstGeom>
        </p:spPr>
      </p:pic>
      <p:pic>
        <p:nvPicPr>
          <p:cNvPr id="6" name="Graphic 5">
            <a:extLst>
              <a:ext uri="{FF2B5EF4-FFF2-40B4-BE49-F238E27FC236}">
                <a16:creationId xmlns:a16="http://schemas.microsoft.com/office/drawing/2014/main" id="{F1C25E53-FDF8-9F96-857D-CEAD89113770}"/>
              </a:ext>
            </a:extLst>
          </p:cNvPr>
          <p:cNvPicPr>
            <a:picLocks noChangeAspect="1"/>
          </p:cNvPicPr>
          <p:nvPr userDrawn="1"/>
        </p:nvPicPr>
        <p:blipFill>
          <a:blip r:embed="rId3"/>
          <a:srcRect/>
          <a:stretch/>
        </p:blipFill>
        <p:spPr>
          <a:xfrm>
            <a:off x="-5715" y="0"/>
            <a:ext cx="12192000" cy="6858000"/>
          </a:xfrm>
          <a:prstGeom prst="rect">
            <a:avLst/>
          </a:prstGeom>
        </p:spPr>
      </p:pic>
      <p:sp>
        <p:nvSpPr>
          <p:cNvPr id="7" name="Title 1">
            <a:extLst>
              <a:ext uri="{FF2B5EF4-FFF2-40B4-BE49-F238E27FC236}">
                <a16:creationId xmlns:a16="http://schemas.microsoft.com/office/drawing/2014/main" id="{482DA94E-53CC-C6D1-1FD2-F014658BBC59}"/>
              </a:ext>
            </a:extLst>
          </p:cNvPr>
          <p:cNvSpPr>
            <a:spLocks noGrp="1"/>
          </p:cNvSpPr>
          <p:nvPr>
            <p:ph type="ctrTitle" hasCustomPrompt="1"/>
          </p:nvPr>
        </p:nvSpPr>
        <p:spPr>
          <a:xfrm>
            <a:off x="442913" y="1156498"/>
            <a:ext cx="7020206" cy="2684706"/>
          </a:xfrm>
          <a:prstGeom prst="rect">
            <a:avLst/>
          </a:prstGeom>
        </p:spPr>
        <p:txBody>
          <a:bodyPr rtlCol="0" anchor="b"/>
          <a:lstStyle>
            <a:lvl1pPr algn="l">
              <a:defRPr sz="5400" b="1">
                <a:solidFill>
                  <a:schemeClr val="bg1"/>
                </a:solidFill>
                <a:latin typeface="+mn-lt"/>
              </a:defRPr>
            </a:lvl1pPr>
          </a:lstStyle>
          <a:p>
            <a:pPr rtl="0"/>
            <a:r>
              <a:rPr lang="ro" sz="6000"/>
              <a:t>Building Europe with Local Councillors</a:t>
            </a:r>
            <a:endParaRPr lang="en-GB" sz="6000" dirty="0"/>
          </a:p>
        </p:txBody>
      </p:sp>
      <p:sp>
        <p:nvSpPr>
          <p:cNvPr id="8" name="Subtitle 2">
            <a:extLst>
              <a:ext uri="{FF2B5EF4-FFF2-40B4-BE49-F238E27FC236}">
                <a16:creationId xmlns:a16="http://schemas.microsoft.com/office/drawing/2014/main" id="{8E0FEF4B-B600-68B1-93BB-2114574080C9}"/>
              </a:ext>
            </a:extLst>
          </p:cNvPr>
          <p:cNvSpPr>
            <a:spLocks noGrp="1"/>
          </p:cNvSpPr>
          <p:nvPr>
            <p:ph type="subTitle" idx="1" hasCustomPrompt="1"/>
          </p:nvPr>
        </p:nvSpPr>
        <p:spPr>
          <a:xfrm>
            <a:off x="442913" y="4209504"/>
            <a:ext cx="6579679" cy="704342"/>
          </a:xfrm>
          <a:prstGeom prst="rect">
            <a:avLst/>
          </a:prstGeom>
        </p:spPr>
        <p:txBody>
          <a:bodyPr rtlCol="0"/>
          <a:lstStyle>
            <a:lvl1pPr marL="0" indent="0" algn="l">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A network of EU local councillors, working together to communicate on EU issues</a:t>
            </a:r>
            <a:endParaRPr lang="en-BE" dirty="0"/>
          </a:p>
        </p:txBody>
      </p:sp>
      <p:pic>
        <p:nvPicPr>
          <p:cNvPr id="9" name="Picture 8" descr="A picture containing text&#10;&#10;Description automatically generated">
            <a:extLst>
              <a:ext uri="{FF2B5EF4-FFF2-40B4-BE49-F238E27FC236}">
                <a16:creationId xmlns:a16="http://schemas.microsoft.com/office/drawing/2014/main" id="{003BF880-48C6-466F-7E51-6A7751D8702F}"/>
              </a:ext>
            </a:extLst>
          </p:cNvPr>
          <p:cNvPicPr>
            <a:picLocks noChangeAspect="1"/>
          </p:cNvPicPr>
          <p:nvPr userDrawn="1"/>
        </p:nvPicPr>
        <p:blipFill>
          <a:blip r:embed="rId4"/>
          <a:stretch>
            <a:fillRect/>
          </a:stretch>
        </p:blipFill>
        <p:spPr>
          <a:xfrm>
            <a:off x="563936" y="5957570"/>
            <a:ext cx="2026968" cy="532130"/>
          </a:xfrm>
          <a:prstGeom prst="rect">
            <a:avLst/>
          </a:prstGeom>
        </p:spPr>
      </p:pic>
    </p:spTree>
    <p:extLst>
      <p:ext uri="{BB962C8B-B14F-4D97-AF65-F5344CB8AC3E}">
        <p14:creationId xmlns:p14="http://schemas.microsoft.com/office/powerpoint/2010/main" val="36165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1C25E53-FDF8-9F96-857D-CEAD89113770}"/>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ED17A845-1155-8530-4DDC-4FCBD658C5C4}"/>
              </a:ext>
            </a:extLst>
          </p:cNvPr>
          <p:cNvSpPr>
            <a:spLocks noGrp="1"/>
          </p:cNvSpPr>
          <p:nvPr>
            <p:ph type="title" hasCustomPrompt="1"/>
          </p:nvPr>
        </p:nvSpPr>
        <p:spPr>
          <a:xfrm>
            <a:off x="403927" y="2806326"/>
            <a:ext cx="11384146" cy="1245347"/>
          </a:xfrm>
          <a:prstGeom prst="rect">
            <a:avLst/>
          </a:prstGeom>
        </p:spPr>
        <p:txBody>
          <a:bodyPr rtlCol="0" anchor="ctr"/>
          <a:lstStyle>
            <a:lvl1pPr algn="ctr">
              <a:defRPr sz="6000" b="1">
                <a:solidFill>
                  <a:srgbClr val="FFFF00"/>
                </a:solidFill>
                <a:latin typeface="+mn-lt"/>
              </a:defRPr>
            </a:lvl1pPr>
          </a:lstStyle>
          <a:p>
            <a:pPr rtl="0"/>
            <a:r>
              <a:rPr lang="ro"/>
              <a:t>Insert title</a:t>
            </a:r>
          </a:p>
        </p:txBody>
      </p:sp>
    </p:spTree>
    <p:extLst>
      <p:ext uri="{BB962C8B-B14F-4D97-AF65-F5344CB8AC3E}">
        <p14:creationId xmlns:p14="http://schemas.microsoft.com/office/powerpoint/2010/main" val="16771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1C25E53-FDF8-9F96-857D-CEAD89113770}"/>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2E0E9388-BAB4-343E-F92D-8404CAC3730C}"/>
              </a:ext>
            </a:extLst>
          </p:cNvPr>
          <p:cNvSpPr>
            <a:spLocks noGrp="1"/>
          </p:cNvSpPr>
          <p:nvPr>
            <p:ph type="body" idx="1" hasCustomPrompt="1"/>
          </p:nvPr>
        </p:nvSpPr>
        <p:spPr>
          <a:xfrm>
            <a:off x="837153" y="368300"/>
            <a:ext cx="10517694" cy="6121399"/>
          </a:xfrm>
          <a:prstGeom prst="rect">
            <a:avLst/>
          </a:prstGeom>
        </p:spPr>
        <p:txBody>
          <a:bodyPr rtlCol="0" anchor="ct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
              <a:t>Insert text</a:t>
            </a:r>
          </a:p>
        </p:txBody>
      </p:sp>
      <p:sp>
        <p:nvSpPr>
          <p:cNvPr id="5" name="Title 1">
            <a:extLst>
              <a:ext uri="{FF2B5EF4-FFF2-40B4-BE49-F238E27FC236}">
                <a16:creationId xmlns:a16="http://schemas.microsoft.com/office/drawing/2014/main" id="{428E070B-1FF3-EB9C-2DD4-0208D953AD01}"/>
              </a:ext>
            </a:extLst>
          </p:cNvPr>
          <p:cNvSpPr>
            <a:spLocks noGrp="1"/>
          </p:cNvSpPr>
          <p:nvPr>
            <p:ph type="title" hasCustomPrompt="1"/>
          </p:nvPr>
        </p:nvSpPr>
        <p:spPr>
          <a:xfrm>
            <a:off x="442913" y="0"/>
            <a:ext cx="11306174" cy="368300"/>
          </a:xfrm>
          <a:prstGeom prst="rect">
            <a:avLst/>
          </a:prstGeom>
        </p:spPr>
        <p:txBody>
          <a:bodyPr rtlCol="0" anchor="ctr"/>
          <a:lstStyle>
            <a:lvl1pPr algn="ctr">
              <a:defRPr sz="800" b="1">
                <a:solidFill>
                  <a:srgbClr val="FFFF00"/>
                </a:solidFill>
                <a:latin typeface="+mn-lt"/>
              </a:defRPr>
            </a:lvl1pPr>
          </a:lstStyle>
          <a:p>
            <a:pPr rtl="0"/>
            <a:r>
              <a:rPr lang="ro"/>
              <a:t>Insert title</a:t>
            </a:r>
          </a:p>
        </p:txBody>
      </p:sp>
      <p:pic>
        <p:nvPicPr>
          <p:cNvPr id="8" name="Picture 7" descr="A picture containing text&#10;&#10;Description automatically generated">
            <a:extLst>
              <a:ext uri="{FF2B5EF4-FFF2-40B4-BE49-F238E27FC236}">
                <a16:creationId xmlns:a16="http://schemas.microsoft.com/office/drawing/2014/main" id="{335F5C38-30E4-A047-6665-1D6FB2497DA2}"/>
              </a:ext>
            </a:extLst>
          </p:cNvPr>
          <p:cNvPicPr>
            <a:picLocks noChangeAspect="1"/>
          </p:cNvPicPr>
          <p:nvPr userDrawn="1"/>
        </p:nvPicPr>
        <p:blipFill>
          <a:blip r:embed="rId3"/>
          <a:stretch>
            <a:fillRect/>
          </a:stretch>
        </p:blipFill>
        <p:spPr>
          <a:xfrm>
            <a:off x="10611300" y="6415673"/>
            <a:ext cx="1130699" cy="296837"/>
          </a:xfrm>
          <a:prstGeom prst="rect">
            <a:avLst/>
          </a:prstGeom>
        </p:spPr>
      </p:pic>
      <p:sp>
        <p:nvSpPr>
          <p:cNvPr id="9" name="Title 1">
            <a:extLst>
              <a:ext uri="{FF2B5EF4-FFF2-40B4-BE49-F238E27FC236}">
                <a16:creationId xmlns:a16="http://schemas.microsoft.com/office/drawing/2014/main" id="{DF53F7E7-9522-D73C-D439-66E18312F0C8}"/>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ro" sz="800">
                <a:solidFill>
                  <a:schemeClr val="bg1"/>
                </a:solidFill>
                <a:latin typeface="+mn-lt"/>
              </a:rPr>
              <a:t>Building Europe with Local Councillors</a:t>
            </a:r>
            <a:br>
              <a:rPr lang="en-US" sz="800" dirty="0">
                <a:latin typeface="+mn-lt"/>
              </a:rPr>
            </a:br>
            <a:r>
              <a:rPr lang="ro" sz="800" b="0">
                <a:solidFill>
                  <a:srgbClr val="FFFF00"/>
                </a:solidFill>
              </a:rPr>
              <a:t>A network of EU local councillors, working together to communicate on EU issues</a:t>
            </a:r>
            <a:endParaRPr lang="en-GB" sz="800" b="0" dirty="0"/>
          </a:p>
        </p:txBody>
      </p:sp>
    </p:spTree>
    <p:extLst>
      <p:ext uri="{BB962C8B-B14F-4D97-AF65-F5344CB8AC3E}">
        <p14:creationId xmlns:p14="http://schemas.microsoft.com/office/powerpoint/2010/main" val="135922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12DA9A7-602E-2954-9A5B-ECB568FCE5D0}"/>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EF8D8E3-752A-0B34-5F26-12F93281711D}"/>
              </a:ext>
            </a:extLst>
          </p:cNvPr>
          <p:cNvSpPr>
            <a:spLocks noGrp="1"/>
          </p:cNvSpPr>
          <p:nvPr>
            <p:ph type="title" hasCustomPrompt="1"/>
          </p:nvPr>
        </p:nvSpPr>
        <p:spPr>
          <a:xfrm>
            <a:off x="442913" y="2806326"/>
            <a:ext cx="11306174" cy="1245347"/>
          </a:xfrm>
          <a:prstGeom prst="rect">
            <a:avLst/>
          </a:prstGeom>
        </p:spPr>
        <p:txBody>
          <a:bodyPr rtlCol="0" anchor="ctr"/>
          <a:lstStyle>
            <a:lvl1pPr algn="ctr">
              <a:defRPr sz="6000" b="1">
                <a:solidFill>
                  <a:srgbClr val="FFFF00"/>
                </a:solidFill>
                <a:latin typeface="+mn-lt"/>
              </a:defRPr>
            </a:lvl1pPr>
          </a:lstStyle>
          <a:p>
            <a:pPr rtl="0"/>
            <a:r>
              <a:rPr lang="ro"/>
              <a:t>Insert title</a:t>
            </a:r>
          </a:p>
        </p:txBody>
      </p:sp>
      <p:pic>
        <p:nvPicPr>
          <p:cNvPr id="6" name="Picture 5" descr="A picture containing text&#10;&#10;Description automatically generated">
            <a:extLst>
              <a:ext uri="{FF2B5EF4-FFF2-40B4-BE49-F238E27FC236}">
                <a16:creationId xmlns:a16="http://schemas.microsoft.com/office/drawing/2014/main" id="{72A4612C-A904-48A6-410E-D91FF7420A55}"/>
              </a:ext>
            </a:extLst>
          </p:cNvPr>
          <p:cNvPicPr>
            <a:picLocks noChangeAspect="1"/>
          </p:cNvPicPr>
          <p:nvPr userDrawn="1"/>
        </p:nvPicPr>
        <p:blipFill>
          <a:blip r:embed="rId3"/>
          <a:stretch>
            <a:fillRect/>
          </a:stretch>
        </p:blipFill>
        <p:spPr>
          <a:xfrm>
            <a:off x="10611300" y="6415673"/>
            <a:ext cx="1130699" cy="296837"/>
          </a:xfrm>
          <a:prstGeom prst="rect">
            <a:avLst/>
          </a:prstGeom>
        </p:spPr>
      </p:pic>
      <p:sp>
        <p:nvSpPr>
          <p:cNvPr id="10" name="Title 1">
            <a:extLst>
              <a:ext uri="{FF2B5EF4-FFF2-40B4-BE49-F238E27FC236}">
                <a16:creationId xmlns:a16="http://schemas.microsoft.com/office/drawing/2014/main" id="{04F6EA26-2446-0CAA-33F2-CF0930D390F3}"/>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ro" sz="800">
                <a:solidFill>
                  <a:schemeClr val="bg1"/>
                </a:solidFill>
                <a:latin typeface="+mn-lt"/>
              </a:rPr>
              <a:t>Building Europe with Local Councillors</a:t>
            </a:r>
            <a:br>
              <a:rPr lang="en-US" sz="800" dirty="0">
                <a:latin typeface="+mn-lt"/>
              </a:rPr>
            </a:br>
            <a:r>
              <a:rPr lang="ro" sz="800" b="0">
                <a:solidFill>
                  <a:srgbClr val="FFFF00"/>
                </a:solidFill>
              </a:rPr>
              <a:t>A network of EU local councillors, working together to communicate on EU issues</a:t>
            </a:r>
            <a:endParaRPr lang="en-GB" sz="800" b="0" dirty="0"/>
          </a:p>
        </p:txBody>
      </p:sp>
    </p:spTree>
    <p:extLst>
      <p:ext uri="{BB962C8B-B14F-4D97-AF65-F5344CB8AC3E}">
        <p14:creationId xmlns:p14="http://schemas.microsoft.com/office/powerpoint/2010/main" val="565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12DA9A7-602E-2954-9A5B-ECB568FCE5D0}"/>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49D6EDF-771F-FDB5-A73F-1539709A0896}"/>
              </a:ext>
            </a:extLst>
          </p:cNvPr>
          <p:cNvSpPr>
            <a:spLocks noGrp="1"/>
          </p:cNvSpPr>
          <p:nvPr>
            <p:ph type="title" hasCustomPrompt="1"/>
          </p:nvPr>
        </p:nvSpPr>
        <p:spPr>
          <a:xfrm>
            <a:off x="442913" y="2806326"/>
            <a:ext cx="11306174" cy="1245347"/>
          </a:xfrm>
          <a:prstGeom prst="rect">
            <a:avLst/>
          </a:prstGeom>
        </p:spPr>
        <p:txBody>
          <a:bodyPr rtlCol="0" anchor="ctr"/>
          <a:lstStyle>
            <a:lvl1pPr algn="ctr">
              <a:defRPr sz="3600" b="1">
                <a:solidFill>
                  <a:srgbClr val="FFFF00"/>
                </a:solidFill>
                <a:latin typeface="+mn-lt"/>
              </a:defRPr>
            </a:lvl1pPr>
          </a:lstStyle>
          <a:p>
            <a:pPr rtl="0"/>
            <a:r>
              <a:rPr lang="ro"/>
              <a:t>Insert title</a:t>
            </a:r>
          </a:p>
        </p:txBody>
      </p:sp>
      <p:sp>
        <p:nvSpPr>
          <p:cNvPr id="5" name="Title 1">
            <a:extLst>
              <a:ext uri="{FF2B5EF4-FFF2-40B4-BE49-F238E27FC236}">
                <a16:creationId xmlns:a16="http://schemas.microsoft.com/office/drawing/2014/main" id="{6ACD210A-94B7-D657-2C65-0C454114442A}"/>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ro" sz="800">
                <a:solidFill>
                  <a:schemeClr val="bg1"/>
                </a:solidFill>
                <a:latin typeface="+mn-lt"/>
              </a:rPr>
              <a:t>Building Europe with Local Councillors</a:t>
            </a:r>
            <a:br>
              <a:rPr lang="en-US" sz="800" dirty="0">
                <a:latin typeface="+mn-lt"/>
              </a:rPr>
            </a:br>
            <a:r>
              <a:rPr lang="ro" sz="800" b="0">
                <a:solidFill>
                  <a:srgbClr val="FFFF00"/>
                </a:solidFill>
              </a:rPr>
              <a:t>A network of EU local councillors, working together to communicate on EU issues</a:t>
            </a:r>
            <a:endParaRPr lang="en-GB" sz="800" b="0" dirty="0"/>
          </a:p>
        </p:txBody>
      </p:sp>
      <p:pic>
        <p:nvPicPr>
          <p:cNvPr id="6" name="Picture 5" descr="A picture containing text&#10;&#10;Description automatically generated">
            <a:extLst>
              <a:ext uri="{FF2B5EF4-FFF2-40B4-BE49-F238E27FC236}">
                <a16:creationId xmlns:a16="http://schemas.microsoft.com/office/drawing/2014/main" id="{63E0803B-5ADA-C088-8BC0-E4A8932F13EC}"/>
              </a:ext>
            </a:extLst>
          </p:cNvPr>
          <p:cNvPicPr>
            <a:picLocks noChangeAspect="1"/>
          </p:cNvPicPr>
          <p:nvPr userDrawn="1"/>
        </p:nvPicPr>
        <p:blipFill>
          <a:blip r:embed="rId3"/>
          <a:stretch>
            <a:fillRect/>
          </a:stretch>
        </p:blipFill>
        <p:spPr>
          <a:xfrm>
            <a:off x="10611300" y="6415673"/>
            <a:ext cx="1130699" cy="296837"/>
          </a:xfrm>
          <a:prstGeom prst="rect">
            <a:avLst/>
          </a:prstGeom>
        </p:spPr>
      </p:pic>
    </p:spTree>
    <p:extLst>
      <p:ext uri="{BB962C8B-B14F-4D97-AF65-F5344CB8AC3E}">
        <p14:creationId xmlns:p14="http://schemas.microsoft.com/office/powerpoint/2010/main" val="386596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BB7517F-01D5-AB3A-91E7-8589349B059A}"/>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EF8D8E3-752A-0B34-5F26-12F93281711D}"/>
              </a:ext>
            </a:extLst>
          </p:cNvPr>
          <p:cNvSpPr>
            <a:spLocks noGrp="1"/>
          </p:cNvSpPr>
          <p:nvPr>
            <p:ph type="title" hasCustomPrompt="1"/>
          </p:nvPr>
        </p:nvSpPr>
        <p:spPr>
          <a:xfrm>
            <a:off x="403927" y="2806326"/>
            <a:ext cx="11384146" cy="1245347"/>
          </a:xfrm>
          <a:prstGeom prst="rect">
            <a:avLst/>
          </a:prstGeom>
        </p:spPr>
        <p:txBody>
          <a:bodyPr rtlCol="0" anchor="ctr"/>
          <a:lstStyle>
            <a:lvl1pPr algn="ctr">
              <a:defRPr sz="6000" b="1">
                <a:solidFill>
                  <a:srgbClr val="FFFFFF"/>
                </a:solidFill>
                <a:latin typeface="+mn-lt"/>
              </a:defRPr>
            </a:lvl1pPr>
          </a:lstStyle>
          <a:p>
            <a:pPr rtl="0"/>
            <a:r>
              <a:rPr lang="ro"/>
              <a:t>Insert title</a:t>
            </a:r>
          </a:p>
        </p:txBody>
      </p:sp>
    </p:spTree>
    <p:extLst>
      <p:ext uri="{BB962C8B-B14F-4D97-AF65-F5344CB8AC3E}">
        <p14:creationId xmlns:p14="http://schemas.microsoft.com/office/powerpoint/2010/main" val="166972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880E595-4AE9-60BD-8674-442212C7AF03}"/>
              </a:ext>
            </a:extLst>
          </p:cNvPr>
          <p:cNvPicPr>
            <a:picLocks noChangeAspect="1"/>
          </p:cNvPicPr>
          <p:nvPr userDrawn="1"/>
        </p:nvPicPr>
        <p:blipFill>
          <a:blip r:embed="rId2"/>
          <a:src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4080746-C070-1B77-1831-CF848B4E481E}"/>
              </a:ext>
            </a:extLst>
          </p:cNvPr>
          <p:cNvSpPr>
            <a:spLocks noGrp="1"/>
          </p:cNvSpPr>
          <p:nvPr>
            <p:ph type="body" idx="1" hasCustomPrompt="1"/>
          </p:nvPr>
        </p:nvSpPr>
        <p:spPr>
          <a:xfrm>
            <a:off x="442913" y="368300"/>
            <a:ext cx="11306174" cy="6121399"/>
          </a:xfrm>
          <a:prstGeom prst="rect">
            <a:avLst/>
          </a:prstGeom>
        </p:spPr>
        <p:txBody>
          <a:bodyPr rtlCol="0" anchor="ctr"/>
          <a:lstStyle>
            <a:lvl1pPr marL="0" indent="0" algn="ctr">
              <a:buNone/>
              <a:defRPr sz="2800">
                <a:solidFill>
                  <a:srgbClr val="85ABB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
              <a:t>Insert text</a:t>
            </a:r>
          </a:p>
        </p:txBody>
      </p:sp>
      <p:sp>
        <p:nvSpPr>
          <p:cNvPr id="6" name="Title 1">
            <a:extLst>
              <a:ext uri="{FF2B5EF4-FFF2-40B4-BE49-F238E27FC236}">
                <a16:creationId xmlns:a16="http://schemas.microsoft.com/office/drawing/2014/main" id="{2F36D61F-06E1-824C-A424-E535CB87B9F3}"/>
              </a:ext>
            </a:extLst>
          </p:cNvPr>
          <p:cNvSpPr>
            <a:spLocks noGrp="1"/>
          </p:cNvSpPr>
          <p:nvPr>
            <p:ph type="title" hasCustomPrompt="1"/>
          </p:nvPr>
        </p:nvSpPr>
        <p:spPr>
          <a:xfrm>
            <a:off x="442913" y="0"/>
            <a:ext cx="11306174" cy="368300"/>
          </a:xfrm>
          <a:prstGeom prst="rect">
            <a:avLst/>
          </a:prstGeom>
        </p:spPr>
        <p:txBody>
          <a:bodyPr rtlCol="0" anchor="ctr"/>
          <a:lstStyle>
            <a:lvl1pPr algn="ctr">
              <a:defRPr sz="800" b="1">
                <a:solidFill>
                  <a:srgbClr val="EB6E23"/>
                </a:solidFill>
                <a:latin typeface="+mn-lt"/>
              </a:defRPr>
            </a:lvl1pPr>
          </a:lstStyle>
          <a:p>
            <a:pPr rtl="0"/>
            <a:r>
              <a:rPr lang="ro"/>
              <a:t>Insert title</a:t>
            </a:r>
          </a:p>
        </p:txBody>
      </p:sp>
      <p:sp>
        <p:nvSpPr>
          <p:cNvPr id="8" name="Title 1">
            <a:extLst>
              <a:ext uri="{FF2B5EF4-FFF2-40B4-BE49-F238E27FC236}">
                <a16:creationId xmlns:a16="http://schemas.microsoft.com/office/drawing/2014/main" id="{94FC8E47-BDC4-15D2-155B-93CA971C2A74}"/>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ro" sz="800">
                <a:solidFill>
                  <a:srgbClr val="85ABB1"/>
                </a:solidFill>
                <a:latin typeface="+mn-lt"/>
              </a:rPr>
              <a:t>Building Europe with Local Councillors</a:t>
            </a:r>
            <a:br>
              <a:rPr lang="en-US" sz="800" dirty="0">
                <a:solidFill>
                  <a:srgbClr val="85ABB1"/>
                </a:solidFill>
                <a:latin typeface="+mn-lt"/>
              </a:rPr>
            </a:br>
            <a:r>
              <a:rPr lang="ro" sz="800" b="0">
                <a:solidFill>
                  <a:srgbClr val="85ABB1"/>
                </a:solidFill>
              </a:rPr>
              <a:t>A network of EU local councillors, working together to communicate on EU issues</a:t>
            </a:r>
          </a:p>
        </p:txBody>
      </p:sp>
      <p:pic>
        <p:nvPicPr>
          <p:cNvPr id="10" name="Picture 9">
            <a:extLst>
              <a:ext uri="{FF2B5EF4-FFF2-40B4-BE49-F238E27FC236}">
                <a16:creationId xmlns:a16="http://schemas.microsoft.com/office/drawing/2014/main" id="{AB61629A-E196-F970-5747-545FF63BD22D}"/>
              </a:ext>
            </a:extLst>
          </p:cNvPr>
          <p:cNvPicPr>
            <a:picLocks noChangeAspect="1"/>
          </p:cNvPicPr>
          <p:nvPr userDrawn="1"/>
        </p:nvPicPr>
        <p:blipFill>
          <a:blip r:embed="rId3"/>
          <a:srcRect/>
          <a:stretch/>
        </p:blipFill>
        <p:spPr>
          <a:xfrm>
            <a:off x="10611300" y="6415673"/>
            <a:ext cx="1130699" cy="296836"/>
          </a:xfrm>
          <a:prstGeom prst="rect">
            <a:avLst/>
          </a:prstGeom>
        </p:spPr>
      </p:pic>
    </p:spTree>
    <p:extLst>
      <p:ext uri="{BB962C8B-B14F-4D97-AF65-F5344CB8AC3E}">
        <p14:creationId xmlns:p14="http://schemas.microsoft.com/office/powerpoint/2010/main" val="117593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4080746-C070-1B77-1831-CF848B4E481E}"/>
              </a:ext>
            </a:extLst>
          </p:cNvPr>
          <p:cNvSpPr>
            <a:spLocks noGrp="1"/>
          </p:cNvSpPr>
          <p:nvPr>
            <p:ph type="body" idx="1" hasCustomPrompt="1"/>
          </p:nvPr>
        </p:nvSpPr>
        <p:spPr>
          <a:xfrm>
            <a:off x="442913" y="368300"/>
            <a:ext cx="11306174" cy="6121399"/>
          </a:xfrm>
          <a:prstGeom prst="rect">
            <a:avLst/>
          </a:prstGeom>
        </p:spPr>
        <p:txBody>
          <a:bodyPr rtlCol="0" anchor="ctr"/>
          <a:lstStyle>
            <a:lvl1pPr marL="0" indent="0" algn="ctr">
              <a:buNone/>
              <a:defRPr sz="2800">
                <a:solidFill>
                  <a:srgbClr val="85ABB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
              <a:t>Insert text</a:t>
            </a:r>
          </a:p>
        </p:txBody>
      </p:sp>
      <p:sp>
        <p:nvSpPr>
          <p:cNvPr id="6" name="Title 1">
            <a:extLst>
              <a:ext uri="{FF2B5EF4-FFF2-40B4-BE49-F238E27FC236}">
                <a16:creationId xmlns:a16="http://schemas.microsoft.com/office/drawing/2014/main" id="{2F36D61F-06E1-824C-A424-E535CB87B9F3}"/>
              </a:ext>
            </a:extLst>
          </p:cNvPr>
          <p:cNvSpPr>
            <a:spLocks noGrp="1"/>
          </p:cNvSpPr>
          <p:nvPr>
            <p:ph type="title" hasCustomPrompt="1"/>
          </p:nvPr>
        </p:nvSpPr>
        <p:spPr>
          <a:xfrm>
            <a:off x="442913" y="0"/>
            <a:ext cx="11306174" cy="368300"/>
          </a:xfrm>
          <a:prstGeom prst="rect">
            <a:avLst/>
          </a:prstGeom>
        </p:spPr>
        <p:txBody>
          <a:bodyPr rtlCol="0" anchor="ctr"/>
          <a:lstStyle>
            <a:lvl1pPr algn="ctr">
              <a:defRPr sz="800" b="1">
                <a:solidFill>
                  <a:srgbClr val="EB6E23"/>
                </a:solidFill>
                <a:latin typeface="+mn-lt"/>
              </a:defRPr>
            </a:lvl1pPr>
          </a:lstStyle>
          <a:p>
            <a:pPr rtl="0"/>
            <a:r>
              <a:rPr lang="ro"/>
              <a:t>Insert title</a:t>
            </a:r>
          </a:p>
        </p:txBody>
      </p:sp>
      <p:sp>
        <p:nvSpPr>
          <p:cNvPr id="14" name="Title 1">
            <a:extLst>
              <a:ext uri="{FF2B5EF4-FFF2-40B4-BE49-F238E27FC236}">
                <a16:creationId xmlns:a16="http://schemas.microsoft.com/office/drawing/2014/main" id="{8E3D0168-3D09-4F52-90E0-71B53A525299}"/>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ro" sz="800">
                <a:solidFill>
                  <a:srgbClr val="85ABB1"/>
                </a:solidFill>
                <a:latin typeface="+mn-lt"/>
              </a:rPr>
              <a:t>Building Europe with Local Councillors</a:t>
            </a:r>
            <a:br>
              <a:rPr lang="en-US" sz="800" dirty="0">
                <a:solidFill>
                  <a:srgbClr val="85ABB1"/>
                </a:solidFill>
                <a:latin typeface="+mn-lt"/>
              </a:rPr>
            </a:br>
            <a:r>
              <a:rPr lang="ro" sz="800" b="0">
                <a:solidFill>
                  <a:srgbClr val="85ABB1"/>
                </a:solidFill>
              </a:rPr>
              <a:t>A network of EU local councillors, working together to communicate on EU issues</a:t>
            </a:r>
          </a:p>
        </p:txBody>
      </p:sp>
      <p:pic>
        <p:nvPicPr>
          <p:cNvPr id="15" name="Picture 14">
            <a:extLst>
              <a:ext uri="{FF2B5EF4-FFF2-40B4-BE49-F238E27FC236}">
                <a16:creationId xmlns:a16="http://schemas.microsoft.com/office/drawing/2014/main" id="{A8F49C9C-6CB4-F496-DE5E-024BE2B1A780}"/>
              </a:ext>
            </a:extLst>
          </p:cNvPr>
          <p:cNvPicPr>
            <a:picLocks noChangeAspect="1"/>
          </p:cNvPicPr>
          <p:nvPr userDrawn="1"/>
        </p:nvPicPr>
        <p:blipFill>
          <a:blip r:embed="rId2"/>
          <a:srcRect/>
          <a:stretch/>
        </p:blipFill>
        <p:spPr>
          <a:xfrm>
            <a:off x="10611300" y="6415673"/>
            <a:ext cx="1130699" cy="296836"/>
          </a:xfrm>
          <a:prstGeom prst="rect">
            <a:avLst/>
          </a:prstGeom>
        </p:spPr>
      </p:pic>
    </p:spTree>
    <p:extLst>
      <p:ext uri="{BB962C8B-B14F-4D97-AF65-F5344CB8AC3E}">
        <p14:creationId xmlns:p14="http://schemas.microsoft.com/office/powerpoint/2010/main" val="130062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702229"/>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69" r:id="rId3"/>
    <p:sldLayoutId id="2147483665" r:id="rId4"/>
    <p:sldLayoutId id="2147483666" r:id="rId5"/>
    <p:sldLayoutId id="2147483672" r:id="rId6"/>
    <p:sldLayoutId id="2147483673" r:id="rId7"/>
    <p:sldLayoutId id="21474836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32" userDrawn="1">
          <p15:clr>
            <a:srgbClr val="F26B43"/>
          </p15:clr>
        </p15:guide>
        <p15:guide id="4" orient="horz" pos="4088" userDrawn="1">
          <p15:clr>
            <a:srgbClr val="F26B43"/>
          </p15:clr>
        </p15:guide>
        <p15:guide id="5" pos="279" userDrawn="1">
          <p15:clr>
            <a:srgbClr val="F26B43"/>
          </p15:clr>
        </p15:guide>
        <p15:guide id="6" pos="7401" userDrawn="1">
          <p15:clr>
            <a:srgbClr val="F26B43"/>
          </p15:clr>
        </p15:guide>
        <p15:guide id="7" pos="3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C335-50EA-88BE-ECD8-812FE5C409DC}"/>
              </a:ext>
            </a:extLst>
          </p:cNvPr>
          <p:cNvSpPr>
            <a:spLocks noGrp="1"/>
          </p:cNvSpPr>
          <p:nvPr>
            <p:ph type="ctrTitle"/>
          </p:nvPr>
        </p:nvSpPr>
        <p:spPr/>
        <p:txBody>
          <a:bodyPr rtlCol="0"/>
          <a:lstStyle/>
          <a:p>
            <a:pPr rtl="0"/>
            <a:r>
              <a:rPr lang="ro">
                <a:latin typeface="+mn-lt"/>
              </a:rPr>
              <a:t>Construim Europa împreună cu autoritățile locale</a:t>
            </a:r>
            <a:endParaRPr lang="en-BE" dirty="0">
              <a:latin typeface="+mn-lt"/>
            </a:endParaRPr>
          </a:p>
        </p:txBody>
      </p:sp>
      <p:sp>
        <p:nvSpPr>
          <p:cNvPr id="3" name="Subtitle 2">
            <a:extLst>
              <a:ext uri="{FF2B5EF4-FFF2-40B4-BE49-F238E27FC236}">
                <a16:creationId xmlns:a16="http://schemas.microsoft.com/office/drawing/2014/main" id="{9EAFD6C3-5494-ADE7-DF3E-23F58F40081F}"/>
              </a:ext>
            </a:extLst>
          </p:cNvPr>
          <p:cNvSpPr>
            <a:spLocks noGrp="1"/>
          </p:cNvSpPr>
          <p:nvPr>
            <p:ph type="subTitle" idx="1"/>
          </p:nvPr>
        </p:nvSpPr>
        <p:spPr/>
        <p:txBody>
          <a:bodyPr rtlCol="0"/>
          <a:lstStyle/>
          <a:p>
            <a:pPr rtl="0"/>
            <a:r>
              <a:rPr lang="ro">
                <a:solidFill>
                  <a:srgbClr val="FFFF00"/>
                </a:solidFill>
              </a:rPr>
              <a:t>O rețea a consilierilor locali din UE, care conlucrează pentru a comunica cu privire la chestiunile care țin de UE</a:t>
            </a:r>
            <a:endParaRPr lang="en-BE" dirty="0">
              <a:solidFill>
                <a:srgbClr val="FFFF00"/>
              </a:solidFill>
            </a:endParaRPr>
          </a:p>
        </p:txBody>
      </p:sp>
    </p:spTree>
    <p:extLst>
      <p:ext uri="{BB962C8B-B14F-4D97-AF65-F5344CB8AC3E}">
        <p14:creationId xmlns:p14="http://schemas.microsoft.com/office/powerpoint/2010/main" val="238215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p:txBody>
          <a:bodyPr rtlCol="0"/>
          <a:lstStyle/>
          <a:p>
            <a:pPr rtl="0"/>
            <a:r>
              <a:rPr lang="ro" b="1"/>
              <a:t>Autoritatea locală</a:t>
            </a:r>
            <a:br>
              <a:rPr lang="en-GB" b="1" dirty="0"/>
            </a:br>
            <a:r>
              <a:rPr lang="ro"/>
              <a:t>– partener al Comisiei pentru comunicarea</a:t>
            </a:r>
            <a:br>
              <a:rPr lang="en-GB" dirty="0"/>
            </a:br>
            <a:r>
              <a:rPr lang="ro"/>
              <a:t>cu privire la Europa în plan local</a:t>
            </a:r>
          </a:p>
          <a:p>
            <a:pPr rtl="0"/>
            <a:endParaRPr lang="en-GB" dirty="0"/>
          </a:p>
          <a:p>
            <a:pPr rtl="0"/>
            <a:r>
              <a:rPr lang="ro" b="1"/>
              <a:t>Alesul local numit </a:t>
            </a:r>
            <a:br>
              <a:rPr lang="en-GB" b="1" dirty="0"/>
            </a:br>
            <a:r>
              <a:rPr lang="ro" b="1"/>
              <a:t>de autoritatea locală</a:t>
            </a:r>
            <a:r>
              <a:rPr lang="ro"/>
              <a:t> </a:t>
            </a:r>
            <a:br>
              <a:rPr lang="en-GB" dirty="0"/>
            </a:br>
            <a:r>
              <a:rPr lang="ro"/>
              <a:t>– membru al rețelei „Construim Europa împreună cu autoritățile locale”</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Cum va funcționa rețeaua?</a:t>
            </a:r>
          </a:p>
        </p:txBody>
      </p:sp>
    </p:spTree>
    <p:extLst>
      <p:ext uri="{BB962C8B-B14F-4D97-AF65-F5344CB8AC3E}">
        <p14:creationId xmlns:p14="http://schemas.microsoft.com/office/powerpoint/2010/main" val="353276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B22-65AF-337E-B2B2-A945EB6DBDE3}"/>
              </a:ext>
            </a:extLst>
          </p:cNvPr>
          <p:cNvSpPr>
            <a:spLocks noGrp="1"/>
          </p:cNvSpPr>
          <p:nvPr>
            <p:ph type="title"/>
          </p:nvPr>
        </p:nvSpPr>
        <p:spPr>
          <a:xfrm>
            <a:off x="2059807" y="2806326"/>
            <a:ext cx="8072386" cy="1245347"/>
          </a:xfrm>
        </p:spPr>
        <p:txBody>
          <a:bodyPr rtlCol="0"/>
          <a:lstStyle/>
          <a:p>
            <a:pPr rtl="0"/>
            <a:r>
              <a:rPr lang="ro"/>
              <a:t>Ce va face această rețea europeană?</a:t>
            </a:r>
          </a:p>
        </p:txBody>
      </p:sp>
    </p:spTree>
    <p:extLst>
      <p:ext uri="{BB962C8B-B14F-4D97-AF65-F5344CB8AC3E}">
        <p14:creationId xmlns:p14="http://schemas.microsoft.com/office/powerpoint/2010/main" val="176335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2281905" y="368300"/>
            <a:ext cx="7628191" cy="6121399"/>
          </a:xfrm>
        </p:spPr>
        <p:txBody>
          <a:bodyPr rtlCol="0"/>
          <a:lstStyle/>
          <a:p>
            <a:pPr rtl="0"/>
            <a:r>
              <a:rPr lang="ro"/>
              <a:t>Această rețea le va permite politicienilor locali să </a:t>
            </a:r>
            <a:r>
              <a:rPr lang="ro" b="1"/>
              <a:t>își</a:t>
            </a:r>
            <a:r>
              <a:rPr lang="ro"/>
              <a:t> </a:t>
            </a:r>
            <a:r>
              <a:rPr lang="en" b="1"/>
              <a:t>sporească cunoștințele</a:t>
            </a:r>
            <a:r>
              <a:rPr lang="en"/>
              <a:t> și implicarea în legătură cu chestiunile UE care vizează populația locală și va încuraja dezbaterile despre viitorul Europei. </a:t>
            </a:r>
          </a:p>
          <a:p>
            <a:pPr rtl="0"/>
            <a:endParaRPr lang="en-GB" dirty="0"/>
          </a:p>
          <a:p>
            <a:pPr rtl="0"/>
            <a:r>
              <a:rPr lang="ro"/>
              <a:t>Participarea la rețea la va permite consilierilor locali să </a:t>
            </a:r>
            <a:r>
              <a:rPr lang="ro" b="1"/>
              <a:t>obțină acces privilegiat</a:t>
            </a:r>
            <a:r>
              <a:rPr lang="ro"/>
              <a:t> la informații prompte venite direct de la instituțiile UE cu privire la subiecte care țin de UE și care pot trezi sensibilități locale.</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Ce va face această rețea europeană?</a:t>
            </a:r>
          </a:p>
        </p:txBody>
      </p:sp>
    </p:spTree>
    <p:extLst>
      <p:ext uri="{BB962C8B-B14F-4D97-AF65-F5344CB8AC3E}">
        <p14:creationId xmlns:p14="http://schemas.microsoft.com/office/powerpoint/2010/main" val="391481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2275809" y="368300"/>
            <a:ext cx="7640383" cy="6121399"/>
          </a:xfrm>
        </p:spPr>
        <p:txBody>
          <a:bodyPr rtlCol="0"/>
          <a:lstStyle/>
          <a:p>
            <a:pPr rtl="0"/>
            <a:r>
              <a:rPr lang="ro"/>
              <a:t>În cele din urmă, ambiția rețelei este de a sprijini </a:t>
            </a:r>
            <a:br>
              <a:rPr lang="en-GB" dirty="0"/>
            </a:br>
            <a:r>
              <a:rPr lang="ro" b="1"/>
              <a:t>crearea unei adevărate sfere publice europene</a:t>
            </a:r>
            <a:r>
              <a:rPr lang="ro"/>
              <a:t>, abilitând consilierii locali să promoveze o dezbatere sănătoasă în circumscripțiile lor cu privire la impactul local al politicilor și programelor UE.</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Ce va face această rețea europeană?</a:t>
            </a:r>
          </a:p>
        </p:txBody>
      </p:sp>
    </p:spTree>
    <p:extLst>
      <p:ext uri="{BB962C8B-B14F-4D97-AF65-F5344CB8AC3E}">
        <p14:creationId xmlns:p14="http://schemas.microsoft.com/office/powerpoint/2010/main" val="419402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B22-65AF-337E-B2B2-A945EB6DBDE3}"/>
              </a:ext>
            </a:extLst>
          </p:cNvPr>
          <p:cNvSpPr>
            <a:spLocks noGrp="1"/>
          </p:cNvSpPr>
          <p:nvPr>
            <p:ph type="title"/>
          </p:nvPr>
        </p:nvSpPr>
        <p:spPr>
          <a:xfrm>
            <a:off x="1862859" y="2806326"/>
            <a:ext cx="8466282" cy="1245347"/>
          </a:xfrm>
        </p:spPr>
        <p:txBody>
          <a:bodyPr rtlCol="0"/>
          <a:lstStyle/>
          <a:p>
            <a:pPr rtl="0"/>
            <a:r>
              <a:rPr lang="ro"/>
              <a:t>Cum se poate participa la rețea?</a:t>
            </a:r>
            <a:br>
              <a:rPr lang="en-GB" dirty="0"/>
            </a:br>
            <a:r>
              <a:rPr lang="ro" b="0"/>
              <a:t>– procesul de înregistrare</a:t>
            </a:r>
          </a:p>
        </p:txBody>
      </p:sp>
    </p:spTree>
    <p:extLst>
      <p:ext uri="{BB962C8B-B14F-4D97-AF65-F5344CB8AC3E}">
        <p14:creationId xmlns:p14="http://schemas.microsoft.com/office/powerpoint/2010/main" val="128308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1416384" y="368300"/>
            <a:ext cx="9359233" cy="6121399"/>
          </a:xfrm>
        </p:spPr>
        <p:txBody>
          <a:bodyPr rtlCol="0"/>
          <a:lstStyle/>
          <a:p>
            <a:pPr rtl="0"/>
            <a:r>
              <a:rPr lang="ro" sz="2500" dirty="0"/>
              <a:t>Pentru a-și depune candidatura, autoritatea locală trebuie să completeze un </a:t>
            </a:r>
            <a:r>
              <a:rPr lang="ro" sz="2500" b="1" dirty="0"/>
              <a:t>formular de candidatură</a:t>
            </a:r>
            <a:r>
              <a:rPr lang="ro" sz="2500" dirty="0"/>
              <a:t> în care va indica numele consilierului local desemnat să devină membru al rețelei. </a:t>
            </a:r>
          </a:p>
          <a:p>
            <a:pPr rtl="0"/>
            <a:endParaRPr lang="en-GB" sz="2500" dirty="0"/>
          </a:p>
          <a:p>
            <a:pPr rtl="0"/>
            <a:r>
              <a:rPr lang="ro" sz="2500" dirty="0"/>
              <a:t>Formularul de candidatură online este însoțit de o </a:t>
            </a:r>
            <a:r>
              <a:rPr lang="ro" sz="2500" b="1" dirty="0"/>
              <a:t>declarație semnată</a:t>
            </a:r>
            <a:r>
              <a:rPr lang="ro" sz="2500" dirty="0"/>
              <a:t> care exprimă interesul și angajamentul semnatarilor de a comunica cu privire la Europa în plan local. Această declarație trebuie semnată atât de reprezentantul legal al autorității locale, cât și de consilierul local desemnat.</a:t>
            </a:r>
          </a:p>
          <a:p>
            <a:pPr rtl="0"/>
            <a:endParaRPr lang="en-GB" sz="2500" dirty="0"/>
          </a:p>
          <a:p>
            <a:pPr rtl="0"/>
            <a:r>
              <a:rPr lang="ro" sz="2500" dirty="0"/>
              <a:t>Parteneriatul intră în vigoare de îndată ce Comisia Europeană acceptă formularul de candidatură și trimite prin e-mail autorității locale o </a:t>
            </a:r>
            <a:r>
              <a:rPr lang="ro" sz="2500" b="1" dirty="0"/>
              <a:t>scrisoare de acceptare</a:t>
            </a:r>
            <a:r>
              <a:rPr lang="ro" sz="2500" dirty="0"/>
              <a:t>.</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Cum se poate participa la rețea – procesul de înregistrare</a:t>
            </a:r>
          </a:p>
        </p:txBody>
      </p:sp>
    </p:spTree>
    <p:extLst>
      <p:ext uri="{BB962C8B-B14F-4D97-AF65-F5344CB8AC3E}">
        <p14:creationId xmlns:p14="http://schemas.microsoft.com/office/powerpoint/2010/main" val="234605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B22-65AF-337E-B2B2-A945EB6DBDE3}"/>
              </a:ext>
            </a:extLst>
          </p:cNvPr>
          <p:cNvSpPr>
            <a:spLocks noGrp="1"/>
          </p:cNvSpPr>
          <p:nvPr>
            <p:ph type="title"/>
          </p:nvPr>
        </p:nvSpPr>
        <p:spPr>
          <a:xfrm>
            <a:off x="1475998" y="2806326"/>
            <a:ext cx="9240005" cy="1245347"/>
          </a:xfrm>
        </p:spPr>
        <p:txBody>
          <a:bodyPr rtlCol="0"/>
          <a:lstStyle/>
          <a:p>
            <a:pPr rtl="0"/>
            <a:r>
              <a:rPr lang="ro"/>
              <a:t>Care sunt beneficiile participării la această rețea?</a:t>
            </a:r>
          </a:p>
        </p:txBody>
      </p:sp>
    </p:spTree>
    <p:extLst>
      <p:ext uri="{BB962C8B-B14F-4D97-AF65-F5344CB8AC3E}">
        <p14:creationId xmlns:p14="http://schemas.microsoft.com/office/powerpoint/2010/main" val="238612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1416384" y="368300"/>
            <a:ext cx="9359233" cy="6121399"/>
          </a:xfrm>
        </p:spPr>
        <p:txBody>
          <a:bodyPr rtlCol="0"/>
          <a:lstStyle/>
          <a:p>
            <a:pPr marL="457200" indent="-457200" algn="l" rtl="0">
              <a:buFont typeface="Arial" panose="020B0604020202020204" pitchFamily="34" charset="0"/>
              <a:buChar char="•"/>
            </a:pPr>
            <a:r>
              <a:rPr lang="ro" b="1"/>
              <a:t>Acces privilegiat </a:t>
            </a:r>
            <a:r>
              <a:rPr lang="ro"/>
              <a:t>la sursele de comunicare oficială ale UE în limbile naționale, materiale de comunicare, seminare online și offline și alte forme de informare, menite să le permită membrilor să interacționeze cu cetățenii cu privire la chestiunile care țin de UE.</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ro" b="1"/>
              <a:t>Acces </a:t>
            </a:r>
            <a:r>
              <a:rPr lang="ro"/>
              <a:t>în format fizic sau digital </a:t>
            </a:r>
            <a:r>
              <a:rPr lang="en" b="1"/>
              <a:t>la vizite prioritare</a:t>
            </a:r>
            <a:r>
              <a:rPr lang="en"/>
              <a:t> ale Centrului pentru vizitatori al Comisiei Europene din Bruxelles, organizate, atunci când este posibil, în limba membrului respectiv.</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Care sunt beneficiile participării la această rețea?</a:t>
            </a:r>
          </a:p>
        </p:txBody>
      </p:sp>
    </p:spTree>
    <p:extLst>
      <p:ext uri="{BB962C8B-B14F-4D97-AF65-F5344CB8AC3E}">
        <p14:creationId xmlns:p14="http://schemas.microsoft.com/office/powerpoint/2010/main" val="183608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1416384" y="368300"/>
            <a:ext cx="9359233" cy="6121399"/>
          </a:xfrm>
        </p:spPr>
        <p:txBody>
          <a:bodyPr rtlCol="0"/>
          <a:lstStyle/>
          <a:p>
            <a:pPr marL="457200" indent="-457200" algn="l" rtl="0">
              <a:buFont typeface="Arial" panose="020B0604020202020204" pitchFamily="34" charset="0"/>
              <a:buChar char="•"/>
            </a:pPr>
            <a:r>
              <a:rPr lang="ro" b="1"/>
              <a:t>Vizibilitate, la nivelul UE</a:t>
            </a:r>
            <a:r>
              <a:rPr lang="ro"/>
              <a:t>, a activităților desfășurate de membri în contextul rețelei.</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ro" b="1"/>
              <a:t>Acces la o rețea animată</a:t>
            </a:r>
            <a:r>
              <a:rPr lang="ro"/>
              <a:t> </a:t>
            </a:r>
            <a:r>
              <a:rPr lang="en" b="1"/>
              <a:t>alcătuită din omologi</a:t>
            </a:r>
            <a:r>
              <a:rPr lang="en"/>
              <a:t>, prin intermediul unei platforme online dedicate, alături de alți participanți la rețea.</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ro" b="1"/>
              <a:t>Acces privilegiat la o multitudine de rețele de interacțiune ale UE</a:t>
            </a:r>
            <a:r>
              <a:rPr lang="ro"/>
              <a:t>, inclusiv la peste 420 de centre EUROPE DIRECT prezente în majoritatea regiunilor din UE.</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Care sunt beneficiile participării la această rețea?</a:t>
            </a:r>
          </a:p>
        </p:txBody>
      </p:sp>
    </p:spTree>
    <p:extLst>
      <p:ext uri="{BB962C8B-B14F-4D97-AF65-F5344CB8AC3E}">
        <p14:creationId xmlns:p14="http://schemas.microsoft.com/office/powerpoint/2010/main" val="398812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B22-65AF-337E-B2B2-A945EB6DBDE3}"/>
              </a:ext>
            </a:extLst>
          </p:cNvPr>
          <p:cNvSpPr>
            <a:spLocks noGrp="1"/>
          </p:cNvSpPr>
          <p:nvPr>
            <p:ph type="title"/>
          </p:nvPr>
        </p:nvSpPr>
        <p:spPr>
          <a:xfrm>
            <a:off x="1813622" y="2806326"/>
            <a:ext cx="8564756" cy="1245347"/>
          </a:xfrm>
        </p:spPr>
        <p:txBody>
          <a:bodyPr rtlCol="0"/>
          <a:lstStyle/>
          <a:p>
            <a:pPr rtl="0"/>
            <a:r>
              <a:rPr lang="ro"/>
              <a:t>Ce se așteaptă de la membrii rețelei?</a:t>
            </a:r>
          </a:p>
        </p:txBody>
      </p:sp>
    </p:spTree>
    <p:extLst>
      <p:ext uri="{BB962C8B-B14F-4D97-AF65-F5344CB8AC3E}">
        <p14:creationId xmlns:p14="http://schemas.microsoft.com/office/powerpoint/2010/main" val="36153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55C2A5-FE00-7123-E1ED-9AD285FFA59C}"/>
              </a:ext>
            </a:extLst>
          </p:cNvPr>
          <p:cNvSpPr>
            <a:spLocks noGrp="1"/>
          </p:cNvSpPr>
          <p:nvPr>
            <p:ph type="title"/>
          </p:nvPr>
        </p:nvSpPr>
        <p:spPr>
          <a:xfrm>
            <a:off x="1940232" y="2806326"/>
            <a:ext cx="8311537" cy="1245347"/>
          </a:xfrm>
        </p:spPr>
        <p:txBody>
          <a:bodyPr rtlCol="0"/>
          <a:lstStyle/>
          <a:p>
            <a:pPr rtl="0"/>
            <a:r>
              <a:rPr lang="ro"/>
              <a:t>Ce este </a:t>
            </a:r>
            <a:br>
              <a:rPr lang="en-GB" dirty="0"/>
            </a:br>
            <a:r>
              <a:rPr lang="ro"/>
              <a:t>„Construim Europa împreună cu autoritățile locale”?</a:t>
            </a:r>
            <a:endParaRPr lang="en-BE" dirty="0"/>
          </a:p>
        </p:txBody>
      </p:sp>
      <p:sp>
        <p:nvSpPr>
          <p:cNvPr id="9" name="TextBox 8">
            <a:extLst>
              <a:ext uri="{FF2B5EF4-FFF2-40B4-BE49-F238E27FC236}">
                <a16:creationId xmlns:a16="http://schemas.microsoft.com/office/drawing/2014/main" id="{A602BFE9-4680-920E-EEA5-43AB375580F2}"/>
              </a:ext>
            </a:extLst>
          </p:cNvPr>
          <p:cNvSpPr txBox="1"/>
          <p:nvPr/>
        </p:nvSpPr>
        <p:spPr>
          <a:xfrm>
            <a:off x="7278624" y="-353568"/>
            <a:ext cx="184731" cy="369332"/>
          </a:xfrm>
          <a:prstGeom prst="rect">
            <a:avLst/>
          </a:prstGeom>
          <a:noFill/>
        </p:spPr>
        <p:txBody>
          <a:bodyPr wrap="none" rtlCol="0">
            <a:spAutoFit/>
          </a:bodyPr>
          <a:lstStyle/>
          <a:p>
            <a:pPr rtl="0"/>
            <a:endParaRPr lang="en-BE" dirty="0"/>
          </a:p>
        </p:txBody>
      </p:sp>
    </p:spTree>
    <p:extLst>
      <p:ext uri="{BB962C8B-B14F-4D97-AF65-F5344CB8AC3E}">
        <p14:creationId xmlns:p14="http://schemas.microsoft.com/office/powerpoint/2010/main" val="3722423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1416384" y="368300"/>
            <a:ext cx="9359233" cy="6121399"/>
          </a:xfrm>
        </p:spPr>
        <p:txBody>
          <a:bodyPr rtlCol="0"/>
          <a:lstStyle/>
          <a:p>
            <a:pPr marL="457200" indent="-457200" algn="l" rtl="0">
              <a:buFont typeface="Arial" panose="020B0604020202020204" pitchFamily="34" charset="0"/>
              <a:buChar char="•"/>
            </a:pPr>
            <a:r>
              <a:rPr lang="ro" b="1"/>
              <a:t>să se angajeze</a:t>
            </a:r>
            <a:r>
              <a:rPr lang="ro"/>
              <a:t> în dezbateri cu membrii circumscripției lor și/sau cu mass-media locală în legătură cu inițiativele politice generale și cu măsurile întreprinse de UE.</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ro" b="1"/>
              <a:t>să prezinte politicile</a:t>
            </a:r>
            <a:r>
              <a:rPr lang="ro"/>
              <a:t>, acțiunile și inițiativele </a:t>
            </a:r>
            <a:r>
              <a:rPr lang="en" b="1"/>
              <a:t>UE </a:t>
            </a:r>
            <a:r>
              <a:rPr lang="en"/>
              <a:t>într-un mod obiectiv, în baza unor informații corecte și de încredere;</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ro" b="1"/>
              <a:t>să participe la viața rețelei, </a:t>
            </a:r>
            <a:r>
              <a:rPr lang="ro"/>
              <a:t>inclusiv, de exemplu, să răspundă la sondaje aproximativ de două ori pe an.</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Ce se așteaptă de la membrii rețelei?</a:t>
            </a:r>
          </a:p>
        </p:txBody>
      </p:sp>
    </p:spTree>
    <p:extLst>
      <p:ext uri="{BB962C8B-B14F-4D97-AF65-F5344CB8AC3E}">
        <p14:creationId xmlns:p14="http://schemas.microsoft.com/office/powerpoint/2010/main" val="300357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1416384" y="368300"/>
            <a:ext cx="9359233" cy="6121399"/>
          </a:xfrm>
        </p:spPr>
        <p:txBody>
          <a:bodyPr rtlCol="0"/>
          <a:lstStyle/>
          <a:p>
            <a:pPr rtl="0"/>
            <a:r>
              <a:rPr lang="ro" b="1"/>
              <a:t>Fiți parte </a:t>
            </a:r>
            <a:br>
              <a:rPr lang="en-GB" dirty="0"/>
            </a:br>
            <a:r>
              <a:rPr lang="ro"/>
              <a:t>a acestei alianțe fără precedent între </a:t>
            </a:r>
            <a:br>
              <a:rPr lang="en-GB" dirty="0"/>
            </a:br>
            <a:r>
              <a:rPr lang="ro"/>
              <a:t>nivelurile europene și cele locale de guvernanță </a:t>
            </a:r>
            <a:br>
              <a:rPr lang="en-GB" dirty="0"/>
            </a:br>
            <a:r>
              <a:rPr lang="ro"/>
              <a:t>pentru a comunica cu privire la UE!</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Ce se așteaptă de la membrii rețelei?</a:t>
            </a:r>
          </a:p>
        </p:txBody>
      </p:sp>
    </p:spTree>
    <p:extLst>
      <p:ext uri="{BB962C8B-B14F-4D97-AF65-F5344CB8AC3E}">
        <p14:creationId xmlns:p14="http://schemas.microsoft.com/office/powerpoint/2010/main" val="374838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B22-65AF-337E-B2B2-A945EB6DBDE3}"/>
              </a:ext>
            </a:extLst>
          </p:cNvPr>
          <p:cNvSpPr>
            <a:spLocks noGrp="1"/>
          </p:cNvSpPr>
          <p:nvPr>
            <p:ph type="title"/>
          </p:nvPr>
        </p:nvSpPr>
        <p:spPr>
          <a:xfrm>
            <a:off x="1841758" y="2806326"/>
            <a:ext cx="8508485" cy="1245347"/>
          </a:xfrm>
        </p:spPr>
        <p:txBody>
          <a:bodyPr rtlCol="0"/>
          <a:lstStyle/>
          <a:p>
            <a:pPr rtl="0"/>
            <a:r>
              <a:rPr lang="ro"/>
              <a:t>Participarea la rețea</a:t>
            </a:r>
            <a:br>
              <a:rPr lang="en-GB" dirty="0"/>
            </a:br>
            <a:r>
              <a:rPr lang="ro" b="0"/>
              <a:t>– ce se întâmplă în continuare?</a:t>
            </a:r>
          </a:p>
        </p:txBody>
      </p:sp>
    </p:spTree>
    <p:extLst>
      <p:ext uri="{BB962C8B-B14F-4D97-AF65-F5344CB8AC3E}">
        <p14:creationId xmlns:p14="http://schemas.microsoft.com/office/powerpoint/2010/main" val="18113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1416384" y="368300"/>
            <a:ext cx="9359233" cy="6121399"/>
          </a:xfrm>
        </p:spPr>
        <p:txBody>
          <a:bodyPr rtlCol="0"/>
          <a:lstStyle/>
          <a:p>
            <a:pPr algn="l" rtl="0"/>
            <a:r>
              <a:rPr lang="ro"/>
              <a:t>După ce autoritățile locale și consilierii desemnați sunt acceptați ca parteneri și membri ai proiectului, aceștia:</a:t>
            </a:r>
          </a:p>
          <a:p>
            <a:pPr algn="l" rtl="0"/>
            <a:endParaRPr lang="en-GB" dirty="0"/>
          </a:p>
          <a:p>
            <a:pPr marL="457200" indent="-457200" algn="l" rtl="0">
              <a:buFont typeface="Arial" panose="020B0604020202020204" pitchFamily="34" charset="0"/>
              <a:buChar char="•"/>
            </a:pPr>
            <a:r>
              <a:rPr lang="ro" b="1"/>
              <a:t>vor primi o confirmare</a:t>
            </a:r>
            <a:r>
              <a:rPr lang="ro"/>
              <a:t> a calității de membru;</a:t>
            </a:r>
          </a:p>
          <a:p>
            <a:pPr algn="l" rtl="0"/>
            <a:endParaRPr lang="en-GB" dirty="0"/>
          </a:p>
          <a:p>
            <a:pPr marL="457200" indent="-457200" algn="l" rtl="0">
              <a:buFont typeface="Arial" panose="020B0604020202020204" pitchFamily="34" charset="0"/>
              <a:buChar char="•"/>
            </a:pPr>
            <a:r>
              <a:rPr lang="ro" b="1"/>
              <a:t>vor primi materiale pentru vizibilitate</a:t>
            </a:r>
            <a:r>
              <a:rPr lang="ro"/>
              <a:t> pentru a face cunoscută participarea lor la proiect, inclusiv un certificat imprimabil pentru membru, o placă de metal și un banner retractabil pentru autoritatea locală, pentru a fi afișate în locuri deschise publicului;</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Participarea la rețea – ce se întâmplă în continuare?</a:t>
            </a:r>
          </a:p>
        </p:txBody>
      </p:sp>
    </p:spTree>
    <p:extLst>
      <p:ext uri="{BB962C8B-B14F-4D97-AF65-F5344CB8AC3E}">
        <p14:creationId xmlns:p14="http://schemas.microsoft.com/office/powerpoint/2010/main" val="264464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1416384" y="368300"/>
            <a:ext cx="9359233" cy="6121399"/>
          </a:xfrm>
        </p:spPr>
        <p:txBody>
          <a:bodyPr rtlCol="0"/>
          <a:lstStyle/>
          <a:p>
            <a:pPr marL="457200" indent="-457200" algn="l" rtl="0">
              <a:buFont typeface="Arial" panose="020B0604020202020204" pitchFamily="34" charset="0"/>
              <a:buChar char="•"/>
            </a:pPr>
            <a:r>
              <a:rPr lang="ro" sz="2500" b="1" dirty="0"/>
              <a:t>vor fi prezentați </a:t>
            </a:r>
            <a:r>
              <a:rPr lang="ro" sz="2500" dirty="0"/>
              <a:t>pe site-ul web public ca membri ai proiectului;</a:t>
            </a:r>
          </a:p>
          <a:p>
            <a:pPr marL="457200" indent="-457200" algn="l" rtl="0">
              <a:buFont typeface="Arial" panose="020B0604020202020204" pitchFamily="34" charset="0"/>
              <a:buChar char="•"/>
            </a:pPr>
            <a:endParaRPr lang="en-GB" sz="2500" dirty="0"/>
          </a:p>
          <a:p>
            <a:pPr marL="457200" indent="-457200" algn="l" rtl="0">
              <a:buFont typeface="Arial" panose="020B0604020202020204" pitchFamily="34" charset="0"/>
              <a:buChar char="•"/>
            </a:pPr>
            <a:r>
              <a:rPr lang="ro" sz="2500" b="1" dirty="0"/>
              <a:t>vor primi acces</a:t>
            </a:r>
            <a:r>
              <a:rPr lang="ro" sz="2500" dirty="0"/>
              <a:t> la platforma de informații online (a se vedea mai jos);</a:t>
            </a:r>
          </a:p>
          <a:p>
            <a:pPr marL="457200" indent="-457200" algn="l" rtl="0">
              <a:buFont typeface="Arial" panose="020B0604020202020204" pitchFamily="34" charset="0"/>
              <a:buChar char="•"/>
            </a:pPr>
            <a:endParaRPr lang="en-GB" sz="2500" dirty="0"/>
          </a:p>
          <a:p>
            <a:pPr marL="457200" indent="-457200" algn="l" rtl="0">
              <a:buFont typeface="Arial" panose="020B0604020202020204" pitchFamily="34" charset="0"/>
              <a:buChar char="•"/>
            </a:pPr>
            <a:r>
              <a:rPr lang="ro" sz="2500" dirty="0"/>
              <a:t>vor începe să primească </a:t>
            </a:r>
            <a:r>
              <a:rPr lang="ro" sz="2500" b="1" dirty="0"/>
              <a:t>materiale și actualizări</a:t>
            </a:r>
            <a:r>
              <a:rPr lang="ro" sz="2500" dirty="0"/>
              <a:t> prin e-mail în legătură cu activitățile proiectului.</a:t>
            </a:r>
          </a:p>
          <a:p>
            <a:pPr marL="457200" indent="-457200" algn="l" rtl="0">
              <a:buFont typeface="Arial" panose="020B0604020202020204" pitchFamily="34" charset="0"/>
              <a:buChar char="•"/>
            </a:pPr>
            <a:endParaRPr lang="en-GB" sz="2500" dirty="0"/>
          </a:p>
          <a:p>
            <a:pPr algn="l" rtl="0"/>
            <a:r>
              <a:rPr lang="ro" sz="2500" dirty="0"/>
              <a:t>În plus, consilierii locali vor primi un </a:t>
            </a:r>
            <a:r>
              <a:rPr lang="ro" sz="2500" b="1" dirty="0"/>
              <a:t>sondaj de integrare </a:t>
            </a:r>
            <a:r>
              <a:rPr lang="ro" sz="2500" dirty="0"/>
              <a:t>cu privire la interesele și nevoile lor de informare. De asemenea, vor fi invitați la întâlniri de informare online și offline referitoare la subiecte de interes și la nevoile lor de informare.</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Participarea la rețea – ce se întâmplă în continuare?</a:t>
            </a:r>
          </a:p>
        </p:txBody>
      </p:sp>
    </p:spTree>
    <p:extLst>
      <p:ext uri="{BB962C8B-B14F-4D97-AF65-F5344CB8AC3E}">
        <p14:creationId xmlns:p14="http://schemas.microsoft.com/office/powerpoint/2010/main" val="2215114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B22-65AF-337E-B2B2-A945EB6DBDE3}"/>
              </a:ext>
            </a:extLst>
          </p:cNvPr>
          <p:cNvSpPr>
            <a:spLocks noGrp="1"/>
          </p:cNvSpPr>
          <p:nvPr>
            <p:ph type="title"/>
          </p:nvPr>
        </p:nvSpPr>
        <p:spPr>
          <a:xfrm>
            <a:off x="2613650" y="2806326"/>
            <a:ext cx="6964700" cy="1245347"/>
          </a:xfrm>
        </p:spPr>
        <p:txBody>
          <a:bodyPr rtlCol="0"/>
          <a:lstStyle/>
          <a:p>
            <a:pPr rtl="0"/>
            <a:r>
              <a:rPr lang="ro"/>
              <a:t>Cât timp va dura parteneriatul?</a:t>
            </a:r>
          </a:p>
        </p:txBody>
      </p:sp>
    </p:spTree>
    <p:extLst>
      <p:ext uri="{BB962C8B-B14F-4D97-AF65-F5344CB8AC3E}">
        <p14:creationId xmlns:p14="http://schemas.microsoft.com/office/powerpoint/2010/main" val="2870858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1332710" y="368300"/>
            <a:ext cx="9526581" cy="6121399"/>
          </a:xfrm>
        </p:spPr>
        <p:txBody>
          <a:bodyPr rtlCol="0"/>
          <a:lstStyle/>
          <a:p>
            <a:pPr rtl="0"/>
            <a:r>
              <a:rPr lang="ro"/>
              <a:t>În momentul transmiterii candidaturii, consilierul local indică data de încheiere a mandatului său. Autoritatea locală se angajează să numească un nou membru de îndată ce mandatul consilierului local expiră.</a:t>
            </a:r>
          </a:p>
          <a:p>
            <a:pPr rtl="0"/>
            <a:endParaRPr lang="en-GB" dirty="0"/>
          </a:p>
          <a:p>
            <a:pPr rtl="0"/>
            <a:r>
              <a:rPr lang="ro"/>
              <a:t>Parteneriatul este valabil pe toată durata rețelei. </a:t>
            </a:r>
          </a:p>
          <a:p>
            <a:pPr rtl="0"/>
            <a:endParaRPr lang="en-GB" dirty="0"/>
          </a:p>
          <a:p>
            <a:pPr rtl="0"/>
            <a:r>
              <a:rPr lang="ro"/>
              <a:t>Atât partenerul, cât și Comisia pot înceta parteneriatul, prin transmiterea unui preaviz scris cu 3 luni înainte, în care solicită o dată a încetării.</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Participarea la rețea – ce se întâmplă în continuare?</a:t>
            </a:r>
          </a:p>
        </p:txBody>
      </p:sp>
    </p:spTree>
    <p:extLst>
      <p:ext uri="{BB962C8B-B14F-4D97-AF65-F5344CB8AC3E}">
        <p14:creationId xmlns:p14="http://schemas.microsoft.com/office/powerpoint/2010/main" val="54830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2AB0-5F2E-EA52-22A1-2223D4F61161}"/>
              </a:ext>
            </a:extLst>
          </p:cNvPr>
          <p:cNvSpPr>
            <a:spLocks noGrp="1"/>
          </p:cNvSpPr>
          <p:nvPr>
            <p:ph type="title"/>
          </p:nvPr>
        </p:nvSpPr>
        <p:spPr/>
        <p:txBody>
          <a:bodyPr rtlCol="0"/>
          <a:lstStyle/>
          <a:p>
            <a:pPr rtl="0"/>
            <a:r>
              <a:rPr lang="ro">
                <a:solidFill>
                  <a:schemeClr val="bg1"/>
                </a:solidFill>
              </a:rPr>
              <a:t>„Construim Europa împreună cu</a:t>
            </a:r>
            <a:br>
              <a:rPr lang="en-GB" dirty="0">
                <a:solidFill>
                  <a:schemeClr val="bg1"/>
                </a:solidFill>
              </a:rPr>
            </a:br>
            <a:r>
              <a:rPr lang="ro">
                <a:solidFill>
                  <a:schemeClr val="bg1"/>
                </a:solidFill>
              </a:rPr>
              <a:t>autoritățile locale”</a:t>
            </a:r>
            <a:br>
              <a:rPr lang="en-GB" dirty="0">
                <a:solidFill>
                  <a:schemeClr val="bg1"/>
                </a:solidFill>
              </a:rPr>
            </a:br>
            <a:r>
              <a:rPr lang="ro" b="0">
                <a:solidFill>
                  <a:schemeClr val="bg1"/>
                </a:solidFill>
              </a:rPr>
              <a:t>– site-ul web al proiectului</a:t>
            </a:r>
            <a:endParaRPr lang="en-BE" b="0" dirty="0">
              <a:solidFill>
                <a:schemeClr val="bg1"/>
              </a:solidFill>
            </a:endParaRPr>
          </a:p>
        </p:txBody>
      </p:sp>
    </p:spTree>
    <p:extLst>
      <p:ext uri="{BB962C8B-B14F-4D97-AF65-F5344CB8AC3E}">
        <p14:creationId xmlns:p14="http://schemas.microsoft.com/office/powerpoint/2010/main" val="1869602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4485-4319-D70E-71CA-6AF4BB7E628F}"/>
              </a:ext>
            </a:extLst>
          </p:cNvPr>
          <p:cNvSpPr>
            <a:spLocks noGrp="1"/>
          </p:cNvSpPr>
          <p:nvPr>
            <p:ph type="title"/>
          </p:nvPr>
        </p:nvSpPr>
        <p:spPr>
          <a:xfrm>
            <a:off x="442914" y="5726852"/>
            <a:ext cx="11306174" cy="574958"/>
          </a:xfrm>
        </p:spPr>
        <p:txBody>
          <a:bodyPr rtlCol="0"/>
          <a:lstStyle/>
          <a:p>
            <a:pPr rtl="0"/>
            <a:r>
              <a:rPr lang="ro" sz="2400" b="0">
                <a:solidFill>
                  <a:schemeClr val="bg1"/>
                </a:solidFill>
              </a:rPr>
              <a:t>building-europe-with-local-councillors.europa.eu</a:t>
            </a:r>
            <a:endParaRPr lang="en-GB" sz="2400" b="0" dirty="0">
              <a:solidFill>
                <a:schemeClr val="bg1"/>
              </a:solidFill>
            </a:endParaRPr>
          </a:p>
        </p:txBody>
      </p:sp>
      <p:sp>
        <p:nvSpPr>
          <p:cNvPr id="3" name="Rectangle 2">
            <a:extLst>
              <a:ext uri="{FF2B5EF4-FFF2-40B4-BE49-F238E27FC236}">
                <a16:creationId xmlns:a16="http://schemas.microsoft.com/office/drawing/2014/main" id="{E8ED4E41-A96D-D550-AD5E-5370E0BD7BCA}"/>
              </a:ext>
            </a:extLst>
          </p:cNvPr>
          <p:cNvSpPr/>
          <p:nvPr/>
        </p:nvSpPr>
        <p:spPr>
          <a:xfrm>
            <a:off x="0" y="0"/>
            <a:ext cx="12192000" cy="5424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
              <a:t>v</a:t>
            </a:r>
          </a:p>
        </p:txBody>
      </p:sp>
      <p:pic>
        <p:nvPicPr>
          <p:cNvPr id="5" name="Picture 4" descr="Graphical user interface, text, application, website&#10;&#10;Description automatically generated">
            <a:extLst>
              <a:ext uri="{FF2B5EF4-FFF2-40B4-BE49-F238E27FC236}">
                <a16:creationId xmlns:a16="http://schemas.microsoft.com/office/drawing/2014/main" id="{4CFC214A-5D82-A038-502B-2F7E4E6A8410}"/>
              </a:ext>
            </a:extLst>
          </p:cNvPr>
          <p:cNvPicPr>
            <a:picLocks noChangeAspect="1"/>
          </p:cNvPicPr>
          <p:nvPr/>
        </p:nvPicPr>
        <p:blipFill rotWithShape="1">
          <a:blip r:embed="rId2"/>
          <a:srcRect t="6534" b="20326"/>
          <a:stretch/>
        </p:blipFill>
        <p:spPr>
          <a:xfrm>
            <a:off x="1" y="-13846"/>
            <a:ext cx="12214168" cy="5583382"/>
          </a:xfrm>
          <a:prstGeom prst="rect">
            <a:avLst/>
          </a:prstGeom>
        </p:spPr>
      </p:pic>
    </p:spTree>
    <p:extLst>
      <p:ext uri="{BB962C8B-B14F-4D97-AF65-F5344CB8AC3E}">
        <p14:creationId xmlns:p14="http://schemas.microsoft.com/office/powerpoint/2010/main" val="1537052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5C8347C-EA1C-2982-76F1-760A9FB2DCA6}"/>
              </a:ext>
            </a:extLst>
          </p:cNvPr>
          <p:cNvSpPr txBox="1">
            <a:spLocks/>
          </p:cNvSpPr>
          <p:nvPr/>
        </p:nvSpPr>
        <p:spPr>
          <a:xfrm>
            <a:off x="1416384" y="1133187"/>
            <a:ext cx="9359233" cy="459162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ro" b="1">
                <a:solidFill>
                  <a:schemeClr val="bg1"/>
                </a:solidFill>
              </a:rPr>
              <a:t>Site-ul web al proiectului, disponibil în toate limbile oficiale ale UE, include:</a:t>
            </a:r>
          </a:p>
          <a:p>
            <a:pPr marL="0" indent="0" rtl="0">
              <a:buNone/>
            </a:pPr>
            <a:endParaRPr lang="en-GB" dirty="0">
              <a:solidFill>
                <a:schemeClr val="bg1"/>
              </a:solidFill>
            </a:endParaRPr>
          </a:p>
          <a:p>
            <a:pPr marL="342900" indent="-342900" rtl="0"/>
            <a:r>
              <a:rPr lang="ro">
                <a:solidFill>
                  <a:schemeClr val="bg1"/>
                </a:solidFill>
              </a:rPr>
              <a:t>formularul de candidatură</a:t>
            </a:r>
          </a:p>
          <a:p>
            <a:pPr marL="342900" indent="-342900" rtl="0"/>
            <a:r>
              <a:rPr lang="ro">
                <a:solidFill>
                  <a:schemeClr val="bg1"/>
                </a:solidFill>
              </a:rPr>
              <a:t>lista actualizată a membrilor proiectului</a:t>
            </a:r>
          </a:p>
          <a:p>
            <a:pPr marL="342900" indent="-342900" rtl="0"/>
            <a:r>
              <a:rPr lang="ro">
                <a:solidFill>
                  <a:schemeClr val="bg1"/>
                </a:solidFill>
              </a:rPr>
              <a:t>materiale de comunicare pentru potențialii parteneri, membri și factorii multiplicatori</a:t>
            </a:r>
          </a:p>
          <a:p>
            <a:pPr marL="342900" indent="-342900" rtl="0"/>
            <a:r>
              <a:rPr lang="ro">
                <a:solidFill>
                  <a:schemeClr val="bg1"/>
                </a:solidFill>
              </a:rPr>
              <a:t>întrebări frecvente care oferă instrucțiuni utile potențialilor membri</a:t>
            </a:r>
            <a:endParaRPr lang="en-US" dirty="0">
              <a:solidFill>
                <a:schemeClr val="bg1"/>
              </a:solidFill>
              <a:cs typeface="Calibri" panose="020F0502020204030204"/>
            </a:endParaRPr>
          </a:p>
          <a:p>
            <a:pPr marL="342900" indent="-342900" rtl="0"/>
            <a:r>
              <a:rPr lang="ro">
                <a:solidFill>
                  <a:schemeClr val="bg1"/>
                </a:solidFill>
              </a:rPr>
              <a:t>posibilitatea de abonare la alerte de știri</a:t>
            </a:r>
            <a:endParaRPr lang="en-US" dirty="0">
              <a:solidFill>
                <a:schemeClr val="bg1"/>
              </a:solidFill>
              <a:cs typeface="Calibri" panose="020F0502020204030204"/>
            </a:endParaRPr>
          </a:p>
        </p:txBody>
      </p:sp>
    </p:spTree>
    <p:extLst>
      <p:ext uri="{BB962C8B-B14F-4D97-AF65-F5344CB8AC3E}">
        <p14:creationId xmlns:p14="http://schemas.microsoft.com/office/powerpoint/2010/main" val="25101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5FBBF-E594-9662-6268-1F668AEEDFF5}"/>
              </a:ext>
            </a:extLst>
          </p:cNvPr>
          <p:cNvSpPr>
            <a:spLocks noGrp="1"/>
          </p:cNvSpPr>
          <p:nvPr>
            <p:ph type="body" idx="1"/>
          </p:nvPr>
        </p:nvSpPr>
        <p:spPr>
          <a:xfrm>
            <a:off x="2018191" y="368300"/>
            <a:ext cx="8184927" cy="6121399"/>
          </a:xfrm>
        </p:spPr>
        <p:txBody>
          <a:bodyPr rtlCol="0"/>
          <a:lstStyle/>
          <a:p>
            <a:pPr lvl="0" rtl="0"/>
            <a:r>
              <a:rPr lang="ro"/>
              <a:t>Proiectul UE</a:t>
            </a:r>
            <a:br>
              <a:rPr lang="en-GB" dirty="0"/>
            </a:br>
            <a:r>
              <a:rPr lang="ro"/>
              <a:t> </a:t>
            </a:r>
            <a:r>
              <a:rPr lang="ro" b="1"/>
              <a:t>„Construim Europa împreună cu autoritățile locale”</a:t>
            </a:r>
            <a:r>
              <a:rPr lang="ro"/>
              <a:t> se bazează pe principiul potrivit căruia comunicarea cu privire la UE este o responsabilitate comună a instituțiilor UE și a autorităților statelor membre, inclusiv și începând de la nivelul local. </a:t>
            </a:r>
          </a:p>
          <a:p>
            <a:pPr lvl="0" rtl="0"/>
            <a:endParaRPr lang="en-GB" dirty="0"/>
          </a:p>
          <a:p>
            <a:pPr lvl="0" rtl="0"/>
            <a:r>
              <a:rPr lang="ro"/>
              <a:t>Acesta își propune </a:t>
            </a:r>
            <a:br>
              <a:rPr lang="en-GB" dirty="0"/>
            </a:br>
            <a:r>
              <a:rPr lang="ro" b="1"/>
              <a:t>să creeze o rețea a aleșilor locali din UE</a:t>
            </a:r>
            <a:r>
              <a:rPr lang="ro"/>
              <a:t>, cu accent specific pe comunicarea cu privire la UE în plan local.</a:t>
            </a:r>
          </a:p>
        </p:txBody>
      </p:sp>
      <p:sp>
        <p:nvSpPr>
          <p:cNvPr id="6" name="Title 5">
            <a:extLst>
              <a:ext uri="{FF2B5EF4-FFF2-40B4-BE49-F238E27FC236}">
                <a16:creationId xmlns:a16="http://schemas.microsoft.com/office/drawing/2014/main" id="{6D661DAB-B128-3298-F56F-71508B5BEDE6}"/>
              </a:ext>
            </a:extLst>
          </p:cNvPr>
          <p:cNvSpPr>
            <a:spLocks noGrp="1"/>
          </p:cNvSpPr>
          <p:nvPr>
            <p:ph type="title"/>
          </p:nvPr>
        </p:nvSpPr>
        <p:spPr/>
        <p:txBody>
          <a:bodyPr rtlCol="0"/>
          <a:lstStyle/>
          <a:p>
            <a:pPr rtl="0"/>
            <a:r>
              <a:rPr lang="ro">
                <a:cs typeface="Calibri"/>
              </a:rPr>
              <a:t>Ce este</a:t>
            </a:r>
            <a:r>
              <a:rPr lang="en" b="1">
                <a:cs typeface="Calibri"/>
              </a:rPr>
              <a:t> </a:t>
            </a:r>
            <a:r>
              <a:rPr lang="en">
                <a:cs typeface="Calibri"/>
              </a:rPr>
              <a:t>„Construim Europa împreună cu autoritățile locale”?</a:t>
            </a:r>
            <a:endParaRPr lang="en-BE" dirty="0"/>
          </a:p>
        </p:txBody>
      </p:sp>
    </p:spTree>
    <p:extLst>
      <p:ext uri="{BB962C8B-B14F-4D97-AF65-F5344CB8AC3E}">
        <p14:creationId xmlns:p14="http://schemas.microsoft.com/office/powerpoint/2010/main" val="2696117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39F4EA-1C5B-2046-C59C-5A5373A0B834}"/>
              </a:ext>
            </a:extLst>
          </p:cNvPr>
          <p:cNvSpPr>
            <a:spLocks noGrp="1"/>
          </p:cNvSpPr>
          <p:nvPr>
            <p:ph type="title"/>
          </p:nvPr>
        </p:nvSpPr>
        <p:spPr>
          <a:xfrm>
            <a:off x="1523676" y="2806326"/>
            <a:ext cx="9144649" cy="1245347"/>
          </a:xfrm>
        </p:spPr>
        <p:txBody>
          <a:bodyPr rtlCol="0"/>
          <a:lstStyle/>
          <a:p>
            <a:pPr rtl="0"/>
            <a:r>
              <a:rPr lang="ro"/>
              <a:t>Platforma de comunicare online pentru membri</a:t>
            </a:r>
          </a:p>
        </p:txBody>
      </p:sp>
    </p:spTree>
    <p:extLst>
      <p:ext uri="{BB962C8B-B14F-4D97-AF65-F5344CB8AC3E}">
        <p14:creationId xmlns:p14="http://schemas.microsoft.com/office/powerpoint/2010/main" val="106831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B4BEB9-B0A9-991C-CDC9-031351EFF9A9}"/>
              </a:ext>
            </a:extLst>
          </p:cNvPr>
          <p:cNvSpPr>
            <a:spLocks noGrp="1"/>
          </p:cNvSpPr>
          <p:nvPr>
            <p:ph type="body" idx="1"/>
          </p:nvPr>
        </p:nvSpPr>
        <p:spPr>
          <a:xfrm>
            <a:off x="1830137" y="368300"/>
            <a:ext cx="8531726" cy="6121399"/>
          </a:xfrm>
        </p:spPr>
        <p:txBody>
          <a:bodyPr rtlCol="0"/>
          <a:lstStyle/>
          <a:p>
            <a:pPr rtl="0"/>
            <a:r>
              <a:rPr lang="ro"/>
              <a:t>Platforma de comunicare online pentru membrii proiectului „Construim Europa împreună cu autoritățile locale” este găzduită </a:t>
            </a:r>
            <a:br>
              <a:rPr lang="en-GB" dirty="0"/>
            </a:br>
            <a:r>
              <a:rPr lang="ro"/>
              <a:t>pe </a:t>
            </a:r>
            <a:r>
              <a:rPr lang="ro" b="1"/>
              <a:t>platforma Futurium a Comisiei Europene </a:t>
            </a:r>
            <a:r>
              <a:rPr lang="ro"/>
              <a:t>(https://futurium.ec.europa.eu).</a:t>
            </a:r>
          </a:p>
          <a:p>
            <a:pPr rtl="0"/>
            <a:endParaRPr lang="en-GB" dirty="0"/>
          </a:p>
          <a:p>
            <a:pPr rtl="0"/>
            <a:r>
              <a:rPr lang="ro"/>
              <a:t>Membrii vor trebui să se înregistreze în </a:t>
            </a:r>
            <a:r>
              <a:rPr lang="ro" b="1"/>
              <a:t>EU login </a:t>
            </a:r>
            <a:br>
              <a:rPr lang="en-GB" b="1" dirty="0"/>
            </a:br>
            <a:r>
              <a:rPr lang="ro"/>
              <a:t>pentru a primi acces la platformă. </a:t>
            </a:r>
          </a:p>
        </p:txBody>
      </p:sp>
      <p:sp>
        <p:nvSpPr>
          <p:cNvPr id="6" name="Title 5">
            <a:extLst>
              <a:ext uri="{FF2B5EF4-FFF2-40B4-BE49-F238E27FC236}">
                <a16:creationId xmlns:a16="http://schemas.microsoft.com/office/drawing/2014/main" id="{B710D934-D402-E8A6-16BD-7CDD977542A9}"/>
              </a:ext>
            </a:extLst>
          </p:cNvPr>
          <p:cNvSpPr>
            <a:spLocks noGrp="1"/>
          </p:cNvSpPr>
          <p:nvPr>
            <p:ph type="title"/>
          </p:nvPr>
        </p:nvSpPr>
        <p:spPr/>
        <p:txBody>
          <a:bodyPr rtlCol="0"/>
          <a:lstStyle/>
          <a:p>
            <a:pPr rtl="0"/>
            <a:r>
              <a:rPr lang="ro"/>
              <a:t>Platforma de comunicare online pentru membri</a:t>
            </a:r>
          </a:p>
        </p:txBody>
      </p:sp>
    </p:spTree>
    <p:extLst>
      <p:ext uri="{BB962C8B-B14F-4D97-AF65-F5344CB8AC3E}">
        <p14:creationId xmlns:p14="http://schemas.microsoft.com/office/powerpoint/2010/main" val="2522760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664D3D-C573-861A-EA9E-159CA9D4EEDB}"/>
              </a:ext>
            </a:extLst>
          </p:cNvPr>
          <p:cNvSpPr>
            <a:spLocks noGrp="1"/>
          </p:cNvSpPr>
          <p:nvPr>
            <p:ph type="body" idx="1"/>
          </p:nvPr>
        </p:nvSpPr>
        <p:spPr>
          <a:xfrm>
            <a:off x="1620766" y="368300"/>
            <a:ext cx="8950469" cy="6121399"/>
          </a:xfrm>
        </p:spPr>
        <p:txBody>
          <a:bodyPr rtlCol="0"/>
          <a:lstStyle/>
          <a:p>
            <a:pPr algn="l" rtl="0"/>
            <a:r>
              <a:rPr lang="ro"/>
              <a:t>Ce fel de conținut este disponibil pe platformă?</a:t>
            </a:r>
          </a:p>
          <a:p>
            <a:pPr algn="l" rtl="0"/>
            <a:endParaRPr lang="en-GB" dirty="0"/>
          </a:p>
          <a:p>
            <a:pPr marL="457200" indent="-457200" algn="l" rtl="0">
              <a:buFont typeface="Arial" panose="020B0604020202020204" pitchFamily="34" charset="0"/>
              <a:buChar char="•"/>
            </a:pPr>
            <a:r>
              <a:rPr lang="ro" b="1"/>
              <a:t>Informații </a:t>
            </a:r>
            <a:r>
              <a:rPr lang="ro"/>
              <a:t>corespunzătoare subiectelor de interes și nevoilor de informare exprimate de membri în sondajul de integrare</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ro"/>
              <a:t>Un </a:t>
            </a:r>
            <a:r>
              <a:rPr lang="ro" b="1"/>
              <a:t>forum de discuții </a:t>
            </a:r>
            <a:r>
              <a:rPr lang="ro"/>
              <a:t>pentru învățare inter pares și împărtășirea de experiențe ale membrilor</a:t>
            </a:r>
          </a:p>
        </p:txBody>
      </p:sp>
      <p:sp>
        <p:nvSpPr>
          <p:cNvPr id="9" name="Title 8">
            <a:extLst>
              <a:ext uri="{FF2B5EF4-FFF2-40B4-BE49-F238E27FC236}">
                <a16:creationId xmlns:a16="http://schemas.microsoft.com/office/drawing/2014/main" id="{6C51FCB3-67E1-536D-EB5F-21ED63B27435}"/>
              </a:ext>
            </a:extLst>
          </p:cNvPr>
          <p:cNvSpPr>
            <a:spLocks noGrp="1"/>
          </p:cNvSpPr>
          <p:nvPr>
            <p:ph type="title"/>
          </p:nvPr>
        </p:nvSpPr>
        <p:spPr/>
        <p:txBody>
          <a:bodyPr rtlCol="0"/>
          <a:lstStyle/>
          <a:p>
            <a:pPr rtl="0"/>
            <a:r>
              <a:rPr lang="ro"/>
              <a:t>Platforma de comunicare online pentru membri</a:t>
            </a:r>
            <a:endParaRPr lang="en-BE" dirty="0"/>
          </a:p>
        </p:txBody>
      </p:sp>
    </p:spTree>
    <p:extLst>
      <p:ext uri="{BB962C8B-B14F-4D97-AF65-F5344CB8AC3E}">
        <p14:creationId xmlns:p14="http://schemas.microsoft.com/office/powerpoint/2010/main" val="2168436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664D3D-C573-861A-EA9E-159CA9D4EEDB}"/>
              </a:ext>
            </a:extLst>
          </p:cNvPr>
          <p:cNvSpPr>
            <a:spLocks noGrp="1"/>
          </p:cNvSpPr>
          <p:nvPr>
            <p:ph type="body" idx="1"/>
          </p:nvPr>
        </p:nvSpPr>
        <p:spPr>
          <a:xfrm>
            <a:off x="1620766" y="368300"/>
            <a:ext cx="8950469" cy="6121399"/>
          </a:xfrm>
        </p:spPr>
        <p:txBody>
          <a:bodyPr rtlCol="0"/>
          <a:lstStyle/>
          <a:p>
            <a:pPr marL="457200" indent="-457200" algn="l" rtl="0">
              <a:buFont typeface="Arial" panose="020B0604020202020204" pitchFamily="34" charset="0"/>
              <a:buChar char="•"/>
            </a:pPr>
            <a:r>
              <a:rPr lang="ro" b="1"/>
              <a:t>Materiale de informare</a:t>
            </a:r>
            <a:r>
              <a:rPr lang="ro"/>
              <a:t> selectate</a:t>
            </a:r>
          </a:p>
          <a:p>
            <a:pPr algn="l" rtl="0"/>
            <a:endParaRPr lang="en-GB" dirty="0"/>
          </a:p>
          <a:p>
            <a:pPr marL="457200" indent="-457200" algn="l" rtl="0">
              <a:buFont typeface="Arial" panose="020B0604020202020204" pitchFamily="34" charset="0"/>
              <a:buChar char="•"/>
            </a:pPr>
            <a:r>
              <a:rPr lang="ro"/>
              <a:t>Un </a:t>
            </a:r>
            <a:r>
              <a:rPr lang="ro" b="1"/>
              <a:t>calendar </a:t>
            </a:r>
            <a:r>
              <a:rPr lang="ro"/>
              <a:t>al evenimentelor offline și online</a:t>
            </a:r>
          </a:p>
          <a:p>
            <a:pPr algn="l" rtl="0"/>
            <a:endParaRPr lang="en-GB" dirty="0"/>
          </a:p>
          <a:p>
            <a:pPr marL="457200" indent="-457200" algn="l" rtl="0">
              <a:buFont typeface="Arial" panose="020B0604020202020204" pitchFamily="34" charset="0"/>
              <a:buChar char="•"/>
            </a:pPr>
            <a:r>
              <a:rPr lang="ro"/>
              <a:t>Un </a:t>
            </a:r>
            <a:r>
              <a:rPr lang="ro" b="1"/>
              <a:t>grup comun</a:t>
            </a:r>
            <a:r>
              <a:rPr lang="ro"/>
              <a:t> cu membrii Rețelei europene a consilierilor regionali și locali ai UE, înființată de Comitetul Regiunilor (a se vedea diapozitivul următor)</a:t>
            </a:r>
          </a:p>
        </p:txBody>
      </p:sp>
      <p:sp>
        <p:nvSpPr>
          <p:cNvPr id="9" name="Title 8">
            <a:extLst>
              <a:ext uri="{FF2B5EF4-FFF2-40B4-BE49-F238E27FC236}">
                <a16:creationId xmlns:a16="http://schemas.microsoft.com/office/drawing/2014/main" id="{6C51FCB3-67E1-536D-EB5F-21ED63B27435}"/>
              </a:ext>
            </a:extLst>
          </p:cNvPr>
          <p:cNvSpPr>
            <a:spLocks noGrp="1"/>
          </p:cNvSpPr>
          <p:nvPr>
            <p:ph type="title"/>
          </p:nvPr>
        </p:nvSpPr>
        <p:spPr/>
        <p:txBody>
          <a:bodyPr rtlCol="0"/>
          <a:lstStyle/>
          <a:p>
            <a:pPr rtl="0"/>
            <a:r>
              <a:rPr lang="ro"/>
              <a:t>Platforma de comunicare online pentru membri</a:t>
            </a:r>
            <a:endParaRPr lang="en-BE" dirty="0"/>
          </a:p>
        </p:txBody>
      </p:sp>
    </p:spTree>
    <p:extLst>
      <p:ext uri="{BB962C8B-B14F-4D97-AF65-F5344CB8AC3E}">
        <p14:creationId xmlns:p14="http://schemas.microsoft.com/office/powerpoint/2010/main" val="1804265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FEAC-897F-4E3B-9004-F464DB20B1CC}"/>
              </a:ext>
            </a:extLst>
          </p:cNvPr>
          <p:cNvSpPr>
            <a:spLocks noGrp="1"/>
          </p:cNvSpPr>
          <p:nvPr>
            <p:ph type="title"/>
          </p:nvPr>
        </p:nvSpPr>
        <p:spPr>
          <a:xfrm>
            <a:off x="2493602" y="2806326"/>
            <a:ext cx="7204796" cy="1245347"/>
          </a:xfrm>
        </p:spPr>
        <p:txBody>
          <a:bodyPr rtlCol="0"/>
          <a:lstStyle/>
          <a:p>
            <a:pPr rtl="0"/>
            <a:r>
              <a:rPr lang="ro"/>
              <a:t>Parteneriatul cu Comitetul </a:t>
            </a:r>
            <a:br>
              <a:rPr lang="en-GB" dirty="0"/>
            </a:br>
            <a:r>
              <a:rPr lang="ro"/>
              <a:t>Regiunilor</a:t>
            </a:r>
          </a:p>
        </p:txBody>
      </p:sp>
    </p:spTree>
    <p:extLst>
      <p:ext uri="{BB962C8B-B14F-4D97-AF65-F5344CB8AC3E}">
        <p14:creationId xmlns:p14="http://schemas.microsoft.com/office/powerpoint/2010/main" val="2270495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E7FD8C-8D9B-E8C5-2882-57DCBB529E0D}"/>
              </a:ext>
            </a:extLst>
          </p:cNvPr>
          <p:cNvSpPr>
            <a:spLocks noGrp="1"/>
          </p:cNvSpPr>
          <p:nvPr>
            <p:ph type="body" idx="1"/>
          </p:nvPr>
        </p:nvSpPr>
        <p:spPr>
          <a:xfrm>
            <a:off x="1284486" y="368300"/>
            <a:ext cx="9623029" cy="6121399"/>
          </a:xfrm>
        </p:spPr>
        <p:txBody>
          <a:bodyPr rtlCol="0"/>
          <a:lstStyle/>
          <a:p>
            <a:pPr rtl="0"/>
            <a:r>
              <a:rPr lang="ro"/>
              <a:t>Rețeaua </a:t>
            </a:r>
            <a:r>
              <a:rPr lang="ro" b="1"/>
              <a:t>„Construim Europa împreună cu autoritățile locale”</a:t>
            </a:r>
            <a:r>
              <a:rPr lang="ro"/>
              <a:t> </a:t>
            </a:r>
            <a:br>
              <a:rPr lang="en-GB" dirty="0"/>
            </a:br>
            <a:r>
              <a:rPr lang="ro"/>
              <a:t>beneficiază de coordonarea strânsă cu </a:t>
            </a:r>
            <a:br>
              <a:rPr lang="en-GB" dirty="0"/>
            </a:br>
            <a:r>
              <a:rPr lang="ro" b="1"/>
              <a:t>Rețeaua europeană a consilierilor regionali și locali ai UE, înființată de Comitetul European al Regiunilor.</a:t>
            </a:r>
          </a:p>
          <a:p>
            <a:pPr rtl="0"/>
            <a:endParaRPr lang="en-GB" dirty="0"/>
          </a:p>
          <a:p>
            <a:pPr rtl="0"/>
            <a:r>
              <a:rPr lang="ro"/>
              <a:t>Rețeaua europeană a consilierilor regionali și locali ai UE, înființată de Comitetul European al Regiunilor (CoR) în 2021, împărtășește unele dintre aceleași obiective ca rețeaua noastră, cum ar fi sporirea cunoștințelor despre politicile UE în rândul consilierilor locali și sprijinirea lor în activitățile legate de UE. </a:t>
            </a:r>
          </a:p>
        </p:txBody>
      </p:sp>
      <p:sp>
        <p:nvSpPr>
          <p:cNvPr id="3" name="Title 2">
            <a:extLst>
              <a:ext uri="{FF2B5EF4-FFF2-40B4-BE49-F238E27FC236}">
                <a16:creationId xmlns:a16="http://schemas.microsoft.com/office/drawing/2014/main" id="{D8375A65-E840-042C-66B7-4E47C51AD0D3}"/>
              </a:ext>
            </a:extLst>
          </p:cNvPr>
          <p:cNvSpPr>
            <a:spLocks noGrp="1"/>
          </p:cNvSpPr>
          <p:nvPr>
            <p:ph type="title"/>
          </p:nvPr>
        </p:nvSpPr>
        <p:spPr/>
        <p:txBody>
          <a:bodyPr rtlCol="0"/>
          <a:lstStyle/>
          <a:p>
            <a:pPr rtl="0"/>
            <a:r>
              <a:rPr lang="ro"/>
              <a:t>Parteneriatul cu Comitetul Regiunilor</a:t>
            </a:r>
            <a:endParaRPr lang="en-BE" dirty="0"/>
          </a:p>
        </p:txBody>
      </p:sp>
    </p:spTree>
    <p:extLst>
      <p:ext uri="{BB962C8B-B14F-4D97-AF65-F5344CB8AC3E}">
        <p14:creationId xmlns:p14="http://schemas.microsoft.com/office/powerpoint/2010/main" val="230005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E7FD8C-8D9B-E8C5-2882-57DCBB529E0D}"/>
              </a:ext>
            </a:extLst>
          </p:cNvPr>
          <p:cNvSpPr>
            <a:spLocks noGrp="1"/>
          </p:cNvSpPr>
          <p:nvPr>
            <p:ph type="body" idx="1"/>
          </p:nvPr>
        </p:nvSpPr>
        <p:spPr>
          <a:xfrm>
            <a:off x="1284486" y="368300"/>
            <a:ext cx="9623029" cy="6121399"/>
          </a:xfrm>
        </p:spPr>
        <p:txBody>
          <a:bodyPr rtlCol="0"/>
          <a:lstStyle/>
          <a:p>
            <a:pPr rtl="0"/>
            <a:r>
              <a:rPr lang="ro"/>
              <a:t>În timp ce rețeaua noastră se concentrează în principal pe comunicarea cu cetățenii, rețeaua Comitetului Regiunilor vizează crearea de legături cu activitatea desfășurată de membrii Comitetului Regiunilor. </a:t>
            </a:r>
          </a:p>
          <a:p>
            <a:pPr rtl="0"/>
            <a:endParaRPr lang="en-GB" dirty="0"/>
          </a:p>
          <a:p>
            <a:pPr rtl="0"/>
            <a:r>
              <a:rPr lang="ro" b="1">
                <a:solidFill>
                  <a:srgbClr val="FFFF00"/>
                </a:solidFill>
              </a:rPr>
              <a:t>Puteți deveni membru al ambelor rețele!</a:t>
            </a:r>
          </a:p>
        </p:txBody>
      </p:sp>
      <p:sp>
        <p:nvSpPr>
          <p:cNvPr id="3" name="Title 2">
            <a:extLst>
              <a:ext uri="{FF2B5EF4-FFF2-40B4-BE49-F238E27FC236}">
                <a16:creationId xmlns:a16="http://schemas.microsoft.com/office/drawing/2014/main" id="{D8375A65-E840-042C-66B7-4E47C51AD0D3}"/>
              </a:ext>
            </a:extLst>
          </p:cNvPr>
          <p:cNvSpPr>
            <a:spLocks noGrp="1"/>
          </p:cNvSpPr>
          <p:nvPr>
            <p:ph type="title"/>
          </p:nvPr>
        </p:nvSpPr>
        <p:spPr/>
        <p:txBody>
          <a:bodyPr rtlCol="0"/>
          <a:lstStyle/>
          <a:p>
            <a:pPr rtl="0"/>
            <a:r>
              <a:rPr lang="ro"/>
              <a:t>Parteneriatul cu Comitetul Regiunilor</a:t>
            </a:r>
            <a:endParaRPr lang="en-BE" dirty="0"/>
          </a:p>
        </p:txBody>
      </p:sp>
    </p:spTree>
    <p:extLst>
      <p:ext uri="{BB962C8B-B14F-4D97-AF65-F5344CB8AC3E}">
        <p14:creationId xmlns:p14="http://schemas.microsoft.com/office/powerpoint/2010/main" val="573946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D1C487E-34F6-103F-B862-C5F70DBE4A97}"/>
              </a:ext>
            </a:extLst>
          </p:cNvPr>
          <p:cNvSpPr>
            <a:spLocks noGrp="1"/>
          </p:cNvSpPr>
          <p:nvPr>
            <p:ph type="body" idx="1"/>
          </p:nvPr>
        </p:nvSpPr>
        <p:spPr>
          <a:xfrm>
            <a:off x="1644704" y="368300"/>
            <a:ext cx="8902592" cy="6121399"/>
          </a:xfrm>
        </p:spPr>
        <p:txBody>
          <a:bodyPr rtlCol="0"/>
          <a:lstStyle/>
          <a:p>
            <a:pPr rtl="0"/>
            <a:r>
              <a:rPr lang="ro" b="1">
                <a:solidFill>
                  <a:srgbClr val="FFFF00"/>
                </a:solidFill>
              </a:rPr>
              <a:t>Rolul Netcompany-Intrasoft</a:t>
            </a:r>
          </a:p>
          <a:p>
            <a:pPr rtl="0"/>
            <a:endParaRPr lang="en-GB" dirty="0"/>
          </a:p>
          <a:p>
            <a:pPr rtl="0"/>
            <a:r>
              <a:rPr lang="ro"/>
              <a:t>Netcompany-Intrasoft are un contract cu Comisia Europeană pentru implementarea unei game de activități legate de proiect și pentru a oferi asistență tuturor membrilor în limba lor locală.</a:t>
            </a:r>
          </a:p>
          <a:p>
            <a:pPr rtl="0"/>
            <a:endParaRPr lang="en-GB" dirty="0"/>
          </a:p>
          <a:p>
            <a:pPr rtl="0"/>
            <a:r>
              <a:rPr lang="ro"/>
              <a:t>Compania pune la dispoziție o persoană de contact pentru fiecare </a:t>
            </a:r>
            <a:br>
              <a:rPr lang="en-GB" dirty="0"/>
            </a:br>
            <a:r>
              <a:rPr lang="ro"/>
              <a:t>țară/limbă a UE.</a:t>
            </a:r>
          </a:p>
        </p:txBody>
      </p:sp>
      <p:sp>
        <p:nvSpPr>
          <p:cNvPr id="9" name="Title 8">
            <a:extLst>
              <a:ext uri="{FF2B5EF4-FFF2-40B4-BE49-F238E27FC236}">
                <a16:creationId xmlns:a16="http://schemas.microsoft.com/office/drawing/2014/main" id="{234EEDF6-F42B-D4B5-3084-A7E6501B68FE}"/>
              </a:ext>
            </a:extLst>
          </p:cNvPr>
          <p:cNvSpPr>
            <a:spLocks noGrp="1"/>
          </p:cNvSpPr>
          <p:nvPr>
            <p:ph type="title"/>
          </p:nvPr>
        </p:nvSpPr>
        <p:spPr/>
        <p:txBody>
          <a:bodyPr rtlCol="0"/>
          <a:lstStyle/>
          <a:p>
            <a:pPr rtl="0"/>
            <a:r>
              <a:rPr lang="ro"/>
              <a:t>Rolul Netcompany/Intrasoft</a:t>
            </a:r>
            <a:endParaRPr lang="en-BE" dirty="0"/>
          </a:p>
        </p:txBody>
      </p:sp>
    </p:spTree>
    <p:extLst>
      <p:ext uri="{BB962C8B-B14F-4D97-AF65-F5344CB8AC3E}">
        <p14:creationId xmlns:p14="http://schemas.microsoft.com/office/powerpoint/2010/main" val="2686541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D1C487E-34F6-103F-B862-C5F70DBE4A97}"/>
              </a:ext>
            </a:extLst>
          </p:cNvPr>
          <p:cNvSpPr>
            <a:spLocks noGrp="1"/>
          </p:cNvSpPr>
          <p:nvPr>
            <p:ph type="body" idx="1"/>
          </p:nvPr>
        </p:nvSpPr>
        <p:spPr>
          <a:xfrm>
            <a:off x="1644703" y="368300"/>
            <a:ext cx="9032005" cy="6121399"/>
          </a:xfrm>
        </p:spPr>
        <p:txBody>
          <a:bodyPr rtlCol="0"/>
          <a:lstStyle/>
          <a:p>
            <a:pPr rtl="0"/>
            <a:r>
              <a:rPr lang="ro" b="1" dirty="0">
                <a:solidFill>
                  <a:srgbClr val="FFFF00"/>
                </a:solidFill>
              </a:rPr>
              <a:t>Construim Europa împreună cu autoritățile locale</a:t>
            </a:r>
            <a:br>
              <a:rPr lang="en-GB" b="1" dirty="0">
                <a:solidFill>
                  <a:srgbClr val="FFFF00"/>
                </a:solidFill>
              </a:rPr>
            </a:br>
            <a:r>
              <a:rPr lang="ro" dirty="0"/>
              <a:t>Candidaturile vor putea fi depuse începând cu </a:t>
            </a:r>
            <a:r>
              <a:rPr lang="en-US"/>
              <a:t>22</a:t>
            </a:r>
            <a:r>
              <a:rPr lang="ro"/>
              <a:t> </a:t>
            </a:r>
            <a:r>
              <a:rPr lang="ro" dirty="0"/>
              <a:t>iunie 2022.</a:t>
            </a:r>
            <a:endParaRPr lang="en-GB" dirty="0"/>
          </a:p>
          <a:p>
            <a:pPr rtl="0"/>
            <a:endParaRPr lang="en-GB" dirty="0"/>
          </a:p>
          <a:p>
            <a:pPr rtl="0"/>
            <a:r>
              <a:rPr lang="ro" dirty="0"/>
              <a:t>Dacă aveți întrebări sau aveți nevoie de asistență suplimentară, </a:t>
            </a:r>
            <a:br>
              <a:rPr lang="en-GB" dirty="0"/>
            </a:br>
            <a:r>
              <a:rPr lang="ro" dirty="0"/>
              <a:t>vă rugăm să contactați </a:t>
            </a:r>
            <a:r>
              <a:rPr lang="ro" b="1" dirty="0">
                <a:solidFill>
                  <a:srgbClr val="FFFF00"/>
                </a:solidFill>
              </a:rPr>
              <a:t>info@eu-councillors.eu</a:t>
            </a:r>
            <a:endParaRPr lang="en-GB" dirty="0"/>
          </a:p>
        </p:txBody>
      </p:sp>
      <p:sp>
        <p:nvSpPr>
          <p:cNvPr id="9" name="Title 8">
            <a:extLst>
              <a:ext uri="{FF2B5EF4-FFF2-40B4-BE49-F238E27FC236}">
                <a16:creationId xmlns:a16="http://schemas.microsoft.com/office/drawing/2014/main" id="{234EEDF6-F42B-D4B5-3084-A7E6501B68FE}"/>
              </a:ext>
            </a:extLst>
          </p:cNvPr>
          <p:cNvSpPr>
            <a:spLocks noGrp="1"/>
          </p:cNvSpPr>
          <p:nvPr>
            <p:ph type="title"/>
          </p:nvPr>
        </p:nvSpPr>
        <p:spPr/>
        <p:txBody>
          <a:bodyPr rtlCol="0"/>
          <a:lstStyle/>
          <a:p>
            <a:pPr rtl="0"/>
            <a:r>
              <a:rPr lang="ro"/>
              <a:t>Construim Europa împreună cu autoritățile locale</a:t>
            </a:r>
          </a:p>
        </p:txBody>
      </p:sp>
    </p:spTree>
    <p:extLst>
      <p:ext uri="{BB962C8B-B14F-4D97-AF65-F5344CB8AC3E}">
        <p14:creationId xmlns:p14="http://schemas.microsoft.com/office/powerpoint/2010/main" val="327352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5724-E1FF-AFF8-56E8-89D9FBA53D60}"/>
              </a:ext>
            </a:extLst>
          </p:cNvPr>
          <p:cNvSpPr>
            <a:spLocks noGrp="1"/>
          </p:cNvSpPr>
          <p:nvPr>
            <p:ph type="title"/>
          </p:nvPr>
        </p:nvSpPr>
        <p:spPr>
          <a:xfrm>
            <a:off x="442913" y="2806326"/>
            <a:ext cx="11306174" cy="1245347"/>
          </a:xfrm>
        </p:spPr>
        <p:txBody>
          <a:bodyPr rtlCol="0"/>
          <a:lstStyle/>
          <a:p>
            <a:pPr rtl="0"/>
            <a:r>
              <a:rPr lang="ro">
                <a:solidFill>
                  <a:srgbClr val="FFFFFF"/>
                </a:solidFill>
              </a:rPr>
              <a:t>Vă mulțumim!</a:t>
            </a:r>
          </a:p>
        </p:txBody>
      </p:sp>
    </p:spTree>
    <p:extLst>
      <p:ext uri="{BB962C8B-B14F-4D97-AF65-F5344CB8AC3E}">
        <p14:creationId xmlns:p14="http://schemas.microsoft.com/office/powerpoint/2010/main" val="1012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CCC9-8335-5610-EA10-EB17C553AD5E}"/>
              </a:ext>
            </a:extLst>
          </p:cNvPr>
          <p:cNvSpPr>
            <a:spLocks noGrp="1"/>
          </p:cNvSpPr>
          <p:nvPr>
            <p:ph type="title"/>
          </p:nvPr>
        </p:nvSpPr>
        <p:spPr>
          <a:xfrm>
            <a:off x="379828" y="2806326"/>
            <a:ext cx="11369259" cy="1245347"/>
          </a:xfrm>
          <a:prstGeom prst="rect">
            <a:avLst/>
          </a:prstGeom>
        </p:spPr>
        <p:txBody>
          <a:bodyPr rtlCol="0"/>
          <a:lstStyle/>
          <a:p>
            <a:pPr rtl="0"/>
            <a:r>
              <a:rPr lang="ro">
                <a:solidFill>
                  <a:srgbClr val="FFFF00"/>
                </a:solidFill>
              </a:rPr>
              <a:t>Rolul asociațiilor </a:t>
            </a:r>
            <a:br>
              <a:rPr lang="en-GB" dirty="0">
                <a:solidFill>
                  <a:srgbClr val="FFFF00"/>
                </a:solidFill>
              </a:rPr>
            </a:br>
            <a:r>
              <a:rPr lang="ro">
                <a:solidFill>
                  <a:srgbClr val="FFFF00"/>
                </a:solidFill>
              </a:rPr>
              <a:t>de</a:t>
            </a:r>
            <a:br>
              <a:rPr lang="en-GB" dirty="0">
                <a:solidFill>
                  <a:srgbClr val="FFFF00"/>
                </a:solidFill>
              </a:rPr>
            </a:br>
            <a:r>
              <a:rPr lang="ro">
                <a:solidFill>
                  <a:srgbClr val="FFFF00"/>
                </a:solidFill>
              </a:rPr>
              <a:t>entități locale</a:t>
            </a:r>
          </a:p>
        </p:txBody>
      </p:sp>
    </p:spTree>
    <p:extLst>
      <p:ext uri="{BB962C8B-B14F-4D97-AF65-F5344CB8AC3E}">
        <p14:creationId xmlns:p14="http://schemas.microsoft.com/office/powerpoint/2010/main" val="146184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5FBBF-E594-9662-6268-1F668AEEDFF5}"/>
              </a:ext>
            </a:extLst>
          </p:cNvPr>
          <p:cNvSpPr>
            <a:spLocks noGrp="1"/>
          </p:cNvSpPr>
          <p:nvPr>
            <p:ph type="body" idx="1"/>
          </p:nvPr>
        </p:nvSpPr>
        <p:spPr>
          <a:xfrm>
            <a:off x="2210801" y="368300"/>
            <a:ext cx="7770399" cy="6121399"/>
          </a:xfrm>
        </p:spPr>
        <p:txBody>
          <a:bodyPr rtlCol="0"/>
          <a:lstStyle/>
          <a:p>
            <a:pPr lvl="0" rtl="0"/>
            <a:r>
              <a:rPr lang="ro"/>
              <a:t>Asociațiile au un rol important, </a:t>
            </a:r>
            <a:br>
              <a:rPr lang="en-GB" dirty="0"/>
            </a:br>
            <a:r>
              <a:rPr lang="ro" b="1"/>
              <a:t>acționând ca factori multiplicatori </a:t>
            </a:r>
            <a:r>
              <a:rPr lang="ro"/>
              <a:t>în distribuirea acestor informații în rândul municipalităților locale și al consilierilor locali.</a:t>
            </a:r>
          </a:p>
          <a:p>
            <a:pPr lvl="0" rtl="0"/>
            <a:endParaRPr lang="en-GB" dirty="0"/>
          </a:p>
          <a:p>
            <a:pPr lvl="0" rtl="0"/>
            <a:r>
              <a:rPr lang="ro"/>
              <a:t>Contăm pe ajutorul dumneavoastră </a:t>
            </a:r>
            <a:r>
              <a:rPr lang="ro" b="1"/>
              <a:t>pentru distribuirea amplă a acestor informații</a:t>
            </a:r>
            <a:r>
              <a:rPr lang="ro"/>
              <a:t> și pentru a încuraja autoritățile locale din UE să devină membri. </a:t>
            </a:r>
          </a:p>
        </p:txBody>
      </p:sp>
      <p:sp>
        <p:nvSpPr>
          <p:cNvPr id="4" name="Title 3">
            <a:extLst>
              <a:ext uri="{FF2B5EF4-FFF2-40B4-BE49-F238E27FC236}">
                <a16:creationId xmlns:a16="http://schemas.microsoft.com/office/drawing/2014/main" id="{0F4FBEF2-76E0-E78B-DFD0-961566A50F6C}"/>
              </a:ext>
            </a:extLst>
          </p:cNvPr>
          <p:cNvSpPr>
            <a:spLocks noGrp="1"/>
          </p:cNvSpPr>
          <p:nvPr>
            <p:ph type="title"/>
          </p:nvPr>
        </p:nvSpPr>
        <p:spPr/>
        <p:txBody>
          <a:bodyPr rtlCol="0"/>
          <a:lstStyle/>
          <a:p>
            <a:pPr rtl="0"/>
            <a:r>
              <a:rPr lang="ro"/>
              <a:t>Rolul asociațiilor de entități locale</a:t>
            </a:r>
            <a:endParaRPr lang="en-BE" dirty="0"/>
          </a:p>
        </p:txBody>
      </p:sp>
    </p:spTree>
    <p:extLst>
      <p:ext uri="{BB962C8B-B14F-4D97-AF65-F5344CB8AC3E}">
        <p14:creationId xmlns:p14="http://schemas.microsoft.com/office/powerpoint/2010/main" val="302560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CCC9-8335-5610-EA10-EB17C553AD5E}"/>
              </a:ext>
            </a:extLst>
          </p:cNvPr>
          <p:cNvSpPr>
            <a:spLocks noGrp="1"/>
          </p:cNvSpPr>
          <p:nvPr>
            <p:ph type="title"/>
          </p:nvPr>
        </p:nvSpPr>
        <p:spPr>
          <a:xfrm>
            <a:off x="442913" y="2806326"/>
            <a:ext cx="11306174" cy="1245347"/>
          </a:xfrm>
          <a:prstGeom prst="rect">
            <a:avLst/>
          </a:prstGeom>
        </p:spPr>
        <p:txBody>
          <a:bodyPr rtlCol="0"/>
          <a:lstStyle/>
          <a:p>
            <a:pPr rtl="0"/>
            <a:r>
              <a:rPr lang="ro"/>
              <a:t>Cine se poate alătura</a:t>
            </a:r>
            <a:br>
              <a:rPr lang="en-GB" dirty="0"/>
            </a:br>
            <a:r>
              <a:rPr lang="ro"/>
              <a:t>proiectului?</a:t>
            </a:r>
          </a:p>
        </p:txBody>
      </p:sp>
    </p:spTree>
    <p:extLst>
      <p:ext uri="{BB962C8B-B14F-4D97-AF65-F5344CB8AC3E}">
        <p14:creationId xmlns:p14="http://schemas.microsoft.com/office/powerpoint/2010/main" val="213169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5FBBF-E594-9662-6268-1F668AEEDFF5}"/>
              </a:ext>
            </a:extLst>
          </p:cNvPr>
          <p:cNvSpPr>
            <a:spLocks noGrp="1"/>
          </p:cNvSpPr>
          <p:nvPr>
            <p:ph type="body" idx="1"/>
          </p:nvPr>
        </p:nvSpPr>
        <p:spPr>
          <a:xfrm>
            <a:off x="1715000" y="368300"/>
            <a:ext cx="8762000" cy="6121399"/>
          </a:xfrm>
        </p:spPr>
        <p:txBody>
          <a:bodyPr rtlCol="0"/>
          <a:lstStyle/>
          <a:p>
            <a:pPr lvl="0" rtl="0"/>
            <a:r>
              <a:rPr lang="ro"/>
              <a:t>Încurajăm autoritățile locale de toate dimensiunile, în special autoritățile mai mici (cu o populație de sub 100 000 de locuitori) și mai puțin vizate de activitățile de interacțiune ale UE, să candideze pentru a deveni membri. </a:t>
            </a:r>
          </a:p>
          <a:p>
            <a:pPr lvl="0" rtl="0"/>
            <a:endParaRPr lang="en-GB" dirty="0"/>
          </a:p>
          <a:p>
            <a:pPr lvl="0" rtl="0"/>
            <a:r>
              <a:rPr lang="ro"/>
              <a:t>Orașele mai mari, regiunile și entitățile locale intermediare, care pot juca rolul de catalizatori și promotori ai proiectului, sunt încurajate și ele să candideze.</a:t>
            </a:r>
          </a:p>
        </p:txBody>
      </p:sp>
      <p:sp>
        <p:nvSpPr>
          <p:cNvPr id="4" name="Title 3">
            <a:extLst>
              <a:ext uri="{FF2B5EF4-FFF2-40B4-BE49-F238E27FC236}">
                <a16:creationId xmlns:a16="http://schemas.microsoft.com/office/drawing/2014/main" id="{0F4FBEF2-76E0-E78B-DFD0-961566A50F6C}"/>
              </a:ext>
            </a:extLst>
          </p:cNvPr>
          <p:cNvSpPr>
            <a:spLocks noGrp="1"/>
          </p:cNvSpPr>
          <p:nvPr>
            <p:ph type="title"/>
          </p:nvPr>
        </p:nvSpPr>
        <p:spPr/>
        <p:txBody>
          <a:bodyPr rtlCol="0"/>
          <a:lstStyle/>
          <a:p>
            <a:pPr rtl="0"/>
            <a:r>
              <a:rPr lang="ro"/>
              <a:t>Cine se poate alătura proiectului?</a:t>
            </a:r>
          </a:p>
        </p:txBody>
      </p:sp>
    </p:spTree>
    <p:extLst>
      <p:ext uri="{BB962C8B-B14F-4D97-AF65-F5344CB8AC3E}">
        <p14:creationId xmlns:p14="http://schemas.microsoft.com/office/powerpoint/2010/main" val="422278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5FBBF-E594-9662-6268-1F668AEEDFF5}"/>
              </a:ext>
            </a:extLst>
          </p:cNvPr>
          <p:cNvSpPr>
            <a:spLocks noGrp="1"/>
          </p:cNvSpPr>
          <p:nvPr>
            <p:ph type="body" idx="1"/>
          </p:nvPr>
        </p:nvSpPr>
        <p:spPr>
          <a:xfrm>
            <a:off x="2527793" y="368300"/>
            <a:ext cx="7136414" cy="6121399"/>
          </a:xfrm>
        </p:spPr>
        <p:txBody>
          <a:bodyPr rtlCol="0"/>
          <a:lstStyle/>
          <a:p>
            <a:pPr lvl="0" rtl="0"/>
            <a:r>
              <a:rPr lang="ro"/>
              <a:t>Comisia încurajează femeile sau membrii unor grupuri subreprezentate să participe la rețea.</a:t>
            </a:r>
          </a:p>
          <a:p>
            <a:pPr lvl="0" rtl="0"/>
            <a:endParaRPr lang="en-GB" dirty="0"/>
          </a:p>
          <a:p>
            <a:pPr lvl="0" rtl="0"/>
            <a:r>
              <a:rPr lang="ro"/>
              <a:t>Țările din afara UE nu sunt eligibile să participe la proiect.</a:t>
            </a:r>
          </a:p>
        </p:txBody>
      </p:sp>
      <p:sp>
        <p:nvSpPr>
          <p:cNvPr id="4" name="Title 3">
            <a:extLst>
              <a:ext uri="{FF2B5EF4-FFF2-40B4-BE49-F238E27FC236}">
                <a16:creationId xmlns:a16="http://schemas.microsoft.com/office/drawing/2014/main" id="{0F4FBEF2-76E0-E78B-DFD0-961566A50F6C}"/>
              </a:ext>
            </a:extLst>
          </p:cNvPr>
          <p:cNvSpPr>
            <a:spLocks noGrp="1"/>
          </p:cNvSpPr>
          <p:nvPr>
            <p:ph type="title"/>
          </p:nvPr>
        </p:nvSpPr>
        <p:spPr/>
        <p:txBody>
          <a:bodyPr rtlCol="0"/>
          <a:lstStyle/>
          <a:p>
            <a:pPr rtl="0"/>
            <a:r>
              <a:rPr lang="ro"/>
              <a:t>Cine se poate alătura proiectului?</a:t>
            </a:r>
            <a:endParaRPr lang="en-BE" dirty="0"/>
          </a:p>
        </p:txBody>
      </p:sp>
    </p:spTree>
    <p:extLst>
      <p:ext uri="{BB962C8B-B14F-4D97-AF65-F5344CB8AC3E}">
        <p14:creationId xmlns:p14="http://schemas.microsoft.com/office/powerpoint/2010/main" val="161632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B22-65AF-337E-B2B2-A945EB6DBDE3}"/>
              </a:ext>
            </a:extLst>
          </p:cNvPr>
          <p:cNvSpPr>
            <a:spLocks noGrp="1"/>
          </p:cNvSpPr>
          <p:nvPr>
            <p:ph type="title"/>
          </p:nvPr>
        </p:nvSpPr>
        <p:spPr/>
        <p:txBody>
          <a:bodyPr rtlCol="0"/>
          <a:lstStyle/>
          <a:p>
            <a:pPr rtl="0"/>
            <a:r>
              <a:rPr lang="ro"/>
              <a:t>Cum va funcționa rețeaua? </a:t>
            </a:r>
          </a:p>
        </p:txBody>
      </p:sp>
    </p:spTree>
    <p:extLst>
      <p:ext uri="{BB962C8B-B14F-4D97-AF65-F5344CB8AC3E}">
        <p14:creationId xmlns:p14="http://schemas.microsoft.com/office/powerpoint/2010/main" val="3696181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1597</Words>
  <Application>Microsoft Office PowerPoint</Application>
  <PresentationFormat>Widescreen</PresentationFormat>
  <Paragraphs>129</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Construim Europa împreună cu autoritățile locale</vt:lpstr>
      <vt:lpstr>Ce este  „Construim Europa împreună cu autoritățile locale”?</vt:lpstr>
      <vt:lpstr>Ce este „Construim Europa împreună cu autoritățile locale”?</vt:lpstr>
      <vt:lpstr>Rolul asociațiilor  de entități locale</vt:lpstr>
      <vt:lpstr>Rolul asociațiilor de entități locale</vt:lpstr>
      <vt:lpstr>Cine se poate alătura proiectului?</vt:lpstr>
      <vt:lpstr>Cine se poate alătura proiectului?</vt:lpstr>
      <vt:lpstr>Cine se poate alătura proiectului?</vt:lpstr>
      <vt:lpstr>Cum va funcționa rețeaua? </vt:lpstr>
      <vt:lpstr>Cum va funcționa rețeaua?</vt:lpstr>
      <vt:lpstr>Ce va face această rețea europeană?</vt:lpstr>
      <vt:lpstr>Ce va face această rețea europeană?</vt:lpstr>
      <vt:lpstr>Ce va face această rețea europeană?</vt:lpstr>
      <vt:lpstr>Cum se poate participa la rețea? – procesul de înregistrare</vt:lpstr>
      <vt:lpstr>Cum se poate participa la rețea – procesul de înregistrare</vt:lpstr>
      <vt:lpstr>Care sunt beneficiile participării la această rețea?</vt:lpstr>
      <vt:lpstr>Care sunt beneficiile participării la această rețea?</vt:lpstr>
      <vt:lpstr>Care sunt beneficiile participării la această rețea?</vt:lpstr>
      <vt:lpstr>Ce se așteaptă de la membrii rețelei?</vt:lpstr>
      <vt:lpstr>Ce se așteaptă de la membrii rețelei?</vt:lpstr>
      <vt:lpstr>Ce se așteaptă de la membrii rețelei?</vt:lpstr>
      <vt:lpstr>Participarea la rețea – ce se întâmplă în continuare?</vt:lpstr>
      <vt:lpstr>Participarea la rețea – ce se întâmplă în continuare?</vt:lpstr>
      <vt:lpstr>Participarea la rețea – ce se întâmplă în continuare?</vt:lpstr>
      <vt:lpstr>Cât timp va dura parteneriatul?</vt:lpstr>
      <vt:lpstr>Participarea la rețea – ce se întâmplă în continuare?</vt:lpstr>
      <vt:lpstr>„Construim Europa împreună cu autoritățile locale” – site-ul web al proiectului</vt:lpstr>
      <vt:lpstr>building-europe-with-local-councillors.europa.eu</vt:lpstr>
      <vt:lpstr>PowerPoint Presentation</vt:lpstr>
      <vt:lpstr>Platforma de comunicare online pentru membri</vt:lpstr>
      <vt:lpstr>Platforma de comunicare online pentru membri</vt:lpstr>
      <vt:lpstr>Platforma de comunicare online pentru membri</vt:lpstr>
      <vt:lpstr>Platforma de comunicare online pentru membri</vt:lpstr>
      <vt:lpstr>Parteneriatul cu Comitetul  Regiunilor</vt:lpstr>
      <vt:lpstr>Parteneriatul cu Comitetul Regiunilor</vt:lpstr>
      <vt:lpstr>Parteneriatul cu Comitetul Regiunilor</vt:lpstr>
      <vt:lpstr>Rolul Netcompany/Intrasoft</vt:lpstr>
      <vt:lpstr>Construim Europa împreună cu autoritățile locale</vt:lpstr>
      <vt:lpstr>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DUMONT Patrick</dc:creator>
  <cp:lastModifiedBy>TSOUKALA Amalia</cp:lastModifiedBy>
  <cp:revision>71</cp:revision>
  <dcterms:created xsi:type="dcterms:W3CDTF">2022-05-10T08:23:21Z</dcterms:created>
  <dcterms:modified xsi:type="dcterms:W3CDTF">2022-06-20T12:36:09Z</dcterms:modified>
</cp:coreProperties>
</file>