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1"/>
  </p:notesMasterIdLst>
  <p:handoutMasterIdLst>
    <p:handoutMasterId r:id="rId92"/>
  </p:handoutMasterIdLst>
  <p:sldIdLst>
    <p:sldId id="300" r:id="rId5"/>
    <p:sldId id="301" r:id="rId6"/>
    <p:sldId id="316" r:id="rId7"/>
    <p:sldId id="317" r:id="rId8"/>
    <p:sldId id="2147478914" r:id="rId9"/>
    <p:sldId id="405" r:id="rId10"/>
    <p:sldId id="1045" r:id="rId11"/>
    <p:sldId id="1046" r:id="rId12"/>
    <p:sldId id="2147478921" r:id="rId13"/>
    <p:sldId id="2147478920" r:id="rId14"/>
    <p:sldId id="390" r:id="rId15"/>
    <p:sldId id="2147478922" r:id="rId16"/>
    <p:sldId id="2147478362" r:id="rId17"/>
    <p:sldId id="1766" r:id="rId18"/>
    <p:sldId id="1009" r:id="rId19"/>
    <p:sldId id="2147478908" r:id="rId20"/>
    <p:sldId id="318" r:id="rId21"/>
    <p:sldId id="382" r:id="rId22"/>
    <p:sldId id="369" r:id="rId23"/>
    <p:sldId id="418" r:id="rId24"/>
    <p:sldId id="419" r:id="rId25"/>
    <p:sldId id="420" r:id="rId26"/>
    <p:sldId id="2147478919" r:id="rId27"/>
    <p:sldId id="424" r:id="rId28"/>
    <p:sldId id="427" r:id="rId29"/>
    <p:sldId id="426" r:id="rId30"/>
    <p:sldId id="429" r:id="rId31"/>
    <p:sldId id="428" r:id="rId32"/>
    <p:sldId id="421" r:id="rId33"/>
    <p:sldId id="431" r:id="rId34"/>
    <p:sldId id="433" r:id="rId35"/>
    <p:sldId id="432" r:id="rId36"/>
    <p:sldId id="434" r:id="rId37"/>
    <p:sldId id="435" r:id="rId38"/>
    <p:sldId id="437" r:id="rId39"/>
    <p:sldId id="436" r:id="rId40"/>
    <p:sldId id="430" r:id="rId41"/>
    <p:sldId id="438" r:id="rId42"/>
    <p:sldId id="735" r:id="rId43"/>
    <p:sldId id="399" r:id="rId44"/>
    <p:sldId id="319" r:id="rId45"/>
    <p:sldId id="2147478918" r:id="rId46"/>
    <p:sldId id="2147478932" r:id="rId47"/>
    <p:sldId id="736" r:id="rId48"/>
    <p:sldId id="2147478933" r:id="rId49"/>
    <p:sldId id="331" r:id="rId50"/>
    <p:sldId id="2147478928" r:id="rId51"/>
    <p:sldId id="333" r:id="rId52"/>
    <p:sldId id="2147478934" r:id="rId53"/>
    <p:sldId id="754" r:id="rId54"/>
    <p:sldId id="2147478926" r:id="rId55"/>
    <p:sldId id="2147478927" r:id="rId56"/>
    <p:sldId id="3775" r:id="rId57"/>
    <p:sldId id="2147478830" r:id="rId58"/>
    <p:sldId id="258" r:id="rId59"/>
    <p:sldId id="2147478901" r:id="rId60"/>
    <p:sldId id="2147478831" r:id="rId61"/>
    <p:sldId id="2147478902" r:id="rId62"/>
    <p:sldId id="272" r:id="rId63"/>
    <p:sldId id="259" r:id="rId64"/>
    <p:sldId id="273" r:id="rId65"/>
    <p:sldId id="276" r:id="rId66"/>
    <p:sldId id="274" r:id="rId67"/>
    <p:sldId id="277" r:id="rId68"/>
    <p:sldId id="2147478935" r:id="rId69"/>
    <p:sldId id="278" r:id="rId70"/>
    <p:sldId id="2147478916" r:id="rId71"/>
    <p:sldId id="2147478936" r:id="rId72"/>
    <p:sldId id="2147478917" r:id="rId73"/>
    <p:sldId id="324" r:id="rId74"/>
    <p:sldId id="1034" r:id="rId75"/>
    <p:sldId id="621" r:id="rId76"/>
    <p:sldId id="1035" r:id="rId77"/>
    <p:sldId id="1036" r:id="rId78"/>
    <p:sldId id="599" r:id="rId79"/>
    <p:sldId id="612" r:id="rId80"/>
    <p:sldId id="601" r:id="rId81"/>
    <p:sldId id="624" r:id="rId82"/>
    <p:sldId id="613" r:id="rId83"/>
    <p:sldId id="587" r:id="rId84"/>
    <p:sldId id="595" r:id="rId85"/>
    <p:sldId id="593" r:id="rId86"/>
    <p:sldId id="616" r:id="rId87"/>
    <p:sldId id="633" r:id="rId88"/>
    <p:sldId id="266" r:id="rId89"/>
    <p:sldId id="275" r:id="rId90"/>
  </p:sldIdLst>
  <p:sldSz cx="12192000" cy="6858000"/>
  <p:notesSz cx="6858000" cy="91440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72"/>
    <a:srgbClr val="004494"/>
    <a:srgbClr val="034EA2"/>
    <a:srgbClr val="0356B1"/>
    <a:srgbClr val="CC2F2F"/>
    <a:srgbClr val="F5D5D6"/>
    <a:srgbClr val="5439A1"/>
    <a:srgbClr val="9BD4F0"/>
    <a:srgbClr val="931680"/>
    <a:srgbClr val="DDD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2C073-E182-8C82-6CCC-49BD89C176C4}" v="49" dt="2025-06-03T11:34:46.837"/>
    <p1510:client id="{4642DD9F-82B1-CDCA-3B0C-53F4E898BE4E}" v="3" dt="2025-06-02T16:01:32.326"/>
    <p1510:client id="{D43EE059-F9EB-A0C9-6639-70E2662CE253}" v="693" dt="2025-06-02T15:59:46.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ags" Target="tags/tag1.xml"/><Relationship Id="rId98"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hyperlink" Target="https://ec.europa.eu/info/funding-tenders/opportunities/portal/screen/support/support" TargetMode="External"/><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hyperlink" Target="https://webgate.ec.europa.eu/funding-tenders-opportunities/display/OM/Online+Manual" TargetMode="External"/><Relationship Id="rId1" Type="http://schemas.openxmlformats.org/officeDocument/2006/relationships/hyperlink" Target="https://ec.europa.eu/info/funding-tenders/opportunities/docs/2021-2027/common/guidance/rules-lev-lear-fca_en.pdf" TargetMode="Externa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hyperlink" Target="https://ec.europa.eu/info/funding-tenders/opportunities/portal/screen/support/legalnotice" TargetMode="External"/><Relationship Id="rId9" Type="http://schemas.openxmlformats.org/officeDocument/2006/relationships/image" Target="../media/image10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hyperlink" Target="https://ec.europa.eu/info/funding-tenders/opportunities/docs/2021-2027/common/guidance/rules-lev-lear-fca_en.pdf" TargetMode="External"/><Relationship Id="rId7" Type="http://schemas.openxmlformats.org/officeDocument/2006/relationships/image" Target="../media/image106.png"/><Relationship Id="rId12" Type="http://schemas.openxmlformats.org/officeDocument/2006/relationships/hyperlink" Target="https://ec.europa.eu/info/funding-tenders/opportunities/portal/screen/support/legalnotice" TargetMode="External"/><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hyperlink" Target="https://webgate.ec.europa.eu/funding-tenders-opportunities/display/OM/Online+Manual" TargetMode="External"/><Relationship Id="rId11" Type="http://schemas.openxmlformats.org/officeDocument/2006/relationships/image" Target="../media/image109.svg"/><Relationship Id="rId5" Type="http://schemas.openxmlformats.org/officeDocument/2006/relationships/image" Target="../media/image105.svg"/><Relationship Id="rId10" Type="http://schemas.openxmlformats.org/officeDocument/2006/relationships/image" Target="../media/image108.png"/><Relationship Id="rId4" Type="http://schemas.openxmlformats.org/officeDocument/2006/relationships/image" Target="../media/image104.png"/><Relationship Id="rId9" Type="http://schemas.openxmlformats.org/officeDocument/2006/relationships/hyperlink" Target="https://ec.europa.eu/info/funding-tenders/opportunities/portal/screen/support/suppor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8EBBE-E5AF-4896-A852-63693B7D14EB}" type="doc">
      <dgm:prSet loTypeId="urn:microsoft.com/office/officeart/2005/8/layout/rings+Icon" loCatId="officeonline" qsTypeId="urn:microsoft.com/office/officeart/2005/8/quickstyle/simple1" qsCatId="simple" csTypeId="urn:microsoft.com/office/officeart/2005/8/colors/colorful1" csCatId="colorful" phldr="1"/>
      <dgm:spPr/>
      <dgm:t>
        <a:bodyPr/>
        <a:lstStyle/>
        <a:p>
          <a:endParaRPr lang="en-US"/>
        </a:p>
      </dgm:t>
    </dgm:pt>
    <dgm:pt modelId="{62E18951-DF8C-48A5-911D-74227416B3BC}">
      <dgm:prSet phldrT="[Text]" custT="1"/>
      <dgm:spPr>
        <a:xfrm>
          <a:off x="1119070" y="0"/>
          <a:ext cx="1803004" cy="1803225"/>
        </a:xfrm>
        <a:prstGeom prst="ellipse">
          <a:avLst/>
        </a:prstGeom>
        <a:solidFill>
          <a:srgbClr val="92D050">
            <a:alpha val="50000"/>
          </a:srgbClr>
        </a:solidFill>
        <a:ln w="12700" cap="flat" cmpd="sng" algn="ctr">
          <a:solidFill>
            <a:srgbClr val="FFFFFF">
              <a:hueOff val="0"/>
              <a:satOff val="0"/>
              <a:lumOff val="0"/>
              <a:alphaOff val="0"/>
            </a:srgbClr>
          </a:solidFill>
          <a:prstDash val="solid"/>
          <a:miter lim="800000"/>
        </a:ln>
        <a:effectLst/>
      </dgm:spPr>
      <dgm:t>
        <a:bodyPr/>
        <a:lstStyle/>
        <a:p>
          <a:r>
            <a:rPr lang="en-US" sz="2400">
              <a:solidFill>
                <a:srgbClr val="4D4D4D"/>
              </a:solidFill>
              <a:latin typeface="Arial"/>
              <a:ea typeface="+mn-ea"/>
              <a:cs typeface="+mn-cs"/>
            </a:rPr>
            <a:t>Public authorities </a:t>
          </a:r>
        </a:p>
      </dgm:t>
    </dgm:pt>
    <dgm:pt modelId="{C5EA23A6-D833-40D3-9E22-22788A965D31}" type="parTrans" cxnId="{482F7C5F-B2AA-4AF7-8121-96234C02811B}">
      <dgm:prSet/>
      <dgm:spPr/>
      <dgm:t>
        <a:bodyPr/>
        <a:lstStyle/>
        <a:p>
          <a:endParaRPr lang="en-US"/>
        </a:p>
      </dgm:t>
    </dgm:pt>
    <dgm:pt modelId="{C23AB1F9-C453-48B3-AB8F-FFF0FF5A5BF2}" type="sibTrans" cxnId="{482F7C5F-B2AA-4AF7-8121-96234C02811B}">
      <dgm:prSet/>
      <dgm:spPr/>
      <dgm:t>
        <a:bodyPr/>
        <a:lstStyle/>
        <a:p>
          <a:endParaRPr lang="en-US"/>
        </a:p>
      </dgm:t>
    </dgm:pt>
    <dgm:pt modelId="{04690643-3D8A-41CF-8FDB-D5F11A45DD99}">
      <dgm:prSet phldrT="[Text]" custT="1"/>
      <dgm:spPr>
        <a:xfrm>
          <a:off x="105000" y="980666"/>
          <a:ext cx="1803004" cy="1803225"/>
        </a:xfrm>
        <a:prstGeom prst="ellipse">
          <a:avLst/>
        </a:prstGeom>
        <a:solidFill>
          <a:schemeClr val="accent1">
            <a:alpha val="50000"/>
          </a:schemeClr>
        </a:solidFill>
        <a:ln w="12700" cap="flat" cmpd="sng" algn="ctr">
          <a:solidFill>
            <a:srgbClr val="FFFFFF">
              <a:hueOff val="0"/>
              <a:satOff val="0"/>
              <a:lumOff val="0"/>
              <a:alphaOff val="0"/>
            </a:srgbClr>
          </a:solidFill>
          <a:prstDash val="solid"/>
          <a:miter lim="800000"/>
        </a:ln>
        <a:effectLst/>
      </dgm:spPr>
      <dgm:t>
        <a:bodyPr/>
        <a:lstStyle/>
        <a:p>
          <a:r>
            <a:rPr lang="en-US" sz="2000">
              <a:solidFill>
                <a:srgbClr val="4D4D4D"/>
              </a:solidFill>
              <a:latin typeface="Arial"/>
              <a:ea typeface="+mn-ea"/>
              <a:cs typeface="+mn-cs"/>
            </a:rPr>
            <a:t>Universities </a:t>
          </a:r>
        </a:p>
        <a:p>
          <a:r>
            <a:rPr lang="en-US" sz="2000">
              <a:solidFill>
                <a:srgbClr val="4D4D4D"/>
              </a:solidFill>
              <a:latin typeface="Arial"/>
              <a:ea typeface="+mn-ea"/>
              <a:cs typeface="+mn-cs"/>
            </a:rPr>
            <a:t>RTOs </a:t>
          </a:r>
        </a:p>
      </dgm:t>
    </dgm:pt>
    <dgm:pt modelId="{0E67237B-9559-46AE-BACD-60111B024ADF}" type="parTrans" cxnId="{CA3F24DB-719B-4512-ABF4-56D962F6917B}">
      <dgm:prSet/>
      <dgm:spPr/>
      <dgm:t>
        <a:bodyPr/>
        <a:lstStyle/>
        <a:p>
          <a:endParaRPr lang="en-US"/>
        </a:p>
      </dgm:t>
    </dgm:pt>
    <dgm:pt modelId="{FCF81BDB-D343-48D0-9B60-03E9D7CF6866}" type="sibTrans" cxnId="{CA3F24DB-719B-4512-ABF4-56D962F6917B}">
      <dgm:prSet/>
      <dgm:spPr/>
      <dgm:t>
        <a:bodyPr/>
        <a:lstStyle/>
        <a:p>
          <a:endParaRPr lang="en-US"/>
        </a:p>
      </dgm:t>
    </dgm:pt>
    <dgm:pt modelId="{4745ABC2-F7C3-4825-A0AE-88D98665E6DD}">
      <dgm:prSet phldrT="[Text]" custT="1"/>
      <dgm:spPr>
        <a:xfrm>
          <a:off x="2390925" y="934333"/>
          <a:ext cx="1803004" cy="1803225"/>
        </a:xfrm>
        <a:prstGeom prst="ellipse">
          <a:avLst/>
        </a:prstGeom>
        <a:solidFill>
          <a:srgbClr val="B0D10E">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solidFill>
                <a:srgbClr val="4D4D4D"/>
              </a:solidFill>
              <a:latin typeface="Arial"/>
              <a:ea typeface="+mn-ea"/>
              <a:cs typeface="+mn-cs"/>
            </a:rPr>
            <a:t>Industry, business associations</a:t>
          </a:r>
          <a:r>
            <a:rPr lang="en-US" sz="2000">
              <a:solidFill>
                <a:srgbClr val="4D4D4D"/>
              </a:solidFill>
              <a:latin typeface="+mn-lt"/>
              <a:ea typeface="+mn-ea"/>
              <a:cs typeface="+mn-cs"/>
            </a:rPr>
            <a:t>, clusters,</a:t>
          </a:r>
        </a:p>
        <a:p>
          <a:pPr lvl="0" defTabSz="622300">
            <a:lnSpc>
              <a:spcPct val="90000"/>
            </a:lnSpc>
            <a:spcBef>
              <a:spcPct val="0"/>
            </a:spcBef>
            <a:spcAft>
              <a:spcPct val="35000"/>
            </a:spcAft>
          </a:pPr>
          <a:r>
            <a:rPr lang="en-US" sz="2000" b="0">
              <a:solidFill>
                <a:srgbClr val="4D4D4D"/>
              </a:solidFill>
              <a:latin typeface="Arial"/>
              <a:ea typeface="+mn-ea"/>
              <a:cs typeface="+mn-cs"/>
            </a:rPr>
            <a:t>SMEs</a:t>
          </a:r>
          <a:r>
            <a:rPr lang="en-US" sz="2000">
              <a:solidFill>
                <a:srgbClr val="4D4D4D"/>
              </a:solidFill>
              <a:latin typeface="Arial"/>
              <a:ea typeface="+mn-ea"/>
              <a:cs typeface="+mn-cs"/>
            </a:rPr>
            <a:t>, startups, </a:t>
          </a:r>
        </a:p>
      </dgm:t>
    </dgm:pt>
    <dgm:pt modelId="{4A2CD70B-04F2-462D-A296-A112E05F7332}" type="parTrans" cxnId="{6D97EFCE-E03E-42A2-9A38-C93DAA0F9272}">
      <dgm:prSet/>
      <dgm:spPr/>
      <dgm:t>
        <a:bodyPr/>
        <a:lstStyle/>
        <a:p>
          <a:endParaRPr lang="en-US"/>
        </a:p>
      </dgm:t>
    </dgm:pt>
    <dgm:pt modelId="{16D7EA78-958E-42BD-BEDD-42B48273FEFF}" type="sibTrans" cxnId="{6D97EFCE-E03E-42A2-9A38-C93DAA0F9272}">
      <dgm:prSet/>
      <dgm:spPr/>
      <dgm:t>
        <a:bodyPr/>
        <a:lstStyle/>
        <a:p>
          <a:endParaRPr lang="en-US"/>
        </a:p>
      </dgm:t>
    </dgm:pt>
    <dgm:pt modelId="{2578159A-BA89-4E51-9E9A-8086D1230553}">
      <dgm:prSet phldrT="[Text]" custT="1"/>
      <dgm:spPr>
        <a:xfrm>
          <a:off x="1171493" y="2014051"/>
          <a:ext cx="1803004" cy="1803225"/>
        </a:xfrm>
        <a:prstGeom prst="ellipse">
          <a:avLst/>
        </a:prstGeom>
        <a:solidFill>
          <a:srgbClr val="A2D5D0">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sz="2400">
              <a:solidFill>
                <a:srgbClr val="4D4D4D"/>
              </a:solidFill>
              <a:latin typeface="Arial"/>
              <a:ea typeface="+mn-ea"/>
              <a:cs typeface="+mn-cs"/>
            </a:rPr>
            <a:t>End-users, citizens</a:t>
          </a:r>
        </a:p>
      </dgm:t>
    </dgm:pt>
    <dgm:pt modelId="{4A6188F2-A0C4-40F3-9177-532CB5AB5B60}" type="parTrans" cxnId="{04D2120C-3E26-4413-87B1-A48AD1C15972}">
      <dgm:prSet/>
      <dgm:spPr/>
      <dgm:t>
        <a:bodyPr/>
        <a:lstStyle/>
        <a:p>
          <a:endParaRPr lang="en-US"/>
        </a:p>
      </dgm:t>
    </dgm:pt>
    <dgm:pt modelId="{BA8D7E2B-0902-46F7-9410-EA7341C6A96B}" type="sibTrans" cxnId="{04D2120C-3E26-4413-87B1-A48AD1C15972}">
      <dgm:prSet/>
      <dgm:spPr/>
      <dgm:t>
        <a:bodyPr/>
        <a:lstStyle/>
        <a:p>
          <a:endParaRPr lang="en-US"/>
        </a:p>
      </dgm:t>
    </dgm:pt>
    <dgm:pt modelId="{EFF7DE31-2F9D-49A8-9C77-00672C568EC5}" type="pres">
      <dgm:prSet presAssocID="{A128EBBE-E5AF-4896-A852-63693B7D14EB}" presName="Name0" presStyleCnt="0">
        <dgm:presLayoutVars>
          <dgm:chMax val="7"/>
          <dgm:dir/>
          <dgm:resizeHandles val="exact"/>
        </dgm:presLayoutVars>
      </dgm:prSet>
      <dgm:spPr/>
    </dgm:pt>
    <dgm:pt modelId="{A2EA2BC4-51B3-4206-A6CE-23C81CAAAE23}" type="pres">
      <dgm:prSet presAssocID="{A128EBBE-E5AF-4896-A852-63693B7D14EB}" presName="ellipse1" presStyleLbl="vennNode1" presStyleIdx="0" presStyleCnt="4" custLinFactNeighborX="62067" custLinFactNeighborY="-30685">
        <dgm:presLayoutVars>
          <dgm:bulletEnabled val="1"/>
        </dgm:presLayoutVars>
      </dgm:prSet>
      <dgm:spPr/>
    </dgm:pt>
    <dgm:pt modelId="{A731C57E-BCF1-4332-8EF5-E54A39E1655F}" type="pres">
      <dgm:prSet presAssocID="{A128EBBE-E5AF-4896-A852-63693B7D14EB}" presName="ellipse2" presStyleLbl="vennNode1" presStyleIdx="1" presStyleCnt="4" custLinFactNeighborX="-54077" custLinFactNeighborY="-32797">
        <dgm:presLayoutVars>
          <dgm:bulletEnabled val="1"/>
        </dgm:presLayoutVars>
      </dgm:prSet>
      <dgm:spPr/>
    </dgm:pt>
    <dgm:pt modelId="{1FFA4080-0BAA-4164-8F5E-5BAFA8DDCF9A}" type="pres">
      <dgm:prSet presAssocID="{A128EBBE-E5AF-4896-A852-63693B7D14EB}" presName="ellipse3" presStyleLbl="vennNode1" presStyleIdx="2" presStyleCnt="4" custLinFactNeighborX="27722" custLinFactNeighborY="29306">
        <dgm:presLayoutVars>
          <dgm:bulletEnabled val="1"/>
        </dgm:presLayoutVars>
      </dgm:prSet>
      <dgm:spPr/>
    </dgm:pt>
    <dgm:pt modelId="{554F9C29-7A37-4B3D-A248-62D94D9D0F6F}" type="pres">
      <dgm:prSet presAssocID="{A128EBBE-E5AF-4896-A852-63693B7D14EB}" presName="ellipse4" presStyleLbl="vennNode1" presStyleIdx="3" presStyleCnt="4" custLinFactNeighborX="-86585" custLinFactNeighborY="28295">
        <dgm:presLayoutVars>
          <dgm:bulletEnabled val="1"/>
        </dgm:presLayoutVars>
      </dgm:prSet>
      <dgm:spPr/>
    </dgm:pt>
  </dgm:ptLst>
  <dgm:cxnLst>
    <dgm:cxn modelId="{04D2120C-3E26-4413-87B1-A48AD1C15972}" srcId="{A128EBBE-E5AF-4896-A852-63693B7D14EB}" destId="{2578159A-BA89-4E51-9E9A-8086D1230553}" srcOrd="3" destOrd="0" parTransId="{4A6188F2-A0C4-40F3-9177-532CB5AB5B60}" sibTransId="{BA8D7E2B-0902-46F7-9410-EA7341C6A96B}"/>
    <dgm:cxn modelId="{5C3BFC0E-8C70-4235-AD5A-67AE5003275C}" type="presOf" srcId="{04690643-3D8A-41CF-8FDB-D5F11A45DD99}" destId="{A731C57E-BCF1-4332-8EF5-E54A39E1655F}" srcOrd="0" destOrd="0" presId="urn:microsoft.com/office/officeart/2005/8/layout/rings+Icon"/>
    <dgm:cxn modelId="{482F7C5F-B2AA-4AF7-8121-96234C02811B}" srcId="{A128EBBE-E5AF-4896-A852-63693B7D14EB}" destId="{62E18951-DF8C-48A5-911D-74227416B3BC}" srcOrd="0" destOrd="0" parTransId="{C5EA23A6-D833-40D3-9E22-22788A965D31}" sibTransId="{C23AB1F9-C453-48B3-AB8F-FFF0FF5A5BF2}"/>
    <dgm:cxn modelId="{F7D6BC44-7250-4AC3-BC8D-16CCF535CCE0}" type="presOf" srcId="{4745ABC2-F7C3-4825-A0AE-88D98665E6DD}" destId="{1FFA4080-0BAA-4164-8F5E-5BAFA8DDCF9A}" srcOrd="0" destOrd="0" presId="urn:microsoft.com/office/officeart/2005/8/layout/rings+Icon"/>
    <dgm:cxn modelId="{2580C768-CC1A-453D-AB36-8E847991770E}" type="presOf" srcId="{A128EBBE-E5AF-4896-A852-63693B7D14EB}" destId="{EFF7DE31-2F9D-49A8-9C77-00672C568EC5}" srcOrd="0" destOrd="0" presId="urn:microsoft.com/office/officeart/2005/8/layout/rings+Icon"/>
    <dgm:cxn modelId="{3B6DC37A-89B6-4BD3-942B-8EFE91260E2A}" type="presOf" srcId="{62E18951-DF8C-48A5-911D-74227416B3BC}" destId="{A2EA2BC4-51B3-4206-A6CE-23C81CAAAE23}" srcOrd="0" destOrd="0" presId="urn:microsoft.com/office/officeart/2005/8/layout/rings+Icon"/>
    <dgm:cxn modelId="{79043992-59FE-4100-8BB9-3B8B3DFBC799}" type="presOf" srcId="{2578159A-BA89-4E51-9E9A-8086D1230553}" destId="{554F9C29-7A37-4B3D-A248-62D94D9D0F6F}" srcOrd="0" destOrd="0" presId="urn:microsoft.com/office/officeart/2005/8/layout/rings+Icon"/>
    <dgm:cxn modelId="{6D97EFCE-E03E-42A2-9A38-C93DAA0F9272}" srcId="{A128EBBE-E5AF-4896-A852-63693B7D14EB}" destId="{4745ABC2-F7C3-4825-A0AE-88D98665E6DD}" srcOrd="2" destOrd="0" parTransId="{4A2CD70B-04F2-462D-A296-A112E05F7332}" sibTransId="{16D7EA78-958E-42BD-BEDD-42B48273FEFF}"/>
    <dgm:cxn modelId="{CA3F24DB-719B-4512-ABF4-56D962F6917B}" srcId="{A128EBBE-E5AF-4896-A852-63693B7D14EB}" destId="{04690643-3D8A-41CF-8FDB-D5F11A45DD99}" srcOrd="1" destOrd="0" parTransId="{0E67237B-9559-46AE-BACD-60111B024ADF}" sibTransId="{FCF81BDB-D343-48D0-9B60-03E9D7CF6866}"/>
    <dgm:cxn modelId="{AF7ACF33-1A48-4E2A-92F3-1C8849625C8C}" type="presParOf" srcId="{EFF7DE31-2F9D-49A8-9C77-00672C568EC5}" destId="{A2EA2BC4-51B3-4206-A6CE-23C81CAAAE23}" srcOrd="0" destOrd="0" presId="urn:microsoft.com/office/officeart/2005/8/layout/rings+Icon"/>
    <dgm:cxn modelId="{30557F82-EE08-4868-B0D3-53178E62F3FC}" type="presParOf" srcId="{EFF7DE31-2F9D-49A8-9C77-00672C568EC5}" destId="{A731C57E-BCF1-4332-8EF5-E54A39E1655F}" srcOrd="1" destOrd="0" presId="urn:microsoft.com/office/officeart/2005/8/layout/rings+Icon"/>
    <dgm:cxn modelId="{3B7591AA-787C-43D1-B3AE-DDB30E6BB907}" type="presParOf" srcId="{EFF7DE31-2F9D-49A8-9C77-00672C568EC5}" destId="{1FFA4080-0BAA-4164-8F5E-5BAFA8DDCF9A}" srcOrd="2" destOrd="0" presId="urn:microsoft.com/office/officeart/2005/8/layout/rings+Icon"/>
    <dgm:cxn modelId="{8C276374-A0F0-4316-9B9D-7177521FA82A}" type="presParOf" srcId="{EFF7DE31-2F9D-49A8-9C77-00672C568EC5}" destId="{554F9C29-7A37-4B3D-A248-62D94D9D0F6F}"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F0760-A453-4DE3-9924-F19DD72200A3}"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2E5EE5B5-2E1E-4EA9-9565-FC19BDDD61A1}">
      <dgm:prSet/>
      <dgm:spPr/>
      <dgm:t>
        <a:bodyPr/>
        <a:lstStyle/>
        <a:p>
          <a:pPr>
            <a:defRPr cap="all"/>
          </a:pPr>
          <a:r>
            <a:rPr lang="en-GB" b="1"/>
            <a:t>Call / topic information</a:t>
          </a:r>
          <a:endParaRPr lang="en-US"/>
        </a:p>
      </dgm:t>
    </dgm:pt>
    <dgm:pt modelId="{9956286F-050E-4922-893B-24A334F3CF41}" type="parTrans" cxnId="{83C4E0F4-0CA8-44C1-AF51-4E339C306E16}">
      <dgm:prSet/>
      <dgm:spPr/>
      <dgm:t>
        <a:bodyPr/>
        <a:lstStyle/>
        <a:p>
          <a:endParaRPr lang="en-US"/>
        </a:p>
      </dgm:t>
    </dgm:pt>
    <dgm:pt modelId="{82CE698A-D201-4CE6-B50D-501FC6956B65}" type="sibTrans" cxnId="{83C4E0F4-0CA8-44C1-AF51-4E339C306E16}">
      <dgm:prSet/>
      <dgm:spPr/>
      <dgm:t>
        <a:bodyPr/>
        <a:lstStyle/>
        <a:p>
          <a:endParaRPr lang="en-US"/>
        </a:p>
      </dgm:t>
    </dgm:pt>
    <dgm:pt modelId="{69CB76E4-C5D3-42CA-8EC6-3955C9E80E89}">
      <dgm:prSet/>
      <dgm:spPr/>
      <dgm:t>
        <a:bodyPr/>
        <a:lstStyle/>
        <a:p>
          <a:pPr>
            <a:defRPr cap="all"/>
          </a:pPr>
          <a:r>
            <a:rPr lang="en-GB" b="1"/>
            <a:t>Innovation Actions</a:t>
          </a:r>
          <a:endParaRPr lang="en-US"/>
        </a:p>
      </dgm:t>
    </dgm:pt>
    <dgm:pt modelId="{D3FD76D9-9A63-4052-B610-0CF918146049}" type="parTrans" cxnId="{48D4A9BD-B07E-4889-A761-904999A0F1B7}">
      <dgm:prSet/>
      <dgm:spPr/>
      <dgm:t>
        <a:bodyPr/>
        <a:lstStyle/>
        <a:p>
          <a:endParaRPr lang="en-US"/>
        </a:p>
      </dgm:t>
    </dgm:pt>
    <dgm:pt modelId="{491D78F1-F496-487E-B150-A2F081FABB28}" type="sibTrans" cxnId="{48D4A9BD-B07E-4889-A761-904999A0F1B7}">
      <dgm:prSet/>
      <dgm:spPr/>
      <dgm:t>
        <a:bodyPr/>
        <a:lstStyle/>
        <a:p>
          <a:endParaRPr lang="en-US"/>
        </a:p>
      </dgm:t>
    </dgm:pt>
    <dgm:pt modelId="{C67A1328-3470-4A8F-8B4E-A1DEAE47692C}">
      <dgm:prSet/>
      <dgm:spPr/>
      <dgm:t>
        <a:bodyPr/>
        <a:lstStyle/>
        <a:p>
          <a:pPr>
            <a:defRPr cap="all"/>
          </a:pPr>
          <a:r>
            <a:rPr lang="en-GB" b="1"/>
            <a:t>Proposal templates</a:t>
          </a:r>
          <a:endParaRPr lang="en-US"/>
        </a:p>
      </dgm:t>
    </dgm:pt>
    <dgm:pt modelId="{5BC2AEB5-A036-41FE-931E-C56B1ADD4E1E}" type="parTrans" cxnId="{6559B118-1B46-4F66-9CE5-5CCDC41F485B}">
      <dgm:prSet/>
      <dgm:spPr/>
      <dgm:t>
        <a:bodyPr/>
        <a:lstStyle/>
        <a:p>
          <a:endParaRPr lang="en-US"/>
        </a:p>
      </dgm:t>
    </dgm:pt>
    <dgm:pt modelId="{AACA800F-B619-4364-8270-5E45BABB4441}" type="sibTrans" cxnId="{6559B118-1B46-4F66-9CE5-5CCDC41F485B}">
      <dgm:prSet/>
      <dgm:spPr/>
      <dgm:t>
        <a:bodyPr/>
        <a:lstStyle/>
        <a:p>
          <a:endParaRPr lang="en-US"/>
        </a:p>
      </dgm:t>
    </dgm:pt>
    <dgm:pt modelId="{7CD3AE07-7B39-4956-ABF0-5FF243FEBFB0}">
      <dgm:prSet/>
      <dgm:spPr/>
      <dgm:t>
        <a:bodyPr/>
        <a:lstStyle/>
        <a:p>
          <a:pPr>
            <a:defRPr cap="all"/>
          </a:pPr>
          <a:r>
            <a:rPr lang="en-GB" b="1"/>
            <a:t>Regions search tools </a:t>
          </a:r>
          <a:endParaRPr lang="en-US"/>
        </a:p>
      </dgm:t>
    </dgm:pt>
    <dgm:pt modelId="{AF77BB00-9096-4840-9FFC-B281C373EF2B}" type="parTrans" cxnId="{52185B55-8E16-4F44-A11E-4F9E3CDD9AFD}">
      <dgm:prSet/>
      <dgm:spPr/>
      <dgm:t>
        <a:bodyPr/>
        <a:lstStyle/>
        <a:p>
          <a:endParaRPr lang="en-US"/>
        </a:p>
      </dgm:t>
    </dgm:pt>
    <dgm:pt modelId="{E3698A69-A71B-4A5F-8BA8-819E8D3BDF57}" type="sibTrans" cxnId="{52185B55-8E16-4F44-A11E-4F9E3CDD9AFD}">
      <dgm:prSet/>
      <dgm:spPr/>
      <dgm:t>
        <a:bodyPr/>
        <a:lstStyle/>
        <a:p>
          <a:endParaRPr lang="en-US"/>
        </a:p>
      </dgm:t>
    </dgm:pt>
    <dgm:pt modelId="{E39469C0-0C46-424B-AE84-E04A10EA5875}" type="pres">
      <dgm:prSet presAssocID="{2A9F0760-A453-4DE3-9924-F19DD72200A3}" presName="root" presStyleCnt="0">
        <dgm:presLayoutVars>
          <dgm:dir/>
          <dgm:resizeHandles val="exact"/>
        </dgm:presLayoutVars>
      </dgm:prSet>
      <dgm:spPr/>
    </dgm:pt>
    <dgm:pt modelId="{79FD8031-BEBE-48F5-814A-0C7F55C1C8C4}" type="pres">
      <dgm:prSet presAssocID="{2E5EE5B5-2E1E-4EA9-9565-FC19BDDD61A1}" presName="compNode" presStyleCnt="0"/>
      <dgm:spPr/>
    </dgm:pt>
    <dgm:pt modelId="{DC772FAE-F79F-4581-AAAF-D35E2A29EE68}" type="pres">
      <dgm:prSet presAssocID="{2E5EE5B5-2E1E-4EA9-9565-FC19BDDD61A1}" presName="iconBgRect" presStyleLbl="bgShp" presStyleIdx="0" presStyleCnt="4"/>
      <dgm:spPr/>
    </dgm:pt>
    <dgm:pt modelId="{3BB333C0-59E0-47E3-A4D9-399CFCF8A402}" type="pres">
      <dgm:prSet presAssocID="{2E5EE5B5-2E1E-4EA9-9565-FC19BDDD61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5F00FAA5-1AC7-4724-BB84-45605C0D97C0}" type="pres">
      <dgm:prSet presAssocID="{2E5EE5B5-2E1E-4EA9-9565-FC19BDDD61A1}" presName="spaceRect" presStyleCnt="0"/>
      <dgm:spPr/>
    </dgm:pt>
    <dgm:pt modelId="{FA986A8D-271A-445E-9FF5-195DF071FCB8}" type="pres">
      <dgm:prSet presAssocID="{2E5EE5B5-2E1E-4EA9-9565-FC19BDDD61A1}" presName="textRect" presStyleLbl="revTx" presStyleIdx="0" presStyleCnt="4">
        <dgm:presLayoutVars>
          <dgm:chMax val="1"/>
          <dgm:chPref val="1"/>
        </dgm:presLayoutVars>
      </dgm:prSet>
      <dgm:spPr/>
    </dgm:pt>
    <dgm:pt modelId="{0C707D13-810D-460F-ADD2-E04195F24C67}" type="pres">
      <dgm:prSet presAssocID="{82CE698A-D201-4CE6-B50D-501FC6956B65}" presName="sibTrans" presStyleCnt="0"/>
      <dgm:spPr/>
    </dgm:pt>
    <dgm:pt modelId="{EE9134AC-06CF-41A3-AD74-A4A86D39BEC2}" type="pres">
      <dgm:prSet presAssocID="{69CB76E4-C5D3-42CA-8EC6-3955C9E80E89}" presName="compNode" presStyleCnt="0"/>
      <dgm:spPr/>
    </dgm:pt>
    <dgm:pt modelId="{01E09636-45B3-45C9-BF76-BF63A1395CD0}" type="pres">
      <dgm:prSet presAssocID="{69CB76E4-C5D3-42CA-8EC6-3955C9E80E89}" presName="iconBgRect" presStyleLbl="bgShp" presStyleIdx="1" presStyleCnt="4"/>
      <dgm:spPr/>
    </dgm:pt>
    <dgm:pt modelId="{49137CBA-0B8E-49A5-93AC-994662A71843}" type="pres">
      <dgm:prSet presAssocID="{69CB76E4-C5D3-42CA-8EC6-3955C9E80E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CD4A0614-923A-4297-A278-4C5CD7E4AFC7}" type="pres">
      <dgm:prSet presAssocID="{69CB76E4-C5D3-42CA-8EC6-3955C9E80E89}" presName="spaceRect" presStyleCnt="0"/>
      <dgm:spPr/>
    </dgm:pt>
    <dgm:pt modelId="{DBF0A409-0052-4AFF-82B4-E7E69312C0BA}" type="pres">
      <dgm:prSet presAssocID="{69CB76E4-C5D3-42CA-8EC6-3955C9E80E89}" presName="textRect" presStyleLbl="revTx" presStyleIdx="1" presStyleCnt="4">
        <dgm:presLayoutVars>
          <dgm:chMax val="1"/>
          <dgm:chPref val="1"/>
        </dgm:presLayoutVars>
      </dgm:prSet>
      <dgm:spPr/>
    </dgm:pt>
    <dgm:pt modelId="{8C5411D8-9F05-4D77-9418-B489FB4BD0E7}" type="pres">
      <dgm:prSet presAssocID="{491D78F1-F496-487E-B150-A2F081FABB28}" presName="sibTrans" presStyleCnt="0"/>
      <dgm:spPr/>
    </dgm:pt>
    <dgm:pt modelId="{7F571197-D77E-4CF8-9F58-C001F55C0E65}" type="pres">
      <dgm:prSet presAssocID="{C67A1328-3470-4A8F-8B4E-A1DEAE47692C}" presName="compNode" presStyleCnt="0"/>
      <dgm:spPr/>
    </dgm:pt>
    <dgm:pt modelId="{C14AAB45-436D-4681-A4FA-F1AE2FE133E9}" type="pres">
      <dgm:prSet presAssocID="{C67A1328-3470-4A8F-8B4E-A1DEAE47692C}" presName="iconBgRect" presStyleLbl="bgShp" presStyleIdx="2" presStyleCnt="4"/>
      <dgm:spPr/>
    </dgm:pt>
    <dgm:pt modelId="{F43EDEEC-1D74-4233-82DF-70A9A2F2DFB9}" type="pres">
      <dgm:prSet presAssocID="{C67A1328-3470-4A8F-8B4E-A1DEAE4769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6AA90FC-154D-4D5B-A328-CA1118AF9278}" type="pres">
      <dgm:prSet presAssocID="{C67A1328-3470-4A8F-8B4E-A1DEAE47692C}" presName="spaceRect" presStyleCnt="0"/>
      <dgm:spPr/>
    </dgm:pt>
    <dgm:pt modelId="{5F5C4F87-7CB9-4B29-A013-3EA32C62E985}" type="pres">
      <dgm:prSet presAssocID="{C67A1328-3470-4A8F-8B4E-A1DEAE47692C}" presName="textRect" presStyleLbl="revTx" presStyleIdx="2" presStyleCnt="4">
        <dgm:presLayoutVars>
          <dgm:chMax val="1"/>
          <dgm:chPref val="1"/>
        </dgm:presLayoutVars>
      </dgm:prSet>
      <dgm:spPr/>
    </dgm:pt>
    <dgm:pt modelId="{0F088FE0-2D66-4CD4-9CB5-0C396BA3E90B}" type="pres">
      <dgm:prSet presAssocID="{AACA800F-B619-4364-8270-5E45BABB4441}" presName="sibTrans" presStyleCnt="0"/>
      <dgm:spPr/>
    </dgm:pt>
    <dgm:pt modelId="{7C8E8432-4C92-4131-B9F0-96DF2427A372}" type="pres">
      <dgm:prSet presAssocID="{7CD3AE07-7B39-4956-ABF0-5FF243FEBFB0}" presName="compNode" presStyleCnt="0"/>
      <dgm:spPr/>
    </dgm:pt>
    <dgm:pt modelId="{47EAAF9D-CBD3-4A30-8F75-F20ED336B5BD}" type="pres">
      <dgm:prSet presAssocID="{7CD3AE07-7B39-4956-ABF0-5FF243FEBFB0}" presName="iconBgRect" presStyleLbl="bgShp" presStyleIdx="3" presStyleCnt="4"/>
      <dgm:spPr/>
    </dgm:pt>
    <dgm:pt modelId="{64D2AB79-9E92-44D1-BCBC-CE3D35489670}" type="pres">
      <dgm:prSet presAssocID="{7CD3AE07-7B39-4956-ABF0-5FF243FEBF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EF53A5AC-D9C2-403E-995F-016EF7F2DB6B}" type="pres">
      <dgm:prSet presAssocID="{7CD3AE07-7B39-4956-ABF0-5FF243FEBFB0}" presName="spaceRect" presStyleCnt="0"/>
      <dgm:spPr/>
    </dgm:pt>
    <dgm:pt modelId="{03251735-1752-4A06-9D51-6B67F35B1220}" type="pres">
      <dgm:prSet presAssocID="{7CD3AE07-7B39-4956-ABF0-5FF243FEBFB0}" presName="textRect" presStyleLbl="revTx" presStyleIdx="3" presStyleCnt="4">
        <dgm:presLayoutVars>
          <dgm:chMax val="1"/>
          <dgm:chPref val="1"/>
        </dgm:presLayoutVars>
      </dgm:prSet>
      <dgm:spPr/>
    </dgm:pt>
  </dgm:ptLst>
  <dgm:cxnLst>
    <dgm:cxn modelId="{6559B118-1B46-4F66-9CE5-5CCDC41F485B}" srcId="{2A9F0760-A453-4DE3-9924-F19DD72200A3}" destId="{C67A1328-3470-4A8F-8B4E-A1DEAE47692C}" srcOrd="2" destOrd="0" parTransId="{5BC2AEB5-A036-41FE-931E-C56B1ADD4E1E}" sibTransId="{AACA800F-B619-4364-8270-5E45BABB4441}"/>
    <dgm:cxn modelId="{1B5B8823-1A6A-4EE7-A71E-10EBD7AB9874}" type="presOf" srcId="{C67A1328-3470-4A8F-8B4E-A1DEAE47692C}" destId="{5F5C4F87-7CB9-4B29-A013-3EA32C62E985}" srcOrd="0" destOrd="0" presId="urn:microsoft.com/office/officeart/2018/5/layout/IconCircleLabelList"/>
    <dgm:cxn modelId="{D841C970-29B1-4A3D-AB62-8F8DA04B7247}" type="presOf" srcId="{7CD3AE07-7B39-4956-ABF0-5FF243FEBFB0}" destId="{03251735-1752-4A06-9D51-6B67F35B1220}" srcOrd="0" destOrd="0" presId="urn:microsoft.com/office/officeart/2018/5/layout/IconCircleLabelList"/>
    <dgm:cxn modelId="{52185B55-8E16-4F44-A11E-4F9E3CDD9AFD}" srcId="{2A9F0760-A453-4DE3-9924-F19DD72200A3}" destId="{7CD3AE07-7B39-4956-ABF0-5FF243FEBFB0}" srcOrd="3" destOrd="0" parTransId="{AF77BB00-9096-4840-9FFC-B281C373EF2B}" sibTransId="{E3698A69-A71B-4A5F-8BA8-819E8D3BDF57}"/>
    <dgm:cxn modelId="{2C8DDA82-4783-4A53-A3A8-D03DBE7A377F}" type="presOf" srcId="{2E5EE5B5-2E1E-4EA9-9565-FC19BDDD61A1}" destId="{FA986A8D-271A-445E-9FF5-195DF071FCB8}" srcOrd="0" destOrd="0" presId="urn:microsoft.com/office/officeart/2018/5/layout/IconCircleLabelList"/>
    <dgm:cxn modelId="{96417096-C855-47B5-835D-141733F4DF7C}" type="presOf" srcId="{69CB76E4-C5D3-42CA-8EC6-3955C9E80E89}" destId="{DBF0A409-0052-4AFF-82B4-E7E69312C0BA}" srcOrd="0" destOrd="0" presId="urn:microsoft.com/office/officeart/2018/5/layout/IconCircleLabelList"/>
    <dgm:cxn modelId="{A96CFD9A-3E91-4BA4-8474-AC683E5C7F54}" type="presOf" srcId="{2A9F0760-A453-4DE3-9924-F19DD72200A3}" destId="{E39469C0-0C46-424B-AE84-E04A10EA5875}" srcOrd="0" destOrd="0" presId="urn:microsoft.com/office/officeart/2018/5/layout/IconCircleLabelList"/>
    <dgm:cxn modelId="{48D4A9BD-B07E-4889-A761-904999A0F1B7}" srcId="{2A9F0760-A453-4DE3-9924-F19DD72200A3}" destId="{69CB76E4-C5D3-42CA-8EC6-3955C9E80E89}" srcOrd="1" destOrd="0" parTransId="{D3FD76D9-9A63-4052-B610-0CF918146049}" sibTransId="{491D78F1-F496-487E-B150-A2F081FABB28}"/>
    <dgm:cxn modelId="{83C4E0F4-0CA8-44C1-AF51-4E339C306E16}" srcId="{2A9F0760-A453-4DE3-9924-F19DD72200A3}" destId="{2E5EE5B5-2E1E-4EA9-9565-FC19BDDD61A1}" srcOrd="0" destOrd="0" parTransId="{9956286F-050E-4922-893B-24A334F3CF41}" sibTransId="{82CE698A-D201-4CE6-B50D-501FC6956B65}"/>
    <dgm:cxn modelId="{9435B0F7-B05E-416B-A175-33C38F4ADFFF}" type="presParOf" srcId="{E39469C0-0C46-424B-AE84-E04A10EA5875}" destId="{79FD8031-BEBE-48F5-814A-0C7F55C1C8C4}" srcOrd="0" destOrd="0" presId="urn:microsoft.com/office/officeart/2018/5/layout/IconCircleLabelList"/>
    <dgm:cxn modelId="{212E2FE2-290C-490A-B47D-34411EF38737}" type="presParOf" srcId="{79FD8031-BEBE-48F5-814A-0C7F55C1C8C4}" destId="{DC772FAE-F79F-4581-AAAF-D35E2A29EE68}" srcOrd="0" destOrd="0" presId="urn:microsoft.com/office/officeart/2018/5/layout/IconCircleLabelList"/>
    <dgm:cxn modelId="{BBAF13C4-19BC-42B6-9952-73183155715C}" type="presParOf" srcId="{79FD8031-BEBE-48F5-814A-0C7F55C1C8C4}" destId="{3BB333C0-59E0-47E3-A4D9-399CFCF8A402}" srcOrd="1" destOrd="0" presId="urn:microsoft.com/office/officeart/2018/5/layout/IconCircleLabelList"/>
    <dgm:cxn modelId="{BBAE1F53-822E-4CA0-A4DD-05E87E9B1793}" type="presParOf" srcId="{79FD8031-BEBE-48F5-814A-0C7F55C1C8C4}" destId="{5F00FAA5-1AC7-4724-BB84-45605C0D97C0}" srcOrd="2" destOrd="0" presId="urn:microsoft.com/office/officeart/2018/5/layout/IconCircleLabelList"/>
    <dgm:cxn modelId="{5225765C-08C8-4C34-BB97-195CAE32BE3C}" type="presParOf" srcId="{79FD8031-BEBE-48F5-814A-0C7F55C1C8C4}" destId="{FA986A8D-271A-445E-9FF5-195DF071FCB8}" srcOrd="3" destOrd="0" presId="urn:microsoft.com/office/officeart/2018/5/layout/IconCircleLabelList"/>
    <dgm:cxn modelId="{12B65C1C-2BB0-48B5-B56B-F96193734BB9}" type="presParOf" srcId="{E39469C0-0C46-424B-AE84-E04A10EA5875}" destId="{0C707D13-810D-460F-ADD2-E04195F24C67}" srcOrd="1" destOrd="0" presId="urn:microsoft.com/office/officeart/2018/5/layout/IconCircleLabelList"/>
    <dgm:cxn modelId="{4E64AC18-D153-4BBB-9AA9-E32757521969}" type="presParOf" srcId="{E39469C0-0C46-424B-AE84-E04A10EA5875}" destId="{EE9134AC-06CF-41A3-AD74-A4A86D39BEC2}" srcOrd="2" destOrd="0" presId="urn:microsoft.com/office/officeart/2018/5/layout/IconCircleLabelList"/>
    <dgm:cxn modelId="{BFACCB46-E627-4731-992E-E41C46E07A3B}" type="presParOf" srcId="{EE9134AC-06CF-41A3-AD74-A4A86D39BEC2}" destId="{01E09636-45B3-45C9-BF76-BF63A1395CD0}" srcOrd="0" destOrd="0" presId="urn:microsoft.com/office/officeart/2018/5/layout/IconCircleLabelList"/>
    <dgm:cxn modelId="{9D74D619-18DD-4F2B-9360-2A08BDCCEACF}" type="presParOf" srcId="{EE9134AC-06CF-41A3-AD74-A4A86D39BEC2}" destId="{49137CBA-0B8E-49A5-93AC-994662A71843}" srcOrd="1" destOrd="0" presId="urn:microsoft.com/office/officeart/2018/5/layout/IconCircleLabelList"/>
    <dgm:cxn modelId="{8CD06840-78EA-4001-8DDD-15A901C454F2}" type="presParOf" srcId="{EE9134AC-06CF-41A3-AD74-A4A86D39BEC2}" destId="{CD4A0614-923A-4297-A278-4C5CD7E4AFC7}" srcOrd="2" destOrd="0" presId="urn:microsoft.com/office/officeart/2018/5/layout/IconCircleLabelList"/>
    <dgm:cxn modelId="{083C7067-346D-4BB7-AB28-B4E4CA9F2F58}" type="presParOf" srcId="{EE9134AC-06CF-41A3-AD74-A4A86D39BEC2}" destId="{DBF0A409-0052-4AFF-82B4-E7E69312C0BA}" srcOrd="3" destOrd="0" presId="urn:microsoft.com/office/officeart/2018/5/layout/IconCircleLabelList"/>
    <dgm:cxn modelId="{E997DCCB-FFCC-4C76-81AC-47D6AB3BB4D1}" type="presParOf" srcId="{E39469C0-0C46-424B-AE84-E04A10EA5875}" destId="{8C5411D8-9F05-4D77-9418-B489FB4BD0E7}" srcOrd="3" destOrd="0" presId="urn:microsoft.com/office/officeart/2018/5/layout/IconCircleLabelList"/>
    <dgm:cxn modelId="{BFF2A7B1-33C5-4F2F-9631-7BC31617C9BC}" type="presParOf" srcId="{E39469C0-0C46-424B-AE84-E04A10EA5875}" destId="{7F571197-D77E-4CF8-9F58-C001F55C0E65}" srcOrd="4" destOrd="0" presId="urn:microsoft.com/office/officeart/2018/5/layout/IconCircleLabelList"/>
    <dgm:cxn modelId="{D8CEDCBE-82F6-45DF-A964-CB478E5AAD23}" type="presParOf" srcId="{7F571197-D77E-4CF8-9F58-C001F55C0E65}" destId="{C14AAB45-436D-4681-A4FA-F1AE2FE133E9}" srcOrd="0" destOrd="0" presId="urn:microsoft.com/office/officeart/2018/5/layout/IconCircleLabelList"/>
    <dgm:cxn modelId="{143EC8B9-57E1-4D85-B77F-AB1A2E187BC1}" type="presParOf" srcId="{7F571197-D77E-4CF8-9F58-C001F55C0E65}" destId="{F43EDEEC-1D74-4233-82DF-70A9A2F2DFB9}" srcOrd="1" destOrd="0" presId="urn:microsoft.com/office/officeart/2018/5/layout/IconCircleLabelList"/>
    <dgm:cxn modelId="{9205809B-2D0F-48D9-BD5E-EC70F41E1397}" type="presParOf" srcId="{7F571197-D77E-4CF8-9F58-C001F55C0E65}" destId="{86AA90FC-154D-4D5B-A328-CA1118AF9278}" srcOrd="2" destOrd="0" presId="urn:microsoft.com/office/officeart/2018/5/layout/IconCircleLabelList"/>
    <dgm:cxn modelId="{0976192F-39C4-41EC-BC1C-38ED55590C29}" type="presParOf" srcId="{7F571197-D77E-4CF8-9F58-C001F55C0E65}" destId="{5F5C4F87-7CB9-4B29-A013-3EA32C62E985}" srcOrd="3" destOrd="0" presId="urn:microsoft.com/office/officeart/2018/5/layout/IconCircleLabelList"/>
    <dgm:cxn modelId="{C596861A-DC57-4BA3-AC7D-B3C6D4E681CF}" type="presParOf" srcId="{E39469C0-0C46-424B-AE84-E04A10EA5875}" destId="{0F088FE0-2D66-4CD4-9CB5-0C396BA3E90B}" srcOrd="5" destOrd="0" presId="urn:microsoft.com/office/officeart/2018/5/layout/IconCircleLabelList"/>
    <dgm:cxn modelId="{E1618E10-1BDD-4015-9913-12308F193604}" type="presParOf" srcId="{E39469C0-0C46-424B-AE84-E04A10EA5875}" destId="{7C8E8432-4C92-4131-B9F0-96DF2427A372}" srcOrd="6" destOrd="0" presId="urn:microsoft.com/office/officeart/2018/5/layout/IconCircleLabelList"/>
    <dgm:cxn modelId="{55242C64-6E89-4080-8E85-DF142EB41C67}" type="presParOf" srcId="{7C8E8432-4C92-4131-B9F0-96DF2427A372}" destId="{47EAAF9D-CBD3-4A30-8F75-F20ED336B5BD}" srcOrd="0" destOrd="0" presId="urn:microsoft.com/office/officeart/2018/5/layout/IconCircleLabelList"/>
    <dgm:cxn modelId="{C36CEB9A-7174-42A4-940E-D53A6FF46D04}" type="presParOf" srcId="{7C8E8432-4C92-4131-B9F0-96DF2427A372}" destId="{64D2AB79-9E92-44D1-BCBC-CE3D35489670}" srcOrd="1" destOrd="0" presId="urn:microsoft.com/office/officeart/2018/5/layout/IconCircleLabelList"/>
    <dgm:cxn modelId="{AF3614D9-2F1E-4288-A2C3-6D7A3923FB8E}" type="presParOf" srcId="{7C8E8432-4C92-4131-B9F0-96DF2427A372}" destId="{EF53A5AC-D9C2-403E-995F-016EF7F2DB6B}" srcOrd="2" destOrd="0" presId="urn:microsoft.com/office/officeart/2018/5/layout/IconCircleLabelList"/>
    <dgm:cxn modelId="{950306E1-3347-466C-B2D9-83DB37D85199}" type="presParOf" srcId="{7C8E8432-4C92-4131-B9F0-96DF2427A372}" destId="{03251735-1752-4A06-9D51-6B67F35B122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9EE88-BFED-48FA-880E-7917D8C18EA5}"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IE"/>
        </a:p>
      </dgm:t>
    </dgm:pt>
    <dgm:pt modelId="{AE58AC24-1A1C-4006-9D4B-93E098E16FF8}">
      <dgm:prSet phldrT="[Text]" custT="1"/>
      <dgm:spPr/>
      <dgm:t>
        <a:bodyPr/>
        <a:lstStyle/>
        <a:p>
          <a:r>
            <a:rPr lang="en-GB" sz="1600" b="1"/>
            <a:t>Regional Innovation Valleys</a:t>
          </a:r>
          <a:endParaRPr lang="en-IE" sz="1600" b="1"/>
        </a:p>
      </dgm:t>
    </dgm:pt>
    <dgm:pt modelId="{1085CB20-C3BF-4360-B365-DBBE78165F65}" type="parTrans" cxnId="{B088ED9C-3F07-4CB1-86BB-8EDCD1DDE9BE}">
      <dgm:prSet/>
      <dgm:spPr/>
      <dgm:t>
        <a:bodyPr/>
        <a:lstStyle/>
        <a:p>
          <a:endParaRPr lang="en-IE" sz="1800"/>
        </a:p>
      </dgm:t>
    </dgm:pt>
    <dgm:pt modelId="{5EFF88AE-95AE-4E45-AA41-68BCFFD0F77E}" type="sibTrans" cxnId="{B088ED9C-3F07-4CB1-86BB-8EDCD1DDE9BE}">
      <dgm:prSet/>
      <dgm:spPr/>
      <dgm:t>
        <a:bodyPr/>
        <a:lstStyle/>
        <a:p>
          <a:endParaRPr lang="en-IE" sz="1800"/>
        </a:p>
      </dgm:t>
    </dgm:pt>
    <dgm:pt modelId="{AB15F3AA-FE42-405F-A2DD-315E404F2737}">
      <dgm:prSet phldrT="[Text]" custT="1"/>
      <dgm:spPr/>
      <dgm:t>
        <a:bodyPr/>
        <a:lstStyle/>
        <a:p>
          <a:r>
            <a:rPr lang="en-IE" sz="1400"/>
            <a:t>Excellent hubs</a:t>
          </a:r>
        </a:p>
      </dgm:t>
    </dgm:pt>
    <dgm:pt modelId="{1FA50014-CBE8-41C9-8490-E8E38CDD628F}" type="parTrans" cxnId="{0B0CEDA1-7533-4F19-981C-30A09FF01C3B}">
      <dgm:prSet/>
      <dgm:spPr/>
      <dgm:t>
        <a:bodyPr/>
        <a:lstStyle/>
        <a:p>
          <a:endParaRPr lang="en-IE" sz="1800"/>
        </a:p>
      </dgm:t>
    </dgm:pt>
    <dgm:pt modelId="{BBB81F07-07B8-4F75-B9C6-11DCF365F4C5}" type="sibTrans" cxnId="{0B0CEDA1-7533-4F19-981C-30A09FF01C3B}">
      <dgm:prSet/>
      <dgm:spPr/>
      <dgm:t>
        <a:bodyPr/>
        <a:lstStyle/>
        <a:p>
          <a:endParaRPr lang="en-IE" sz="1800"/>
        </a:p>
      </dgm:t>
    </dgm:pt>
    <dgm:pt modelId="{97FAC76C-4D82-42FE-9A2D-9AD3758BD0A1}">
      <dgm:prSet phldrT="[Text]" custT="1"/>
      <dgm:spPr/>
      <dgm:t>
        <a:bodyPr/>
        <a:lstStyle/>
        <a:p>
          <a:r>
            <a:rPr lang="en-GB" sz="1400"/>
            <a:t>Digital Innovation Hubs</a:t>
          </a:r>
          <a:endParaRPr lang="en-IE" sz="1400"/>
        </a:p>
      </dgm:t>
    </dgm:pt>
    <dgm:pt modelId="{F9CF2777-1CD8-4C7B-86FE-7A3BEBECFB49}" type="parTrans" cxnId="{A9561733-6ACC-42B5-A706-9EC515326B97}">
      <dgm:prSet/>
      <dgm:spPr/>
      <dgm:t>
        <a:bodyPr/>
        <a:lstStyle/>
        <a:p>
          <a:endParaRPr lang="en-IE" sz="1800"/>
        </a:p>
      </dgm:t>
    </dgm:pt>
    <dgm:pt modelId="{CCA4FD2E-2EF3-49A7-8D8B-6D22CDFE5821}" type="sibTrans" cxnId="{A9561733-6ACC-42B5-A706-9EC515326B97}">
      <dgm:prSet/>
      <dgm:spPr/>
      <dgm:t>
        <a:bodyPr/>
        <a:lstStyle/>
        <a:p>
          <a:endParaRPr lang="en-IE" sz="1800"/>
        </a:p>
      </dgm:t>
    </dgm:pt>
    <dgm:pt modelId="{227C93E0-3A7A-403F-A39C-3AE55BAB6F4E}">
      <dgm:prSet phldrT="[Text]" custT="1"/>
      <dgm:spPr/>
      <dgm:t>
        <a:bodyPr/>
        <a:lstStyle/>
        <a:p>
          <a:r>
            <a:rPr lang="en-GB" sz="1400"/>
            <a:t>Enterprise Europe Network</a:t>
          </a:r>
          <a:endParaRPr lang="en-IE" sz="1400"/>
        </a:p>
      </dgm:t>
    </dgm:pt>
    <dgm:pt modelId="{16F1EAE5-C029-4968-8710-F09ECE53C1B3}" type="parTrans" cxnId="{2E4221BF-FDE9-4FD5-A710-E18D67E57041}">
      <dgm:prSet/>
      <dgm:spPr/>
      <dgm:t>
        <a:bodyPr/>
        <a:lstStyle/>
        <a:p>
          <a:endParaRPr lang="en-IE" sz="1800"/>
        </a:p>
      </dgm:t>
    </dgm:pt>
    <dgm:pt modelId="{637451DE-B442-415C-8554-D6B0578F0785}" type="sibTrans" cxnId="{2E4221BF-FDE9-4FD5-A710-E18D67E57041}">
      <dgm:prSet/>
      <dgm:spPr/>
      <dgm:t>
        <a:bodyPr/>
        <a:lstStyle/>
        <a:p>
          <a:endParaRPr lang="en-IE" sz="1800"/>
        </a:p>
      </dgm:t>
    </dgm:pt>
    <dgm:pt modelId="{364930E5-EB19-4A9E-82FC-FDF5BD52C7ED}">
      <dgm:prSet phldrT="[Text]" custT="1"/>
      <dgm:spPr/>
      <dgm:t>
        <a:bodyPr/>
        <a:lstStyle/>
        <a:p>
          <a:r>
            <a:rPr lang="en-GB" sz="1400"/>
            <a:t>Climate-Neutral and Smart Cities Mission</a:t>
          </a:r>
          <a:endParaRPr lang="en-IE" sz="1400"/>
        </a:p>
      </dgm:t>
    </dgm:pt>
    <dgm:pt modelId="{BE6F4958-1EFC-40EC-B6AE-E4031D12CC35}" type="parTrans" cxnId="{7B33271B-F296-421D-A0CF-0CFB08BC8A9A}">
      <dgm:prSet/>
      <dgm:spPr/>
      <dgm:t>
        <a:bodyPr/>
        <a:lstStyle/>
        <a:p>
          <a:endParaRPr lang="en-IE" sz="1800"/>
        </a:p>
      </dgm:t>
    </dgm:pt>
    <dgm:pt modelId="{46D6F299-3356-4612-A169-FD9E79CEEF5A}" type="sibTrans" cxnId="{7B33271B-F296-421D-A0CF-0CFB08BC8A9A}">
      <dgm:prSet/>
      <dgm:spPr/>
      <dgm:t>
        <a:bodyPr/>
        <a:lstStyle/>
        <a:p>
          <a:endParaRPr lang="en-IE" sz="1800"/>
        </a:p>
      </dgm:t>
    </dgm:pt>
    <dgm:pt modelId="{6A08BA05-19DD-44C4-A8F3-48FDC9E79764}">
      <dgm:prSet phldrT="[Text]" custT="1"/>
      <dgm:spPr/>
      <dgm:t>
        <a:bodyPr/>
        <a:lstStyle/>
        <a:p>
          <a:r>
            <a:rPr lang="en-GB" sz="1400"/>
            <a:t>Circular Cities and Regions Initiative</a:t>
          </a:r>
          <a:endParaRPr lang="en-IE" sz="1400"/>
        </a:p>
      </dgm:t>
    </dgm:pt>
    <dgm:pt modelId="{BE874E26-E154-4F76-A349-82ABDBEE01C1}" type="parTrans" cxnId="{5E0C6809-592F-45C7-8505-55BCCFFDE823}">
      <dgm:prSet/>
      <dgm:spPr/>
      <dgm:t>
        <a:bodyPr/>
        <a:lstStyle/>
        <a:p>
          <a:endParaRPr lang="en-IE" sz="1800"/>
        </a:p>
      </dgm:t>
    </dgm:pt>
    <dgm:pt modelId="{2DC2E5E3-FF76-4BAB-949F-F5099990975D}" type="sibTrans" cxnId="{5E0C6809-592F-45C7-8505-55BCCFFDE823}">
      <dgm:prSet/>
      <dgm:spPr/>
      <dgm:t>
        <a:bodyPr/>
        <a:lstStyle/>
        <a:p>
          <a:endParaRPr lang="en-IE" sz="1800"/>
        </a:p>
      </dgm:t>
    </dgm:pt>
    <dgm:pt modelId="{E20A245B-87E2-4D56-B6BF-185CC968D48F}">
      <dgm:prSet phldrT="[Text]" custT="1"/>
      <dgm:spPr/>
      <dgm:t>
        <a:bodyPr/>
        <a:lstStyle/>
        <a:p>
          <a:r>
            <a:rPr lang="en-GB" sz="1400"/>
            <a:t>Hubs for Circularity</a:t>
          </a:r>
          <a:endParaRPr lang="en-IE" sz="1400"/>
        </a:p>
      </dgm:t>
    </dgm:pt>
    <dgm:pt modelId="{8B387905-723D-474F-9B3E-136C8E99E81C}" type="parTrans" cxnId="{19EB0EF8-D43C-4220-8B67-CE8C422F1F10}">
      <dgm:prSet/>
      <dgm:spPr/>
      <dgm:t>
        <a:bodyPr/>
        <a:lstStyle/>
        <a:p>
          <a:endParaRPr lang="en-IE" sz="1800"/>
        </a:p>
      </dgm:t>
    </dgm:pt>
    <dgm:pt modelId="{8FAD7B00-D66C-459E-8F04-2697E2C8665C}" type="sibTrans" cxnId="{19EB0EF8-D43C-4220-8B67-CE8C422F1F10}">
      <dgm:prSet/>
      <dgm:spPr/>
      <dgm:t>
        <a:bodyPr/>
        <a:lstStyle/>
        <a:p>
          <a:endParaRPr lang="en-IE" sz="1800"/>
        </a:p>
      </dgm:t>
    </dgm:pt>
    <dgm:pt modelId="{5DE5475D-AD4F-477F-8FBC-860279A0B37C}">
      <dgm:prSet phldrT="[Text]" custT="1"/>
      <dgm:spPr/>
      <dgm:t>
        <a:bodyPr/>
        <a:lstStyle/>
        <a:p>
          <a:r>
            <a:rPr lang="en-GB" sz="1400"/>
            <a:t>Hydrogen Valleys</a:t>
          </a:r>
          <a:endParaRPr lang="en-IE" sz="1400"/>
        </a:p>
      </dgm:t>
    </dgm:pt>
    <dgm:pt modelId="{B4B9BCE7-B6BA-4A4E-A644-C8D1F3F32826}" type="parTrans" cxnId="{5AACD671-6F23-4761-908D-7488E2C49A26}">
      <dgm:prSet/>
      <dgm:spPr/>
      <dgm:t>
        <a:bodyPr/>
        <a:lstStyle/>
        <a:p>
          <a:endParaRPr lang="en-IE" sz="1800"/>
        </a:p>
      </dgm:t>
    </dgm:pt>
    <dgm:pt modelId="{811743CA-26AA-4344-8018-315339ED2361}" type="sibTrans" cxnId="{5AACD671-6F23-4761-908D-7488E2C49A26}">
      <dgm:prSet/>
      <dgm:spPr/>
      <dgm:t>
        <a:bodyPr/>
        <a:lstStyle/>
        <a:p>
          <a:endParaRPr lang="en-IE" sz="1800"/>
        </a:p>
      </dgm:t>
    </dgm:pt>
    <dgm:pt modelId="{EB87E0FB-274F-4EE2-BE9F-2226C0791865}">
      <dgm:prSet phldrT="[Text]"/>
      <dgm:spPr/>
      <dgm:t>
        <a:bodyPr/>
        <a:lstStyle/>
        <a:p>
          <a:endParaRPr lang="en-IE"/>
        </a:p>
      </dgm:t>
    </dgm:pt>
    <dgm:pt modelId="{D971F66C-F414-42E3-A26F-39288D336850}" type="parTrans" cxnId="{0A4CCDD7-E5E4-4A84-9D82-7CAB64A0CB3B}">
      <dgm:prSet/>
      <dgm:spPr/>
      <dgm:t>
        <a:bodyPr/>
        <a:lstStyle/>
        <a:p>
          <a:endParaRPr lang="en-IE" sz="1800"/>
        </a:p>
      </dgm:t>
    </dgm:pt>
    <dgm:pt modelId="{3F6EE98D-D61B-42D3-BED2-631D5A06922F}" type="sibTrans" cxnId="{0A4CCDD7-E5E4-4A84-9D82-7CAB64A0CB3B}">
      <dgm:prSet/>
      <dgm:spPr/>
      <dgm:t>
        <a:bodyPr/>
        <a:lstStyle/>
        <a:p>
          <a:endParaRPr lang="en-IE" sz="1800"/>
        </a:p>
      </dgm:t>
    </dgm:pt>
    <dgm:pt modelId="{E388F605-4D3F-4DE6-AB46-850246F44574}">
      <dgm:prSet phldrT="[Text]"/>
      <dgm:spPr/>
      <dgm:t>
        <a:bodyPr/>
        <a:lstStyle/>
        <a:p>
          <a:endParaRPr lang="en-IE"/>
        </a:p>
      </dgm:t>
    </dgm:pt>
    <dgm:pt modelId="{8131D4F0-B65F-4E3C-893E-9F236E751018}" type="parTrans" cxnId="{F7900709-47D4-4861-80AB-6E61F85DAF75}">
      <dgm:prSet/>
      <dgm:spPr/>
      <dgm:t>
        <a:bodyPr/>
        <a:lstStyle/>
        <a:p>
          <a:endParaRPr lang="en-IE" sz="1800"/>
        </a:p>
      </dgm:t>
    </dgm:pt>
    <dgm:pt modelId="{2209F0EE-DA6F-4B54-872D-38C25A93C8E2}" type="sibTrans" cxnId="{F7900709-47D4-4861-80AB-6E61F85DAF75}">
      <dgm:prSet/>
      <dgm:spPr/>
      <dgm:t>
        <a:bodyPr/>
        <a:lstStyle/>
        <a:p>
          <a:endParaRPr lang="en-IE" sz="1800"/>
        </a:p>
      </dgm:t>
    </dgm:pt>
    <dgm:pt modelId="{E5031E05-3121-4101-837B-6290E11345B2}">
      <dgm:prSet phldrT="[Text]" custScaleX="131670" custScaleY="123174"/>
      <dgm:spPr/>
      <dgm:t>
        <a:bodyPr/>
        <a:lstStyle/>
        <a:p>
          <a:endParaRPr lang="en-IE"/>
        </a:p>
      </dgm:t>
    </dgm:pt>
    <dgm:pt modelId="{086D2964-40BE-45A0-8BF3-83310B210F63}" type="parTrans" cxnId="{96BC44E8-75F6-47E9-AD80-E1BAD15917D4}">
      <dgm:prSet/>
      <dgm:spPr/>
      <dgm:t>
        <a:bodyPr/>
        <a:lstStyle/>
        <a:p>
          <a:endParaRPr lang="en-IE"/>
        </a:p>
      </dgm:t>
    </dgm:pt>
    <dgm:pt modelId="{E6FB1587-123C-4D5A-B8C7-CCDFEC11329D}" type="sibTrans" cxnId="{96BC44E8-75F6-47E9-AD80-E1BAD15917D4}">
      <dgm:prSet/>
      <dgm:spPr/>
      <dgm:t>
        <a:bodyPr/>
        <a:lstStyle/>
        <a:p>
          <a:endParaRPr lang="en-IE"/>
        </a:p>
      </dgm:t>
    </dgm:pt>
    <dgm:pt modelId="{B0C36346-7D95-4082-B749-8154C0B14EEF}">
      <dgm:prSet phldrT="[Text]" custT="1"/>
      <dgm:spPr/>
      <dgm:t>
        <a:bodyPr/>
        <a:lstStyle/>
        <a:p>
          <a:r>
            <a:rPr lang="en-GB" sz="1400"/>
            <a:t>Renewable Energy Valleys</a:t>
          </a:r>
          <a:endParaRPr lang="en-IE" sz="1400"/>
        </a:p>
      </dgm:t>
    </dgm:pt>
    <dgm:pt modelId="{A250921C-1609-4770-BF41-2319E6287600}" type="parTrans" cxnId="{76DFEF83-2367-4ADF-9CC1-D5AC83E83167}">
      <dgm:prSet/>
      <dgm:spPr/>
      <dgm:t>
        <a:bodyPr/>
        <a:lstStyle/>
        <a:p>
          <a:endParaRPr lang="en-IE"/>
        </a:p>
      </dgm:t>
    </dgm:pt>
    <dgm:pt modelId="{DD6D9AC0-D543-429A-934D-63D798D1F5F9}" type="sibTrans" cxnId="{76DFEF83-2367-4ADF-9CC1-D5AC83E83167}">
      <dgm:prSet/>
      <dgm:spPr/>
      <dgm:t>
        <a:bodyPr/>
        <a:lstStyle/>
        <a:p>
          <a:endParaRPr lang="en-IE"/>
        </a:p>
      </dgm:t>
    </dgm:pt>
    <dgm:pt modelId="{68A42683-5940-4AC1-8476-F6E0FDD7584E}">
      <dgm:prSet phldrT="[Text]" custT="1"/>
      <dgm:spPr/>
      <dgm:t>
        <a:bodyPr/>
        <a:lstStyle/>
        <a:p>
          <a:r>
            <a:rPr lang="en-GB" sz="1400"/>
            <a:t>Industry 5.0 System Innovation Hubs</a:t>
          </a:r>
          <a:endParaRPr lang="en-IE" sz="1400"/>
        </a:p>
      </dgm:t>
    </dgm:pt>
    <dgm:pt modelId="{E53D95E5-ACA1-4823-A77C-6C57195B95AE}" type="parTrans" cxnId="{F8ACF209-64D2-47C9-BAE8-AA2D7013E631}">
      <dgm:prSet/>
      <dgm:spPr/>
      <dgm:t>
        <a:bodyPr/>
        <a:lstStyle/>
        <a:p>
          <a:endParaRPr lang="en-IE"/>
        </a:p>
      </dgm:t>
    </dgm:pt>
    <dgm:pt modelId="{0FC6521B-28BA-48EC-810D-FE654AF56486}" type="sibTrans" cxnId="{F8ACF209-64D2-47C9-BAE8-AA2D7013E631}">
      <dgm:prSet/>
      <dgm:spPr/>
      <dgm:t>
        <a:bodyPr/>
        <a:lstStyle/>
        <a:p>
          <a:endParaRPr lang="en-IE"/>
        </a:p>
      </dgm:t>
    </dgm:pt>
    <dgm:pt modelId="{32E835F6-82F6-4714-9141-9E4F6B285B15}" type="pres">
      <dgm:prSet presAssocID="{3779EE88-BFED-48FA-880E-7917D8C18EA5}" presName="Name0" presStyleCnt="0">
        <dgm:presLayoutVars>
          <dgm:chMax val="1"/>
          <dgm:dir/>
          <dgm:animLvl val="ctr"/>
          <dgm:resizeHandles val="exact"/>
        </dgm:presLayoutVars>
      </dgm:prSet>
      <dgm:spPr/>
    </dgm:pt>
    <dgm:pt modelId="{9E35212E-4062-4411-947F-75966FF19B61}" type="pres">
      <dgm:prSet presAssocID="{AE58AC24-1A1C-4006-9D4B-93E098E16FF8}" presName="centerShape" presStyleLbl="node0" presStyleIdx="0" presStyleCnt="1" custScaleX="142915" custScaleY="134770"/>
      <dgm:spPr/>
    </dgm:pt>
    <dgm:pt modelId="{2E374793-C764-46AD-9F0C-37806AB03A4C}" type="pres">
      <dgm:prSet presAssocID="{AB15F3AA-FE42-405F-A2DD-315E404F2737}" presName="node" presStyleLbl="node1" presStyleIdx="0" presStyleCnt="9" custScaleX="131670" custScaleY="123174">
        <dgm:presLayoutVars>
          <dgm:bulletEnabled val="1"/>
        </dgm:presLayoutVars>
      </dgm:prSet>
      <dgm:spPr/>
    </dgm:pt>
    <dgm:pt modelId="{E0BDA236-C25F-4B7A-9088-6118B1D9B692}" type="pres">
      <dgm:prSet presAssocID="{AB15F3AA-FE42-405F-A2DD-315E404F2737}" presName="dummy" presStyleCnt="0"/>
      <dgm:spPr/>
    </dgm:pt>
    <dgm:pt modelId="{0BAD2ECF-C674-4592-A37A-02C3A508CECB}" type="pres">
      <dgm:prSet presAssocID="{BBB81F07-07B8-4F75-B9C6-11DCF365F4C5}" presName="sibTrans" presStyleLbl="sibTrans2D1" presStyleIdx="0" presStyleCnt="9"/>
      <dgm:spPr/>
    </dgm:pt>
    <dgm:pt modelId="{7D74D390-DFF4-4615-866D-68840281A309}" type="pres">
      <dgm:prSet presAssocID="{97FAC76C-4D82-42FE-9A2D-9AD3758BD0A1}" presName="node" presStyleLbl="node1" presStyleIdx="1" presStyleCnt="9" custScaleX="131670" custScaleY="123174">
        <dgm:presLayoutVars>
          <dgm:bulletEnabled val="1"/>
        </dgm:presLayoutVars>
      </dgm:prSet>
      <dgm:spPr/>
    </dgm:pt>
    <dgm:pt modelId="{379416C3-FEC4-4414-B142-8CD916324C58}" type="pres">
      <dgm:prSet presAssocID="{97FAC76C-4D82-42FE-9A2D-9AD3758BD0A1}" presName="dummy" presStyleCnt="0"/>
      <dgm:spPr/>
    </dgm:pt>
    <dgm:pt modelId="{2FC01EF7-F6BC-4C9F-9E54-6F3189E09F13}" type="pres">
      <dgm:prSet presAssocID="{CCA4FD2E-2EF3-49A7-8D8B-6D22CDFE5821}" presName="sibTrans" presStyleLbl="sibTrans2D1" presStyleIdx="1" presStyleCnt="9"/>
      <dgm:spPr/>
    </dgm:pt>
    <dgm:pt modelId="{BBEF3EEB-D05F-4743-8758-D9043A41FA2F}" type="pres">
      <dgm:prSet presAssocID="{227C93E0-3A7A-403F-A39C-3AE55BAB6F4E}" presName="node" presStyleLbl="node1" presStyleIdx="2" presStyleCnt="9" custScaleX="131670" custScaleY="123174">
        <dgm:presLayoutVars>
          <dgm:bulletEnabled val="1"/>
        </dgm:presLayoutVars>
      </dgm:prSet>
      <dgm:spPr/>
    </dgm:pt>
    <dgm:pt modelId="{689E40D0-8C88-467D-83C2-350F28C12C05}" type="pres">
      <dgm:prSet presAssocID="{227C93E0-3A7A-403F-A39C-3AE55BAB6F4E}" presName="dummy" presStyleCnt="0"/>
      <dgm:spPr/>
    </dgm:pt>
    <dgm:pt modelId="{25CED247-CECF-47E7-9926-637C16DAB1EB}" type="pres">
      <dgm:prSet presAssocID="{637451DE-B442-415C-8554-D6B0578F0785}" presName="sibTrans" presStyleLbl="sibTrans2D1" presStyleIdx="2" presStyleCnt="9"/>
      <dgm:spPr/>
    </dgm:pt>
    <dgm:pt modelId="{A896CA5D-7A3C-4C3E-8FE5-8E24F0329C11}" type="pres">
      <dgm:prSet presAssocID="{364930E5-EB19-4A9E-82FC-FDF5BD52C7ED}" presName="node" presStyleLbl="node1" presStyleIdx="3" presStyleCnt="9" custScaleX="131670" custScaleY="123174">
        <dgm:presLayoutVars>
          <dgm:bulletEnabled val="1"/>
        </dgm:presLayoutVars>
      </dgm:prSet>
      <dgm:spPr/>
    </dgm:pt>
    <dgm:pt modelId="{5D12AFD9-65DD-4F2A-AAB8-D3E381C5C5D5}" type="pres">
      <dgm:prSet presAssocID="{364930E5-EB19-4A9E-82FC-FDF5BD52C7ED}" presName="dummy" presStyleCnt="0"/>
      <dgm:spPr/>
    </dgm:pt>
    <dgm:pt modelId="{1A3508E5-84F4-4797-A16F-7B1CA3E4019E}" type="pres">
      <dgm:prSet presAssocID="{46D6F299-3356-4612-A169-FD9E79CEEF5A}" presName="sibTrans" presStyleLbl="sibTrans2D1" presStyleIdx="3" presStyleCnt="9"/>
      <dgm:spPr/>
    </dgm:pt>
    <dgm:pt modelId="{6D58FFEE-00BD-4936-B873-D97EA7A75961}" type="pres">
      <dgm:prSet presAssocID="{6A08BA05-19DD-44C4-A8F3-48FDC9E79764}" presName="node" presStyleLbl="node1" presStyleIdx="4" presStyleCnt="9" custScaleX="131670" custScaleY="123174">
        <dgm:presLayoutVars>
          <dgm:bulletEnabled val="1"/>
        </dgm:presLayoutVars>
      </dgm:prSet>
      <dgm:spPr/>
    </dgm:pt>
    <dgm:pt modelId="{57ABFD39-8321-460E-B1CA-6546BA6744D1}" type="pres">
      <dgm:prSet presAssocID="{6A08BA05-19DD-44C4-A8F3-48FDC9E79764}" presName="dummy" presStyleCnt="0"/>
      <dgm:spPr/>
    </dgm:pt>
    <dgm:pt modelId="{D09CF844-21BC-4FEB-9FCC-1F244879BB77}" type="pres">
      <dgm:prSet presAssocID="{2DC2E5E3-FF76-4BAB-949F-F5099990975D}" presName="sibTrans" presStyleLbl="sibTrans2D1" presStyleIdx="4" presStyleCnt="9"/>
      <dgm:spPr/>
    </dgm:pt>
    <dgm:pt modelId="{31660E40-EB14-4053-8AD0-C7142F5C6F4C}" type="pres">
      <dgm:prSet presAssocID="{E20A245B-87E2-4D56-B6BF-185CC968D48F}" presName="node" presStyleLbl="node1" presStyleIdx="5" presStyleCnt="9" custScaleX="131670" custScaleY="123174">
        <dgm:presLayoutVars>
          <dgm:bulletEnabled val="1"/>
        </dgm:presLayoutVars>
      </dgm:prSet>
      <dgm:spPr/>
    </dgm:pt>
    <dgm:pt modelId="{0D757B6F-1E2D-4A14-8333-F46C25A69387}" type="pres">
      <dgm:prSet presAssocID="{E20A245B-87E2-4D56-B6BF-185CC968D48F}" presName="dummy" presStyleCnt="0"/>
      <dgm:spPr/>
    </dgm:pt>
    <dgm:pt modelId="{8E546A95-7D0E-44B9-9FB3-4E5F2A646A6C}" type="pres">
      <dgm:prSet presAssocID="{8FAD7B00-D66C-459E-8F04-2697E2C8665C}" presName="sibTrans" presStyleLbl="sibTrans2D1" presStyleIdx="5" presStyleCnt="9"/>
      <dgm:spPr/>
    </dgm:pt>
    <dgm:pt modelId="{57EDB9BB-D015-4B55-A9D4-893135637ABD}" type="pres">
      <dgm:prSet presAssocID="{5DE5475D-AD4F-477F-8FBC-860279A0B37C}" presName="node" presStyleLbl="node1" presStyleIdx="6" presStyleCnt="9" custScaleX="131670" custScaleY="123174">
        <dgm:presLayoutVars>
          <dgm:bulletEnabled val="1"/>
        </dgm:presLayoutVars>
      </dgm:prSet>
      <dgm:spPr/>
    </dgm:pt>
    <dgm:pt modelId="{A49A31CA-B4B1-4737-963F-4C6B4C98F4A2}" type="pres">
      <dgm:prSet presAssocID="{5DE5475D-AD4F-477F-8FBC-860279A0B37C}" presName="dummy" presStyleCnt="0"/>
      <dgm:spPr/>
    </dgm:pt>
    <dgm:pt modelId="{79535232-A3C6-4988-BD37-72F1B84C6FDF}" type="pres">
      <dgm:prSet presAssocID="{811743CA-26AA-4344-8018-315339ED2361}" presName="sibTrans" presStyleLbl="sibTrans2D1" presStyleIdx="6" presStyleCnt="9"/>
      <dgm:spPr/>
    </dgm:pt>
    <dgm:pt modelId="{B6F856E8-6C29-4565-9FE7-79D346737154}" type="pres">
      <dgm:prSet presAssocID="{B0C36346-7D95-4082-B749-8154C0B14EEF}" presName="node" presStyleLbl="node1" presStyleIdx="7" presStyleCnt="9" custScaleX="138415" custScaleY="123957">
        <dgm:presLayoutVars>
          <dgm:bulletEnabled val="1"/>
        </dgm:presLayoutVars>
      </dgm:prSet>
      <dgm:spPr/>
    </dgm:pt>
    <dgm:pt modelId="{6927FBEA-8816-40BB-8B61-04BB035177F1}" type="pres">
      <dgm:prSet presAssocID="{B0C36346-7D95-4082-B749-8154C0B14EEF}" presName="dummy" presStyleCnt="0"/>
      <dgm:spPr/>
    </dgm:pt>
    <dgm:pt modelId="{7DA0D93A-DE64-4F5A-9217-BC3876B3D116}" type="pres">
      <dgm:prSet presAssocID="{DD6D9AC0-D543-429A-934D-63D798D1F5F9}" presName="sibTrans" presStyleLbl="sibTrans2D1" presStyleIdx="7" presStyleCnt="9"/>
      <dgm:spPr/>
    </dgm:pt>
    <dgm:pt modelId="{5843E63C-AC4B-4B2D-B44F-6C7361CB4271}" type="pres">
      <dgm:prSet presAssocID="{68A42683-5940-4AC1-8476-F6E0FDD7584E}" presName="node" presStyleLbl="node1" presStyleIdx="8" presStyleCnt="9" custScaleX="128641" custScaleY="115422">
        <dgm:presLayoutVars>
          <dgm:bulletEnabled val="1"/>
        </dgm:presLayoutVars>
      </dgm:prSet>
      <dgm:spPr/>
    </dgm:pt>
    <dgm:pt modelId="{415E325D-31BC-406A-A9BE-0EA3AAB9FA7B}" type="pres">
      <dgm:prSet presAssocID="{68A42683-5940-4AC1-8476-F6E0FDD7584E}" presName="dummy" presStyleCnt="0"/>
      <dgm:spPr/>
    </dgm:pt>
    <dgm:pt modelId="{3B4B2DDC-FBB7-44B0-8F29-0DE4D2CBA72E}" type="pres">
      <dgm:prSet presAssocID="{0FC6521B-28BA-48EC-810D-FE654AF56486}" presName="sibTrans" presStyleLbl="sibTrans2D1" presStyleIdx="8" presStyleCnt="9"/>
      <dgm:spPr/>
    </dgm:pt>
  </dgm:ptLst>
  <dgm:cxnLst>
    <dgm:cxn modelId="{AE23B006-0789-4999-AB52-DEE1647F0592}" type="presOf" srcId="{DD6D9AC0-D543-429A-934D-63D798D1F5F9}" destId="{7DA0D93A-DE64-4F5A-9217-BC3876B3D116}" srcOrd="0" destOrd="0" presId="urn:microsoft.com/office/officeart/2005/8/layout/radial6"/>
    <dgm:cxn modelId="{F7900709-47D4-4861-80AB-6E61F85DAF75}" srcId="{3779EE88-BFED-48FA-880E-7917D8C18EA5}" destId="{E388F605-4D3F-4DE6-AB46-850246F44574}" srcOrd="2" destOrd="0" parTransId="{8131D4F0-B65F-4E3C-893E-9F236E751018}" sibTransId="{2209F0EE-DA6F-4B54-872D-38C25A93C8E2}"/>
    <dgm:cxn modelId="{5E0C6809-592F-45C7-8505-55BCCFFDE823}" srcId="{AE58AC24-1A1C-4006-9D4B-93E098E16FF8}" destId="{6A08BA05-19DD-44C4-A8F3-48FDC9E79764}" srcOrd="4" destOrd="0" parTransId="{BE874E26-E154-4F76-A349-82ABDBEE01C1}" sibTransId="{2DC2E5E3-FF76-4BAB-949F-F5099990975D}"/>
    <dgm:cxn modelId="{F8ACF209-64D2-47C9-BAE8-AA2D7013E631}" srcId="{AE58AC24-1A1C-4006-9D4B-93E098E16FF8}" destId="{68A42683-5940-4AC1-8476-F6E0FDD7584E}" srcOrd="8" destOrd="0" parTransId="{E53D95E5-ACA1-4823-A77C-6C57195B95AE}" sibTransId="{0FC6521B-28BA-48EC-810D-FE654AF56486}"/>
    <dgm:cxn modelId="{F6187E0C-168A-4B36-ABD0-C2995E05B9A1}" type="presOf" srcId="{637451DE-B442-415C-8554-D6B0578F0785}" destId="{25CED247-CECF-47E7-9926-637C16DAB1EB}" srcOrd="0" destOrd="0" presId="urn:microsoft.com/office/officeart/2005/8/layout/radial6"/>
    <dgm:cxn modelId="{7B33271B-F296-421D-A0CF-0CFB08BC8A9A}" srcId="{AE58AC24-1A1C-4006-9D4B-93E098E16FF8}" destId="{364930E5-EB19-4A9E-82FC-FDF5BD52C7ED}" srcOrd="3" destOrd="0" parTransId="{BE6F4958-1EFC-40EC-B6AE-E4031D12CC35}" sibTransId="{46D6F299-3356-4612-A169-FD9E79CEEF5A}"/>
    <dgm:cxn modelId="{0A5C6E26-1DDD-4C5F-AB0D-5E2710F0143A}" type="presOf" srcId="{3779EE88-BFED-48FA-880E-7917D8C18EA5}" destId="{32E835F6-82F6-4714-9141-9E4F6B285B15}" srcOrd="0" destOrd="0" presId="urn:microsoft.com/office/officeart/2005/8/layout/radial6"/>
    <dgm:cxn modelId="{A9561733-6ACC-42B5-A706-9EC515326B97}" srcId="{AE58AC24-1A1C-4006-9D4B-93E098E16FF8}" destId="{97FAC76C-4D82-42FE-9A2D-9AD3758BD0A1}" srcOrd="1" destOrd="0" parTransId="{F9CF2777-1CD8-4C7B-86FE-7A3BEBECFB49}" sibTransId="{CCA4FD2E-2EF3-49A7-8D8B-6D22CDFE5821}"/>
    <dgm:cxn modelId="{417FCB62-B0BE-45D4-8CE6-8D72A94036D4}" type="presOf" srcId="{5DE5475D-AD4F-477F-8FBC-860279A0B37C}" destId="{57EDB9BB-D015-4B55-A9D4-893135637ABD}" srcOrd="0" destOrd="0" presId="urn:microsoft.com/office/officeart/2005/8/layout/radial6"/>
    <dgm:cxn modelId="{09066B48-42D1-4A88-8BCD-5D6F23BE9C44}" type="presOf" srcId="{68A42683-5940-4AC1-8476-F6E0FDD7584E}" destId="{5843E63C-AC4B-4B2D-B44F-6C7361CB4271}" srcOrd="0" destOrd="0" presId="urn:microsoft.com/office/officeart/2005/8/layout/radial6"/>
    <dgm:cxn modelId="{D3681C4C-BC5B-4BDF-853D-BC6A1D351655}" type="presOf" srcId="{6A08BA05-19DD-44C4-A8F3-48FDC9E79764}" destId="{6D58FFEE-00BD-4936-B873-D97EA7A75961}" srcOrd="0" destOrd="0" presId="urn:microsoft.com/office/officeart/2005/8/layout/radial6"/>
    <dgm:cxn modelId="{5AACD671-6F23-4761-908D-7488E2C49A26}" srcId="{AE58AC24-1A1C-4006-9D4B-93E098E16FF8}" destId="{5DE5475D-AD4F-477F-8FBC-860279A0B37C}" srcOrd="6" destOrd="0" parTransId="{B4B9BCE7-B6BA-4A4E-A644-C8D1F3F32826}" sibTransId="{811743CA-26AA-4344-8018-315339ED2361}"/>
    <dgm:cxn modelId="{E0935872-E8F9-4187-A977-57C3F73B7916}" type="presOf" srcId="{B0C36346-7D95-4082-B749-8154C0B14EEF}" destId="{B6F856E8-6C29-4565-9FE7-79D346737154}" srcOrd="0" destOrd="0" presId="urn:microsoft.com/office/officeart/2005/8/layout/radial6"/>
    <dgm:cxn modelId="{B491D87D-45E7-4C92-B000-562C3C047DF7}" type="presOf" srcId="{E20A245B-87E2-4D56-B6BF-185CC968D48F}" destId="{31660E40-EB14-4053-8AD0-C7142F5C6F4C}" srcOrd="0" destOrd="0" presId="urn:microsoft.com/office/officeart/2005/8/layout/radial6"/>
    <dgm:cxn modelId="{76DFEF83-2367-4ADF-9CC1-D5AC83E83167}" srcId="{AE58AC24-1A1C-4006-9D4B-93E098E16FF8}" destId="{B0C36346-7D95-4082-B749-8154C0B14EEF}" srcOrd="7" destOrd="0" parTransId="{A250921C-1609-4770-BF41-2319E6287600}" sibTransId="{DD6D9AC0-D543-429A-934D-63D798D1F5F9}"/>
    <dgm:cxn modelId="{B088ED9C-3F07-4CB1-86BB-8EDCD1DDE9BE}" srcId="{3779EE88-BFED-48FA-880E-7917D8C18EA5}" destId="{AE58AC24-1A1C-4006-9D4B-93E098E16FF8}" srcOrd="0" destOrd="0" parTransId="{1085CB20-C3BF-4360-B365-DBBE78165F65}" sibTransId="{5EFF88AE-95AE-4E45-AA41-68BCFFD0F77E}"/>
    <dgm:cxn modelId="{CFDAB3A1-DC16-4CB1-AC52-4758F0E91678}" type="presOf" srcId="{97FAC76C-4D82-42FE-9A2D-9AD3758BD0A1}" destId="{7D74D390-DFF4-4615-866D-68840281A309}" srcOrd="0" destOrd="0" presId="urn:microsoft.com/office/officeart/2005/8/layout/radial6"/>
    <dgm:cxn modelId="{0B0CEDA1-7533-4F19-981C-30A09FF01C3B}" srcId="{AE58AC24-1A1C-4006-9D4B-93E098E16FF8}" destId="{AB15F3AA-FE42-405F-A2DD-315E404F2737}" srcOrd="0" destOrd="0" parTransId="{1FA50014-CBE8-41C9-8490-E8E38CDD628F}" sibTransId="{BBB81F07-07B8-4F75-B9C6-11DCF365F4C5}"/>
    <dgm:cxn modelId="{2D7EC8A5-20B2-4BBF-8C23-4684181D68B5}" type="presOf" srcId="{364930E5-EB19-4A9E-82FC-FDF5BD52C7ED}" destId="{A896CA5D-7A3C-4C3E-8FE5-8E24F0329C11}" srcOrd="0" destOrd="0" presId="urn:microsoft.com/office/officeart/2005/8/layout/radial6"/>
    <dgm:cxn modelId="{F8EA19A6-1BFF-42C7-8235-0E2F46366C9B}" type="presOf" srcId="{811743CA-26AA-4344-8018-315339ED2361}" destId="{79535232-A3C6-4988-BD37-72F1B84C6FDF}" srcOrd="0" destOrd="0" presId="urn:microsoft.com/office/officeart/2005/8/layout/radial6"/>
    <dgm:cxn modelId="{2E4221BF-FDE9-4FD5-A710-E18D67E57041}" srcId="{AE58AC24-1A1C-4006-9D4B-93E098E16FF8}" destId="{227C93E0-3A7A-403F-A39C-3AE55BAB6F4E}" srcOrd="2" destOrd="0" parTransId="{16F1EAE5-C029-4968-8710-F09ECE53C1B3}" sibTransId="{637451DE-B442-415C-8554-D6B0578F0785}"/>
    <dgm:cxn modelId="{185BA5BF-1254-42A8-A320-D0892D40B4E5}" type="presOf" srcId="{CCA4FD2E-2EF3-49A7-8D8B-6D22CDFE5821}" destId="{2FC01EF7-F6BC-4C9F-9E54-6F3189E09F13}" srcOrd="0" destOrd="0" presId="urn:microsoft.com/office/officeart/2005/8/layout/radial6"/>
    <dgm:cxn modelId="{CE33BCBF-49B7-4A64-BB20-E6BA9822C933}" type="presOf" srcId="{2DC2E5E3-FF76-4BAB-949F-F5099990975D}" destId="{D09CF844-21BC-4FEB-9FCC-1F244879BB77}" srcOrd="0" destOrd="0" presId="urn:microsoft.com/office/officeart/2005/8/layout/radial6"/>
    <dgm:cxn modelId="{75434DD2-3CF7-40EC-99AD-AA53458AD818}" type="presOf" srcId="{0FC6521B-28BA-48EC-810D-FE654AF56486}" destId="{3B4B2DDC-FBB7-44B0-8F29-0DE4D2CBA72E}" srcOrd="0" destOrd="0" presId="urn:microsoft.com/office/officeart/2005/8/layout/radial6"/>
    <dgm:cxn modelId="{D1E873D2-7175-42F6-A69B-9F915DE6EA7A}" type="presOf" srcId="{46D6F299-3356-4612-A169-FD9E79CEEF5A}" destId="{1A3508E5-84F4-4797-A16F-7B1CA3E4019E}" srcOrd="0" destOrd="0" presId="urn:microsoft.com/office/officeart/2005/8/layout/radial6"/>
    <dgm:cxn modelId="{A6C536D3-25C9-4BE1-99A5-AE6E893CF1FC}" type="presOf" srcId="{AB15F3AA-FE42-405F-A2DD-315E404F2737}" destId="{2E374793-C764-46AD-9F0C-37806AB03A4C}" srcOrd="0" destOrd="0" presId="urn:microsoft.com/office/officeart/2005/8/layout/radial6"/>
    <dgm:cxn modelId="{4C9CDFD6-84A4-44AD-BD81-47EAD69F5C29}" type="presOf" srcId="{BBB81F07-07B8-4F75-B9C6-11DCF365F4C5}" destId="{0BAD2ECF-C674-4592-A37A-02C3A508CECB}" srcOrd="0" destOrd="0" presId="urn:microsoft.com/office/officeart/2005/8/layout/radial6"/>
    <dgm:cxn modelId="{0A4CCDD7-E5E4-4A84-9D82-7CAB64A0CB3B}" srcId="{3779EE88-BFED-48FA-880E-7917D8C18EA5}" destId="{EB87E0FB-274F-4EE2-BE9F-2226C0791865}" srcOrd="1" destOrd="0" parTransId="{D971F66C-F414-42E3-A26F-39288D336850}" sibTransId="{3F6EE98D-D61B-42D3-BED2-631D5A06922F}"/>
    <dgm:cxn modelId="{28E487E7-C18C-4D41-943F-C3EB3ADE2976}" type="presOf" srcId="{AE58AC24-1A1C-4006-9D4B-93E098E16FF8}" destId="{9E35212E-4062-4411-947F-75966FF19B61}" srcOrd="0" destOrd="0" presId="urn:microsoft.com/office/officeart/2005/8/layout/radial6"/>
    <dgm:cxn modelId="{96BC44E8-75F6-47E9-AD80-E1BAD15917D4}" srcId="{3779EE88-BFED-48FA-880E-7917D8C18EA5}" destId="{E5031E05-3121-4101-837B-6290E11345B2}" srcOrd="3" destOrd="0" parTransId="{086D2964-40BE-45A0-8BF3-83310B210F63}" sibTransId="{E6FB1587-123C-4D5A-B8C7-CCDFEC11329D}"/>
    <dgm:cxn modelId="{45BD07E9-294B-47A3-B942-C21248214B62}" type="presOf" srcId="{227C93E0-3A7A-403F-A39C-3AE55BAB6F4E}" destId="{BBEF3EEB-D05F-4743-8758-D9043A41FA2F}" srcOrd="0" destOrd="0" presId="urn:microsoft.com/office/officeart/2005/8/layout/radial6"/>
    <dgm:cxn modelId="{39B4C4EE-F0D7-402F-A1B8-FB0DD3B24F72}" type="presOf" srcId="{8FAD7B00-D66C-459E-8F04-2697E2C8665C}" destId="{8E546A95-7D0E-44B9-9FB3-4E5F2A646A6C}" srcOrd="0" destOrd="0" presId="urn:microsoft.com/office/officeart/2005/8/layout/radial6"/>
    <dgm:cxn modelId="{19EB0EF8-D43C-4220-8B67-CE8C422F1F10}" srcId="{AE58AC24-1A1C-4006-9D4B-93E098E16FF8}" destId="{E20A245B-87E2-4D56-B6BF-185CC968D48F}" srcOrd="5" destOrd="0" parTransId="{8B387905-723D-474F-9B3E-136C8E99E81C}" sibTransId="{8FAD7B00-D66C-459E-8F04-2697E2C8665C}"/>
    <dgm:cxn modelId="{6D6A898D-8997-48E7-A4C3-38533DDAACA4}" type="presParOf" srcId="{32E835F6-82F6-4714-9141-9E4F6B285B15}" destId="{9E35212E-4062-4411-947F-75966FF19B61}" srcOrd="0" destOrd="0" presId="urn:microsoft.com/office/officeart/2005/8/layout/radial6"/>
    <dgm:cxn modelId="{C07F4DCB-061C-4470-A4D2-51E38487FAF6}" type="presParOf" srcId="{32E835F6-82F6-4714-9141-9E4F6B285B15}" destId="{2E374793-C764-46AD-9F0C-37806AB03A4C}" srcOrd="1" destOrd="0" presId="urn:microsoft.com/office/officeart/2005/8/layout/radial6"/>
    <dgm:cxn modelId="{9057363C-E013-4842-917D-DAB7D285221D}" type="presParOf" srcId="{32E835F6-82F6-4714-9141-9E4F6B285B15}" destId="{E0BDA236-C25F-4B7A-9088-6118B1D9B692}" srcOrd="2" destOrd="0" presId="urn:microsoft.com/office/officeart/2005/8/layout/radial6"/>
    <dgm:cxn modelId="{86D804EA-A582-402D-BC9B-5CE7157C1FA4}" type="presParOf" srcId="{32E835F6-82F6-4714-9141-9E4F6B285B15}" destId="{0BAD2ECF-C674-4592-A37A-02C3A508CECB}" srcOrd="3" destOrd="0" presId="urn:microsoft.com/office/officeart/2005/8/layout/radial6"/>
    <dgm:cxn modelId="{7C6BD52E-445A-45DA-8DB0-0A91107CF544}" type="presParOf" srcId="{32E835F6-82F6-4714-9141-9E4F6B285B15}" destId="{7D74D390-DFF4-4615-866D-68840281A309}" srcOrd="4" destOrd="0" presId="urn:microsoft.com/office/officeart/2005/8/layout/radial6"/>
    <dgm:cxn modelId="{E76F3CBD-23C7-4D47-A6FA-3DD2F59DC571}" type="presParOf" srcId="{32E835F6-82F6-4714-9141-9E4F6B285B15}" destId="{379416C3-FEC4-4414-B142-8CD916324C58}" srcOrd="5" destOrd="0" presId="urn:microsoft.com/office/officeart/2005/8/layout/radial6"/>
    <dgm:cxn modelId="{42DE29D2-E034-4AAF-830A-01BB1BF1386D}" type="presParOf" srcId="{32E835F6-82F6-4714-9141-9E4F6B285B15}" destId="{2FC01EF7-F6BC-4C9F-9E54-6F3189E09F13}" srcOrd="6" destOrd="0" presId="urn:microsoft.com/office/officeart/2005/8/layout/radial6"/>
    <dgm:cxn modelId="{00EC28C8-00FA-46FE-B8E1-88F0A60C2E14}" type="presParOf" srcId="{32E835F6-82F6-4714-9141-9E4F6B285B15}" destId="{BBEF3EEB-D05F-4743-8758-D9043A41FA2F}" srcOrd="7" destOrd="0" presId="urn:microsoft.com/office/officeart/2005/8/layout/radial6"/>
    <dgm:cxn modelId="{D5164ED0-6D29-48BD-A2FA-796E27622B8A}" type="presParOf" srcId="{32E835F6-82F6-4714-9141-9E4F6B285B15}" destId="{689E40D0-8C88-467D-83C2-350F28C12C05}" srcOrd="8" destOrd="0" presId="urn:microsoft.com/office/officeart/2005/8/layout/radial6"/>
    <dgm:cxn modelId="{8420A4B5-7DA5-481B-85FC-A03E8FEA7F62}" type="presParOf" srcId="{32E835F6-82F6-4714-9141-9E4F6B285B15}" destId="{25CED247-CECF-47E7-9926-637C16DAB1EB}" srcOrd="9" destOrd="0" presId="urn:microsoft.com/office/officeart/2005/8/layout/radial6"/>
    <dgm:cxn modelId="{1682C401-3AF3-4926-9BBF-9838322D640B}" type="presParOf" srcId="{32E835F6-82F6-4714-9141-9E4F6B285B15}" destId="{A896CA5D-7A3C-4C3E-8FE5-8E24F0329C11}" srcOrd="10" destOrd="0" presId="urn:microsoft.com/office/officeart/2005/8/layout/radial6"/>
    <dgm:cxn modelId="{C63FC07D-1EA9-463B-A201-1AF2FFBFB477}" type="presParOf" srcId="{32E835F6-82F6-4714-9141-9E4F6B285B15}" destId="{5D12AFD9-65DD-4F2A-AAB8-D3E381C5C5D5}" srcOrd="11" destOrd="0" presId="urn:microsoft.com/office/officeart/2005/8/layout/radial6"/>
    <dgm:cxn modelId="{799C1375-A5A1-4DE3-8BB1-4315C28EB4DA}" type="presParOf" srcId="{32E835F6-82F6-4714-9141-9E4F6B285B15}" destId="{1A3508E5-84F4-4797-A16F-7B1CA3E4019E}" srcOrd="12" destOrd="0" presId="urn:microsoft.com/office/officeart/2005/8/layout/radial6"/>
    <dgm:cxn modelId="{1F69BD04-F6FF-4A8A-A050-48154D0CAD82}" type="presParOf" srcId="{32E835F6-82F6-4714-9141-9E4F6B285B15}" destId="{6D58FFEE-00BD-4936-B873-D97EA7A75961}" srcOrd="13" destOrd="0" presId="urn:microsoft.com/office/officeart/2005/8/layout/radial6"/>
    <dgm:cxn modelId="{933ADBDB-FE12-4FFC-A2DF-CD6520FBEF94}" type="presParOf" srcId="{32E835F6-82F6-4714-9141-9E4F6B285B15}" destId="{57ABFD39-8321-460E-B1CA-6546BA6744D1}" srcOrd="14" destOrd="0" presId="urn:microsoft.com/office/officeart/2005/8/layout/radial6"/>
    <dgm:cxn modelId="{05A25284-7840-4270-986D-A26C6742C2B8}" type="presParOf" srcId="{32E835F6-82F6-4714-9141-9E4F6B285B15}" destId="{D09CF844-21BC-4FEB-9FCC-1F244879BB77}" srcOrd="15" destOrd="0" presId="urn:microsoft.com/office/officeart/2005/8/layout/radial6"/>
    <dgm:cxn modelId="{BC796443-0E85-4198-AACA-D49A37986114}" type="presParOf" srcId="{32E835F6-82F6-4714-9141-9E4F6B285B15}" destId="{31660E40-EB14-4053-8AD0-C7142F5C6F4C}" srcOrd="16" destOrd="0" presId="urn:microsoft.com/office/officeart/2005/8/layout/radial6"/>
    <dgm:cxn modelId="{92B6196E-2563-4D62-A258-8B12566C9D73}" type="presParOf" srcId="{32E835F6-82F6-4714-9141-9E4F6B285B15}" destId="{0D757B6F-1E2D-4A14-8333-F46C25A69387}" srcOrd="17" destOrd="0" presId="urn:microsoft.com/office/officeart/2005/8/layout/radial6"/>
    <dgm:cxn modelId="{AB01BA96-CCE4-44D3-A8C6-539BF24B62DA}" type="presParOf" srcId="{32E835F6-82F6-4714-9141-9E4F6B285B15}" destId="{8E546A95-7D0E-44B9-9FB3-4E5F2A646A6C}" srcOrd="18" destOrd="0" presId="urn:microsoft.com/office/officeart/2005/8/layout/radial6"/>
    <dgm:cxn modelId="{43F2373A-7064-495C-9245-87482760FAFA}" type="presParOf" srcId="{32E835F6-82F6-4714-9141-9E4F6B285B15}" destId="{57EDB9BB-D015-4B55-A9D4-893135637ABD}" srcOrd="19" destOrd="0" presId="urn:microsoft.com/office/officeart/2005/8/layout/radial6"/>
    <dgm:cxn modelId="{3F787003-7BC5-40D6-AA91-107A67850DAF}" type="presParOf" srcId="{32E835F6-82F6-4714-9141-9E4F6B285B15}" destId="{A49A31CA-B4B1-4737-963F-4C6B4C98F4A2}" srcOrd="20" destOrd="0" presId="urn:microsoft.com/office/officeart/2005/8/layout/radial6"/>
    <dgm:cxn modelId="{A1FA9EA6-74A1-46E7-B166-8BD49DE7DF97}" type="presParOf" srcId="{32E835F6-82F6-4714-9141-9E4F6B285B15}" destId="{79535232-A3C6-4988-BD37-72F1B84C6FDF}" srcOrd="21" destOrd="0" presId="urn:microsoft.com/office/officeart/2005/8/layout/radial6"/>
    <dgm:cxn modelId="{A29B65CD-C636-406D-8636-AF03C7D75151}" type="presParOf" srcId="{32E835F6-82F6-4714-9141-9E4F6B285B15}" destId="{B6F856E8-6C29-4565-9FE7-79D346737154}" srcOrd="22" destOrd="0" presId="urn:microsoft.com/office/officeart/2005/8/layout/radial6"/>
    <dgm:cxn modelId="{37D6800D-8A97-4E2B-A343-3635B8376F78}" type="presParOf" srcId="{32E835F6-82F6-4714-9141-9E4F6B285B15}" destId="{6927FBEA-8816-40BB-8B61-04BB035177F1}" srcOrd="23" destOrd="0" presId="urn:microsoft.com/office/officeart/2005/8/layout/radial6"/>
    <dgm:cxn modelId="{8DD6FDB7-D952-4824-B0BB-80C248B94DE6}" type="presParOf" srcId="{32E835F6-82F6-4714-9141-9E4F6B285B15}" destId="{7DA0D93A-DE64-4F5A-9217-BC3876B3D116}" srcOrd="24" destOrd="0" presId="urn:microsoft.com/office/officeart/2005/8/layout/radial6"/>
    <dgm:cxn modelId="{F9B70857-5E2D-4499-9F9E-61EFD15A58A0}" type="presParOf" srcId="{32E835F6-82F6-4714-9141-9E4F6B285B15}" destId="{5843E63C-AC4B-4B2D-B44F-6C7361CB4271}" srcOrd="25" destOrd="0" presId="urn:microsoft.com/office/officeart/2005/8/layout/radial6"/>
    <dgm:cxn modelId="{70F0D947-B30C-4ED8-AA61-7B38D9E140C6}" type="presParOf" srcId="{32E835F6-82F6-4714-9141-9E4F6B285B15}" destId="{415E325D-31BC-406A-A9BE-0EA3AAB9FA7B}" srcOrd="26" destOrd="0" presId="urn:microsoft.com/office/officeart/2005/8/layout/radial6"/>
    <dgm:cxn modelId="{359BD2A4-C996-4E56-9FC8-601B60FBE46C}" type="presParOf" srcId="{32E835F6-82F6-4714-9141-9E4F6B285B15}" destId="{3B4B2DDC-FBB7-44B0-8F29-0DE4D2CBA72E}"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65C4C-5EAC-42FC-8744-699076FE2C6E}" type="doc">
      <dgm:prSet loTypeId="urn:microsoft.com/office/officeart/2005/8/layout/hProcess9" loCatId="process" qsTypeId="urn:microsoft.com/office/officeart/2005/8/quickstyle/simple1" qsCatId="simple" csTypeId="urn:microsoft.com/office/officeart/2005/8/colors/colorful1" csCatId="colorful" phldr="1"/>
      <dgm:spPr/>
    </dgm:pt>
    <dgm:pt modelId="{3DC3364B-2AA0-4285-8721-66237A6F34A8}">
      <dgm:prSet phldrT="[Text]" custT="1"/>
      <dgm:spPr/>
      <dgm:t>
        <a:bodyPr/>
        <a:lstStyle/>
        <a:p>
          <a:r>
            <a:rPr lang="en-GB" sz="2000"/>
            <a:t>1. </a:t>
          </a:r>
        </a:p>
        <a:p>
          <a:r>
            <a:rPr lang="en-GB" sz="2000"/>
            <a:t>capacity building activities</a:t>
          </a:r>
        </a:p>
        <a:p>
          <a:endParaRPr lang="en-IE" sz="1050"/>
        </a:p>
      </dgm:t>
    </dgm:pt>
    <dgm:pt modelId="{94327256-8396-48EC-8F4B-7BB5B9EA941C}" type="parTrans" cxnId="{433A344B-EFA5-4B9B-B35A-AF658BA34A70}">
      <dgm:prSet/>
      <dgm:spPr/>
      <dgm:t>
        <a:bodyPr/>
        <a:lstStyle/>
        <a:p>
          <a:endParaRPr lang="en-IE"/>
        </a:p>
      </dgm:t>
    </dgm:pt>
    <dgm:pt modelId="{427F7A1D-1E2A-4345-A6FE-7BC92F774417}" type="sibTrans" cxnId="{433A344B-EFA5-4B9B-B35A-AF658BA34A70}">
      <dgm:prSet/>
      <dgm:spPr/>
      <dgm:t>
        <a:bodyPr/>
        <a:lstStyle/>
        <a:p>
          <a:endParaRPr lang="en-IE"/>
        </a:p>
      </dgm:t>
    </dgm:pt>
    <dgm:pt modelId="{C1EBD368-C4E2-4030-A01D-9C98CE7B740A}">
      <dgm:prSet phldrT="[Text]" custT="1"/>
      <dgm:spPr/>
      <dgm:t>
        <a:bodyPr/>
        <a:lstStyle/>
        <a:p>
          <a:r>
            <a:rPr lang="en-GB" sz="2000"/>
            <a:t>2. </a:t>
          </a:r>
        </a:p>
        <a:p>
          <a:r>
            <a:rPr lang="en-GB" sz="2000"/>
            <a:t>setting                  common strategy, joint action plans</a:t>
          </a:r>
          <a:endParaRPr lang="en-IE" sz="2000"/>
        </a:p>
      </dgm:t>
    </dgm:pt>
    <dgm:pt modelId="{EB0EB6D7-9EE7-40AE-82B1-3894023701DB}" type="parTrans" cxnId="{D7A14BA4-16B0-4DDF-BF31-E99BAC08DC9C}">
      <dgm:prSet/>
      <dgm:spPr/>
      <dgm:t>
        <a:bodyPr/>
        <a:lstStyle/>
        <a:p>
          <a:endParaRPr lang="en-IE"/>
        </a:p>
      </dgm:t>
    </dgm:pt>
    <dgm:pt modelId="{B9EA79AB-B002-4B13-B9D2-B6FFEE940A38}" type="sibTrans" cxnId="{D7A14BA4-16B0-4DDF-BF31-E99BAC08DC9C}">
      <dgm:prSet/>
      <dgm:spPr/>
      <dgm:t>
        <a:bodyPr/>
        <a:lstStyle/>
        <a:p>
          <a:endParaRPr lang="en-IE"/>
        </a:p>
      </dgm:t>
    </dgm:pt>
    <dgm:pt modelId="{F9C425D8-047D-4C3C-A620-320F23C5A76A}">
      <dgm:prSet phldrT="[Text]" custT="1"/>
      <dgm:spPr>
        <a:solidFill>
          <a:schemeClr val="accent4">
            <a:lumMod val="75000"/>
          </a:schemeClr>
        </a:solidFill>
      </dgm:spPr>
      <dgm:t>
        <a:bodyPr/>
        <a:lstStyle/>
        <a:p>
          <a:r>
            <a:rPr lang="en-GB" sz="2000"/>
            <a:t>3. </a:t>
          </a:r>
        </a:p>
        <a:p>
          <a:r>
            <a:rPr lang="en-GB" sz="2000"/>
            <a:t>concrete joint </a:t>
          </a:r>
          <a:r>
            <a:rPr lang="en-GB" sz="2000" u="sng"/>
            <a:t>horizontal</a:t>
          </a:r>
          <a:r>
            <a:rPr lang="en-GB" sz="2000"/>
            <a:t> activities </a:t>
          </a:r>
        </a:p>
        <a:p>
          <a:r>
            <a:rPr lang="en-GB" sz="1600"/>
            <a:t>(including staff exchange, visits, etc.); </a:t>
          </a:r>
          <a:endParaRPr lang="en-IE" sz="1600"/>
        </a:p>
      </dgm:t>
    </dgm:pt>
    <dgm:pt modelId="{ED2B5E6D-81BD-4D21-B73F-F3FC295C7930}" type="parTrans" cxnId="{603B7DD3-A3A0-4C9C-94A8-D80ADCFFF911}">
      <dgm:prSet/>
      <dgm:spPr/>
      <dgm:t>
        <a:bodyPr/>
        <a:lstStyle/>
        <a:p>
          <a:endParaRPr lang="en-IE"/>
        </a:p>
      </dgm:t>
    </dgm:pt>
    <dgm:pt modelId="{F326D398-94C3-40A4-BBA2-2545F42932CB}" type="sibTrans" cxnId="{603B7DD3-A3A0-4C9C-94A8-D80ADCFFF911}">
      <dgm:prSet/>
      <dgm:spPr/>
      <dgm:t>
        <a:bodyPr/>
        <a:lstStyle/>
        <a:p>
          <a:endParaRPr lang="en-IE"/>
        </a:p>
      </dgm:t>
    </dgm:pt>
    <dgm:pt modelId="{16822E13-DCB6-4501-8C36-6A03C3FE1D6A}">
      <dgm:prSet phldrT="[Text]" custT="1"/>
      <dgm:spPr>
        <a:solidFill>
          <a:schemeClr val="accent5">
            <a:lumMod val="75000"/>
          </a:schemeClr>
        </a:solidFill>
      </dgm:spPr>
      <dgm:t>
        <a:bodyPr/>
        <a:lstStyle/>
        <a:p>
          <a:r>
            <a:rPr lang="en-GB" sz="2000"/>
            <a:t>4. </a:t>
          </a:r>
        </a:p>
        <a:p>
          <a:r>
            <a:rPr lang="en-GB" sz="2000"/>
            <a:t>concrete joint </a:t>
          </a:r>
          <a:r>
            <a:rPr lang="en-GB" sz="2000" u="sng"/>
            <a:t>innovation</a:t>
          </a:r>
          <a:r>
            <a:rPr lang="en-GB" sz="2000"/>
            <a:t> actions</a:t>
          </a:r>
          <a:endParaRPr lang="en-GB" sz="1800"/>
        </a:p>
        <a:p>
          <a:r>
            <a:rPr lang="en-GB" sz="2000"/>
            <a:t> </a:t>
          </a:r>
          <a:r>
            <a:rPr lang="en-GB" sz="1600"/>
            <a:t>(joint funding calls)</a:t>
          </a:r>
          <a:endParaRPr lang="en-IE" sz="2000"/>
        </a:p>
      </dgm:t>
    </dgm:pt>
    <dgm:pt modelId="{F10A3CA4-3DFB-4C94-A0BE-7F2CA33340A3}" type="parTrans" cxnId="{DB4B6E60-A4B3-49D8-BD1E-ABF5FAD5A928}">
      <dgm:prSet/>
      <dgm:spPr/>
      <dgm:t>
        <a:bodyPr/>
        <a:lstStyle/>
        <a:p>
          <a:endParaRPr lang="en-IE"/>
        </a:p>
      </dgm:t>
    </dgm:pt>
    <dgm:pt modelId="{36131051-5A52-4414-93C7-C805D29F5CFD}" type="sibTrans" cxnId="{DB4B6E60-A4B3-49D8-BD1E-ABF5FAD5A928}">
      <dgm:prSet/>
      <dgm:spPr/>
      <dgm:t>
        <a:bodyPr/>
        <a:lstStyle/>
        <a:p>
          <a:endParaRPr lang="en-IE"/>
        </a:p>
      </dgm:t>
    </dgm:pt>
    <dgm:pt modelId="{DB65358F-33EE-4BEF-9571-A5BA91ECF4B4}" type="pres">
      <dgm:prSet presAssocID="{ABE65C4C-5EAC-42FC-8744-699076FE2C6E}" presName="CompostProcess" presStyleCnt="0">
        <dgm:presLayoutVars>
          <dgm:dir/>
          <dgm:resizeHandles val="exact"/>
        </dgm:presLayoutVars>
      </dgm:prSet>
      <dgm:spPr/>
    </dgm:pt>
    <dgm:pt modelId="{8E1C566B-0685-443C-A39B-CDCCF79A8A8C}" type="pres">
      <dgm:prSet presAssocID="{ABE65C4C-5EAC-42FC-8744-699076FE2C6E}" presName="arrow" presStyleLbl="bgShp" presStyleIdx="0" presStyleCnt="1"/>
      <dgm:spPr/>
    </dgm:pt>
    <dgm:pt modelId="{3B7BBC2B-6DF0-48F7-BA3D-BC0B75ED503D}" type="pres">
      <dgm:prSet presAssocID="{ABE65C4C-5EAC-42FC-8744-699076FE2C6E}" presName="linearProcess" presStyleCnt="0"/>
      <dgm:spPr/>
    </dgm:pt>
    <dgm:pt modelId="{199BB694-339A-4BB3-9733-6BE602051277}" type="pres">
      <dgm:prSet presAssocID="{3DC3364B-2AA0-4285-8721-66237A6F34A8}" presName="textNode" presStyleLbl="node1" presStyleIdx="0" presStyleCnt="4" custScaleX="121059">
        <dgm:presLayoutVars>
          <dgm:bulletEnabled val="1"/>
        </dgm:presLayoutVars>
      </dgm:prSet>
      <dgm:spPr/>
    </dgm:pt>
    <dgm:pt modelId="{CE25F998-788A-4139-8022-6DF71403E870}" type="pres">
      <dgm:prSet presAssocID="{427F7A1D-1E2A-4345-A6FE-7BC92F774417}" presName="sibTrans" presStyleCnt="0"/>
      <dgm:spPr/>
    </dgm:pt>
    <dgm:pt modelId="{99E95FE1-A672-4596-9157-0E92C19D1CC7}" type="pres">
      <dgm:prSet presAssocID="{C1EBD368-C4E2-4030-A01D-9C98CE7B740A}" presName="textNode" presStyleLbl="node1" presStyleIdx="1" presStyleCnt="4" custScaleX="132288">
        <dgm:presLayoutVars>
          <dgm:bulletEnabled val="1"/>
        </dgm:presLayoutVars>
      </dgm:prSet>
      <dgm:spPr/>
    </dgm:pt>
    <dgm:pt modelId="{E1AB217A-93B0-4C2D-8A06-65EECCA67B4D}" type="pres">
      <dgm:prSet presAssocID="{B9EA79AB-B002-4B13-B9D2-B6FFEE940A38}" presName="sibTrans" presStyleCnt="0"/>
      <dgm:spPr/>
    </dgm:pt>
    <dgm:pt modelId="{79062573-B4AA-4E5B-8CAB-264FCE51A9E5}" type="pres">
      <dgm:prSet presAssocID="{F9C425D8-047D-4C3C-A620-320F23C5A76A}" presName="textNode" presStyleLbl="node1" presStyleIdx="2" presStyleCnt="4" custScaleX="130547">
        <dgm:presLayoutVars>
          <dgm:bulletEnabled val="1"/>
        </dgm:presLayoutVars>
      </dgm:prSet>
      <dgm:spPr/>
    </dgm:pt>
    <dgm:pt modelId="{39AA7BC2-D832-4483-BDE2-50764C5867A7}" type="pres">
      <dgm:prSet presAssocID="{F326D398-94C3-40A4-BBA2-2545F42932CB}" presName="sibTrans" presStyleCnt="0"/>
      <dgm:spPr/>
    </dgm:pt>
    <dgm:pt modelId="{C4A4E70D-5C23-4D1D-B456-7D6A3A4B9999}" type="pres">
      <dgm:prSet presAssocID="{16822E13-DCB6-4501-8C36-6A03C3FE1D6A}" presName="textNode" presStyleLbl="node1" presStyleIdx="3" presStyleCnt="4" custScaleX="122446">
        <dgm:presLayoutVars>
          <dgm:bulletEnabled val="1"/>
        </dgm:presLayoutVars>
      </dgm:prSet>
      <dgm:spPr/>
    </dgm:pt>
  </dgm:ptLst>
  <dgm:cxnLst>
    <dgm:cxn modelId="{D6CFA020-C7C2-4E31-A017-599A33D8EC19}" type="presOf" srcId="{3DC3364B-2AA0-4285-8721-66237A6F34A8}" destId="{199BB694-339A-4BB3-9733-6BE602051277}" srcOrd="0" destOrd="0" presId="urn:microsoft.com/office/officeart/2005/8/layout/hProcess9"/>
    <dgm:cxn modelId="{460A933A-B0B9-49F4-B848-BE03BE5ADB3E}" type="presOf" srcId="{16822E13-DCB6-4501-8C36-6A03C3FE1D6A}" destId="{C4A4E70D-5C23-4D1D-B456-7D6A3A4B9999}" srcOrd="0" destOrd="0" presId="urn:microsoft.com/office/officeart/2005/8/layout/hProcess9"/>
    <dgm:cxn modelId="{DB4B6E60-A4B3-49D8-BD1E-ABF5FAD5A928}" srcId="{ABE65C4C-5EAC-42FC-8744-699076FE2C6E}" destId="{16822E13-DCB6-4501-8C36-6A03C3FE1D6A}" srcOrd="3" destOrd="0" parTransId="{F10A3CA4-3DFB-4C94-A0BE-7F2CA33340A3}" sibTransId="{36131051-5A52-4414-93C7-C805D29F5CFD}"/>
    <dgm:cxn modelId="{433A344B-EFA5-4B9B-B35A-AF658BA34A70}" srcId="{ABE65C4C-5EAC-42FC-8744-699076FE2C6E}" destId="{3DC3364B-2AA0-4285-8721-66237A6F34A8}" srcOrd="0" destOrd="0" parTransId="{94327256-8396-48EC-8F4B-7BB5B9EA941C}" sibTransId="{427F7A1D-1E2A-4345-A6FE-7BC92F774417}"/>
    <dgm:cxn modelId="{D7A14BA4-16B0-4DDF-BF31-E99BAC08DC9C}" srcId="{ABE65C4C-5EAC-42FC-8744-699076FE2C6E}" destId="{C1EBD368-C4E2-4030-A01D-9C98CE7B740A}" srcOrd="1" destOrd="0" parTransId="{EB0EB6D7-9EE7-40AE-82B1-3894023701DB}" sibTransId="{B9EA79AB-B002-4B13-B9D2-B6FFEE940A38}"/>
    <dgm:cxn modelId="{87CC96AE-2228-4621-B0CB-580499140C2C}" type="presOf" srcId="{ABE65C4C-5EAC-42FC-8744-699076FE2C6E}" destId="{DB65358F-33EE-4BEF-9571-A5BA91ECF4B4}" srcOrd="0" destOrd="0" presId="urn:microsoft.com/office/officeart/2005/8/layout/hProcess9"/>
    <dgm:cxn modelId="{603B7DD3-A3A0-4C9C-94A8-D80ADCFFF911}" srcId="{ABE65C4C-5EAC-42FC-8744-699076FE2C6E}" destId="{F9C425D8-047D-4C3C-A620-320F23C5A76A}" srcOrd="2" destOrd="0" parTransId="{ED2B5E6D-81BD-4D21-B73F-F3FC295C7930}" sibTransId="{F326D398-94C3-40A4-BBA2-2545F42932CB}"/>
    <dgm:cxn modelId="{2667BEF8-E9A5-4402-9926-4968871E060F}" type="presOf" srcId="{F9C425D8-047D-4C3C-A620-320F23C5A76A}" destId="{79062573-B4AA-4E5B-8CAB-264FCE51A9E5}" srcOrd="0" destOrd="0" presId="urn:microsoft.com/office/officeart/2005/8/layout/hProcess9"/>
    <dgm:cxn modelId="{27FA2BFB-7C78-4D38-A24C-0035CEA1C34C}" type="presOf" srcId="{C1EBD368-C4E2-4030-A01D-9C98CE7B740A}" destId="{99E95FE1-A672-4596-9157-0E92C19D1CC7}" srcOrd="0" destOrd="0" presId="urn:microsoft.com/office/officeart/2005/8/layout/hProcess9"/>
    <dgm:cxn modelId="{63FFCFEB-CFC5-4758-A994-8EFA1F9A83D2}" type="presParOf" srcId="{DB65358F-33EE-4BEF-9571-A5BA91ECF4B4}" destId="{8E1C566B-0685-443C-A39B-CDCCF79A8A8C}" srcOrd="0" destOrd="0" presId="urn:microsoft.com/office/officeart/2005/8/layout/hProcess9"/>
    <dgm:cxn modelId="{AB2FBA44-A8B2-48AB-81A7-AB5E9E8AE1F3}" type="presParOf" srcId="{DB65358F-33EE-4BEF-9571-A5BA91ECF4B4}" destId="{3B7BBC2B-6DF0-48F7-BA3D-BC0B75ED503D}" srcOrd="1" destOrd="0" presId="urn:microsoft.com/office/officeart/2005/8/layout/hProcess9"/>
    <dgm:cxn modelId="{DF446ACA-2465-46D5-BF76-8B71A6A684D6}" type="presParOf" srcId="{3B7BBC2B-6DF0-48F7-BA3D-BC0B75ED503D}" destId="{199BB694-339A-4BB3-9733-6BE602051277}" srcOrd="0" destOrd="0" presId="urn:microsoft.com/office/officeart/2005/8/layout/hProcess9"/>
    <dgm:cxn modelId="{C4062316-93C4-4B7E-94AA-AD611A0A0CDD}" type="presParOf" srcId="{3B7BBC2B-6DF0-48F7-BA3D-BC0B75ED503D}" destId="{CE25F998-788A-4139-8022-6DF71403E870}" srcOrd="1" destOrd="0" presId="urn:microsoft.com/office/officeart/2005/8/layout/hProcess9"/>
    <dgm:cxn modelId="{426AB512-9498-4036-BADC-CA348247470E}" type="presParOf" srcId="{3B7BBC2B-6DF0-48F7-BA3D-BC0B75ED503D}" destId="{99E95FE1-A672-4596-9157-0E92C19D1CC7}" srcOrd="2" destOrd="0" presId="urn:microsoft.com/office/officeart/2005/8/layout/hProcess9"/>
    <dgm:cxn modelId="{3927AD38-7E1F-4B32-8819-6B53938E9CF0}" type="presParOf" srcId="{3B7BBC2B-6DF0-48F7-BA3D-BC0B75ED503D}" destId="{E1AB217A-93B0-4C2D-8A06-65EECCA67B4D}" srcOrd="3" destOrd="0" presId="urn:microsoft.com/office/officeart/2005/8/layout/hProcess9"/>
    <dgm:cxn modelId="{0D1FEB92-D69B-4A98-96FF-AADB9C297B58}" type="presParOf" srcId="{3B7BBC2B-6DF0-48F7-BA3D-BC0B75ED503D}" destId="{79062573-B4AA-4E5B-8CAB-264FCE51A9E5}" srcOrd="4" destOrd="0" presId="urn:microsoft.com/office/officeart/2005/8/layout/hProcess9"/>
    <dgm:cxn modelId="{BC6E3C82-D45C-4705-B62C-4A2DF18A2A6B}" type="presParOf" srcId="{3B7BBC2B-6DF0-48F7-BA3D-BC0B75ED503D}" destId="{39AA7BC2-D832-4483-BDE2-50764C5867A7}" srcOrd="5" destOrd="0" presId="urn:microsoft.com/office/officeart/2005/8/layout/hProcess9"/>
    <dgm:cxn modelId="{42AD254C-9FBF-4EC7-9576-AB107484C477}" type="presParOf" srcId="{3B7BBC2B-6DF0-48F7-BA3D-BC0B75ED503D}" destId="{C4A4E70D-5C23-4D1D-B456-7D6A3A4B999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B8F06F-BB3B-4D40-B108-6C1465A7E7D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IE"/>
        </a:p>
      </dgm:t>
    </dgm:pt>
    <dgm:pt modelId="{65B6FF9C-6438-4805-8C51-D20C7CBE94E7}">
      <dgm:prSet phldrT="[Text]" custT="1"/>
      <dgm:spPr/>
      <dgm:t>
        <a:bodyPr/>
        <a:lstStyle/>
        <a:p>
          <a:pPr>
            <a:buClrTx/>
            <a:buSzTx/>
            <a:buFontTx/>
            <a:buNone/>
          </a:pPr>
          <a:r>
            <a:rPr kumimoji="0" lang="en-IE" altLang="en-US" sz="2000" b="1" i="0" u="none" strike="noStrike"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An identical</a:t>
          </a:r>
          <a:r>
            <a:rPr kumimoji="0" lang="en-IE" altLang="en-US" sz="2000" b="1" i="0" u="sng" strike="noStrike"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IE" altLang="en-US" sz="2000" b="1" i="0" u="none" strike="noStrike"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proposal</a:t>
          </a:r>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a:buClrTx/>
            <a:buSzTx/>
            <a:buFontTx/>
            <a:buNone/>
          </a:pPr>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a:t>
          </a:r>
          <a:r>
            <a:rPr kumimoji="0" lang="en-GB"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in the mirror call</a:t>
          </a:r>
          <a:endParaRPr lang="en-IE" sz="1800" b="1">
            <a:solidFill>
              <a:schemeClr val="bg1"/>
            </a:solidFill>
          </a:endParaRPr>
        </a:p>
      </dgm:t>
    </dgm:pt>
    <dgm:pt modelId="{48D245D4-2D76-4E6A-914B-B78B6213124D}" type="parTrans" cxnId="{5160FE80-75AF-4BA8-B92F-89B7B193F70E}">
      <dgm:prSet/>
      <dgm:spPr/>
      <dgm:t>
        <a:bodyPr/>
        <a:lstStyle/>
        <a:p>
          <a:endParaRPr lang="en-IE"/>
        </a:p>
      </dgm:t>
    </dgm:pt>
    <dgm:pt modelId="{6786DDBD-9762-4AFB-BF0E-1F9617985E23}" type="sibTrans" cxnId="{5160FE80-75AF-4BA8-B92F-89B7B193F70E}">
      <dgm:prSet/>
      <dgm:spPr/>
      <dgm:t>
        <a:bodyPr/>
        <a:lstStyle/>
        <a:p>
          <a:endParaRPr lang="en-IE"/>
        </a:p>
      </dgm:t>
    </dgm:pt>
    <dgm:pt modelId="{5B2839EA-361A-4F34-8631-8D0C8E1D7060}">
      <dgm:prSet phldrT="[Text]" custT="1"/>
      <dgm:spPr/>
      <dgm:t>
        <a:bodyPr/>
        <a:lstStyle/>
        <a:p>
          <a:pPr>
            <a:buClrTx/>
            <a:buSzTx/>
            <a:buFontTx/>
            <a:buNone/>
          </a:pPr>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 substantially similar proposal </a:t>
          </a:r>
          <a:r>
            <a:rPr kumimoji="0" lang="en-GB"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in mirror call </a:t>
          </a:r>
        </a:p>
        <a:p>
          <a:pPr>
            <a:buClrTx/>
            <a:buSzTx/>
            <a:buFontTx/>
            <a:buNone/>
          </a:pPr>
          <a:r>
            <a:rPr kumimoji="0" lang="en-GB" altLang="en-US" sz="1400" b="0" i="0" u="none" strike="noStrike"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1400" b="0" i="0" u="none" strike="noStrike"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significant overlaps in content/partners/objectives …)</a:t>
          </a:r>
          <a:endParaRPr lang="en-IE" sz="1800" b="1">
            <a:solidFill>
              <a:schemeClr val="bg1"/>
            </a:solidFill>
          </a:endParaRPr>
        </a:p>
      </dgm:t>
    </dgm:pt>
    <dgm:pt modelId="{611F44E5-0421-4037-9596-C8C76401F75E}" type="parTrans" cxnId="{BBB975AD-738F-474E-926A-C1EC905D6359}">
      <dgm:prSet/>
      <dgm:spPr/>
      <dgm:t>
        <a:bodyPr/>
        <a:lstStyle/>
        <a:p>
          <a:endParaRPr lang="en-IE"/>
        </a:p>
      </dgm:t>
    </dgm:pt>
    <dgm:pt modelId="{8CF0EF99-65D8-4555-A899-7AA775112D98}" type="sibTrans" cxnId="{BBB975AD-738F-474E-926A-C1EC905D6359}">
      <dgm:prSet/>
      <dgm:spPr/>
      <dgm:t>
        <a:bodyPr/>
        <a:lstStyle/>
        <a:p>
          <a:endParaRPr lang="en-IE"/>
        </a:p>
      </dgm:t>
    </dgm:pt>
    <dgm:pt modelId="{BC210859-6903-45B7-8B8D-E3C26B2687CB}">
      <dgm:prSet phldrT="[Text]" custT="1"/>
      <dgm:spPr/>
      <dgm:t>
        <a:bodyPr/>
        <a:lstStyle/>
        <a:p>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 similar proposal </a:t>
          </a:r>
          <a:br>
            <a:rPr kumimoji="0" lang="pl-PL"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a:t>
          </a:r>
          <a:r>
            <a:rPr kumimoji="0" lang="en-GB"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in</a:t>
          </a:r>
          <a:r>
            <a:rPr kumimoji="0" lang="pl-PL"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mirror call, with </a:t>
          </a:r>
          <a:br>
            <a:rPr kumimoji="0" lang="pl-PL"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kumimoji="0" lang="en-IE" altLang="en-US" sz="2000" b="1" i="0" u="none" strike="noStrike"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clearly differentiated content</a:t>
          </a:r>
          <a:endParaRPr lang="en-IE" sz="2000" b="1" u="none">
            <a:solidFill>
              <a:schemeClr val="bg1"/>
            </a:solidFill>
          </a:endParaRPr>
        </a:p>
      </dgm:t>
    </dgm:pt>
    <dgm:pt modelId="{8AB3F228-7F1F-47CF-9DAD-D0EF76AAEEA1}" type="parTrans" cxnId="{27372AA9-F474-481F-8D33-B6BD28162F62}">
      <dgm:prSet/>
      <dgm:spPr/>
      <dgm:t>
        <a:bodyPr/>
        <a:lstStyle/>
        <a:p>
          <a:endParaRPr lang="en-IE"/>
        </a:p>
      </dgm:t>
    </dgm:pt>
    <dgm:pt modelId="{B907F474-A479-439A-A5C2-188A3ABAA131}" type="sibTrans" cxnId="{27372AA9-F474-481F-8D33-B6BD28162F62}">
      <dgm:prSet/>
      <dgm:spPr/>
      <dgm:t>
        <a:bodyPr/>
        <a:lstStyle/>
        <a:p>
          <a:endParaRPr lang="en-IE"/>
        </a:p>
      </dgm:t>
    </dgm:pt>
    <dgm:pt modelId="{3CB287A4-F555-4B3D-B3EF-DF200D08AF1F}" type="pres">
      <dgm:prSet presAssocID="{B1B8F06F-BB3B-4D40-B108-6C1465A7E7DA}" presName="Name0" presStyleCnt="0">
        <dgm:presLayoutVars>
          <dgm:dir/>
          <dgm:animLvl val="lvl"/>
          <dgm:resizeHandles/>
        </dgm:presLayoutVars>
      </dgm:prSet>
      <dgm:spPr/>
    </dgm:pt>
    <dgm:pt modelId="{8CE4AB18-C0E7-4575-9898-2AD7FE1C9BD3}" type="pres">
      <dgm:prSet presAssocID="{65B6FF9C-6438-4805-8C51-D20C7CBE94E7}" presName="linNode" presStyleCnt="0"/>
      <dgm:spPr/>
    </dgm:pt>
    <dgm:pt modelId="{4F4AA2C5-76F7-4F0A-8ECB-7EF8C8CB814A}" type="pres">
      <dgm:prSet presAssocID="{65B6FF9C-6438-4805-8C51-D20C7CBE94E7}" presName="parentShp" presStyleLbl="node1" presStyleIdx="0" presStyleCnt="3" custScaleX="151247" custScaleY="72520" custLinFactNeighborX="200" custLinFactNeighborY="1479">
        <dgm:presLayoutVars>
          <dgm:bulletEnabled val="1"/>
        </dgm:presLayoutVars>
      </dgm:prSet>
      <dgm:spPr/>
    </dgm:pt>
    <dgm:pt modelId="{366EA20E-65F5-4F52-8D20-551BDF5C72AC}" type="pres">
      <dgm:prSet presAssocID="{65B6FF9C-6438-4805-8C51-D20C7CBE94E7}" presName="childShp" presStyleLbl="bgAccFollowNode1" presStyleIdx="0" presStyleCnt="3" custScaleX="106324" custScaleY="56628">
        <dgm:presLayoutVars>
          <dgm:bulletEnabled val="1"/>
        </dgm:presLayoutVars>
      </dgm:prSet>
      <dgm:spPr/>
    </dgm:pt>
    <dgm:pt modelId="{12109583-35C4-4BF6-8A63-8475F8432BCB}" type="pres">
      <dgm:prSet presAssocID="{6786DDBD-9762-4AFB-BF0E-1F9617985E23}" presName="spacing" presStyleCnt="0"/>
      <dgm:spPr/>
    </dgm:pt>
    <dgm:pt modelId="{81271106-0BCF-49B0-A346-7E55A3C10E17}" type="pres">
      <dgm:prSet presAssocID="{5B2839EA-361A-4F34-8631-8D0C8E1D7060}" presName="linNode" presStyleCnt="0"/>
      <dgm:spPr/>
    </dgm:pt>
    <dgm:pt modelId="{5922136D-CFCA-4BE8-801D-6E5F43D8CADB}" type="pres">
      <dgm:prSet presAssocID="{5B2839EA-361A-4F34-8631-8D0C8E1D7060}" presName="parentShp" presStyleLbl="node1" presStyleIdx="1" presStyleCnt="3" custScaleX="144101" custScaleY="72067">
        <dgm:presLayoutVars>
          <dgm:bulletEnabled val="1"/>
        </dgm:presLayoutVars>
      </dgm:prSet>
      <dgm:spPr/>
    </dgm:pt>
    <dgm:pt modelId="{E1326AB8-3338-4B05-8540-F341D3878BE7}" type="pres">
      <dgm:prSet presAssocID="{5B2839EA-361A-4F34-8631-8D0C8E1D7060}" presName="childShp" presStyleLbl="bgAccFollowNode1" presStyleIdx="1" presStyleCnt="3" custScaleY="61489" custLinFactNeighborX="76" custLinFactNeighborY="6566">
        <dgm:presLayoutVars>
          <dgm:bulletEnabled val="1"/>
        </dgm:presLayoutVars>
      </dgm:prSet>
      <dgm:spPr/>
    </dgm:pt>
    <dgm:pt modelId="{C60C05C2-717A-4D94-A593-FA53491C9E1B}" type="pres">
      <dgm:prSet presAssocID="{8CF0EF99-65D8-4555-A899-7AA775112D98}" presName="spacing" presStyleCnt="0"/>
      <dgm:spPr/>
    </dgm:pt>
    <dgm:pt modelId="{B5C610E8-FFCF-4CF6-902E-AB0EB77EA9FD}" type="pres">
      <dgm:prSet presAssocID="{BC210859-6903-45B7-8B8D-E3C26B2687CB}" presName="linNode" presStyleCnt="0"/>
      <dgm:spPr/>
    </dgm:pt>
    <dgm:pt modelId="{7DCE2790-F533-4509-AB04-E6E0978649FD}" type="pres">
      <dgm:prSet presAssocID="{BC210859-6903-45B7-8B8D-E3C26B2687CB}" presName="parentShp" presStyleLbl="node1" presStyleIdx="2" presStyleCnt="3" custScaleX="145946" custScaleY="72616">
        <dgm:presLayoutVars>
          <dgm:bulletEnabled val="1"/>
        </dgm:presLayoutVars>
      </dgm:prSet>
      <dgm:spPr/>
    </dgm:pt>
    <dgm:pt modelId="{A4AFA7B9-EC1F-4C05-A942-27CCD837843A}" type="pres">
      <dgm:prSet presAssocID="{BC210859-6903-45B7-8B8D-E3C26B2687CB}" presName="childShp" presStyleLbl="bgAccFollowNode1" presStyleIdx="2" presStyleCnt="3" custScaleY="63290">
        <dgm:presLayoutVars>
          <dgm:bulletEnabled val="1"/>
        </dgm:presLayoutVars>
      </dgm:prSet>
      <dgm:spPr/>
    </dgm:pt>
  </dgm:ptLst>
  <dgm:cxnLst>
    <dgm:cxn modelId="{88273E68-EC15-42CA-B216-BE4712E1DAF6}" type="presOf" srcId="{BC210859-6903-45B7-8B8D-E3C26B2687CB}" destId="{7DCE2790-F533-4509-AB04-E6E0978649FD}" srcOrd="0" destOrd="0" presId="urn:microsoft.com/office/officeart/2005/8/layout/vList6"/>
    <dgm:cxn modelId="{5160FE80-75AF-4BA8-B92F-89B7B193F70E}" srcId="{B1B8F06F-BB3B-4D40-B108-6C1465A7E7DA}" destId="{65B6FF9C-6438-4805-8C51-D20C7CBE94E7}" srcOrd="0" destOrd="0" parTransId="{48D245D4-2D76-4E6A-914B-B78B6213124D}" sibTransId="{6786DDBD-9762-4AFB-BF0E-1F9617985E23}"/>
    <dgm:cxn modelId="{F3A3119B-DE42-4BDB-96D4-5578C13719C9}" type="presOf" srcId="{B1B8F06F-BB3B-4D40-B108-6C1465A7E7DA}" destId="{3CB287A4-F555-4B3D-B3EF-DF200D08AF1F}" srcOrd="0" destOrd="0" presId="urn:microsoft.com/office/officeart/2005/8/layout/vList6"/>
    <dgm:cxn modelId="{27372AA9-F474-481F-8D33-B6BD28162F62}" srcId="{B1B8F06F-BB3B-4D40-B108-6C1465A7E7DA}" destId="{BC210859-6903-45B7-8B8D-E3C26B2687CB}" srcOrd="2" destOrd="0" parTransId="{8AB3F228-7F1F-47CF-9DAD-D0EF76AAEEA1}" sibTransId="{B907F474-A479-439A-A5C2-188A3ABAA131}"/>
    <dgm:cxn modelId="{BBB975AD-738F-474E-926A-C1EC905D6359}" srcId="{B1B8F06F-BB3B-4D40-B108-6C1465A7E7DA}" destId="{5B2839EA-361A-4F34-8631-8D0C8E1D7060}" srcOrd="1" destOrd="0" parTransId="{611F44E5-0421-4037-9596-C8C76401F75E}" sibTransId="{8CF0EF99-65D8-4555-A899-7AA775112D98}"/>
    <dgm:cxn modelId="{BDFE4DB8-B517-4A2A-9558-FC85784D61BB}" type="presOf" srcId="{5B2839EA-361A-4F34-8631-8D0C8E1D7060}" destId="{5922136D-CFCA-4BE8-801D-6E5F43D8CADB}" srcOrd="0" destOrd="0" presId="urn:microsoft.com/office/officeart/2005/8/layout/vList6"/>
    <dgm:cxn modelId="{C4C6FFDF-3482-4082-839B-958ABAC115E8}" type="presOf" srcId="{65B6FF9C-6438-4805-8C51-D20C7CBE94E7}" destId="{4F4AA2C5-76F7-4F0A-8ECB-7EF8C8CB814A}" srcOrd="0" destOrd="0" presId="urn:microsoft.com/office/officeart/2005/8/layout/vList6"/>
    <dgm:cxn modelId="{0D4AE2C2-F22D-4A94-B1A6-ADE7029BD277}" type="presParOf" srcId="{3CB287A4-F555-4B3D-B3EF-DF200D08AF1F}" destId="{8CE4AB18-C0E7-4575-9898-2AD7FE1C9BD3}" srcOrd="0" destOrd="0" presId="urn:microsoft.com/office/officeart/2005/8/layout/vList6"/>
    <dgm:cxn modelId="{58AA3FBF-DC1D-419B-AEEA-95435E950CBB}" type="presParOf" srcId="{8CE4AB18-C0E7-4575-9898-2AD7FE1C9BD3}" destId="{4F4AA2C5-76F7-4F0A-8ECB-7EF8C8CB814A}" srcOrd="0" destOrd="0" presId="urn:microsoft.com/office/officeart/2005/8/layout/vList6"/>
    <dgm:cxn modelId="{B68F7A4C-FE16-483C-86BD-B2355B17F052}" type="presParOf" srcId="{8CE4AB18-C0E7-4575-9898-2AD7FE1C9BD3}" destId="{366EA20E-65F5-4F52-8D20-551BDF5C72AC}" srcOrd="1" destOrd="0" presId="urn:microsoft.com/office/officeart/2005/8/layout/vList6"/>
    <dgm:cxn modelId="{EB0F3EE5-8F47-407A-9544-816F6FD1488F}" type="presParOf" srcId="{3CB287A4-F555-4B3D-B3EF-DF200D08AF1F}" destId="{12109583-35C4-4BF6-8A63-8475F8432BCB}" srcOrd="1" destOrd="0" presId="urn:microsoft.com/office/officeart/2005/8/layout/vList6"/>
    <dgm:cxn modelId="{01E1D9B7-C0D8-4AD4-B923-F7A3E9D7580C}" type="presParOf" srcId="{3CB287A4-F555-4B3D-B3EF-DF200D08AF1F}" destId="{81271106-0BCF-49B0-A346-7E55A3C10E17}" srcOrd="2" destOrd="0" presId="urn:microsoft.com/office/officeart/2005/8/layout/vList6"/>
    <dgm:cxn modelId="{0D2F9EC3-B387-45BE-BFC4-DFB70CE5BF0C}" type="presParOf" srcId="{81271106-0BCF-49B0-A346-7E55A3C10E17}" destId="{5922136D-CFCA-4BE8-801D-6E5F43D8CADB}" srcOrd="0" destOrd="0" presId="urn:microsoft.com/office/officeart/2005/8/layout/vList6"/>
    <dgm:cxn modelId="{F8754081-1270-4149-8981-CE92C6DE0A50}" type="presParOf" srcId="{81271106-0BCF-49B0-A346-7E55A3C10E17}" destId="{E1326AB8-3338-4B05-8540-F341D3878BE7}" srcOrd="1" destOrd="0" presId="urn:microsoft.com/office/officeart/2005/8/layout/vList6"/>
    <dgm:cxn modelId="{CFDE4DC9-CDB3-4CA5-85EF-005D10AEB29E}" type="presParOf" srcId="{3CB287A4-F555-4B3D-B3EF-DF200D08AF1F}" destId="{C60C05C2-717A-4D94-A593-FA53491C9E1B}" srcOrd="3" destOrd="0" presId="urn:microsoft.com/office/officeart/2005/8/layout/vList6"/>
    <dgm:cxn modelId="{D81D3798-CBC6-4D84-8F66-C0C8162DB28C}" type="presParOf" srcId="{3CB287A4-F555-4B3D-B3EF-DF200D08AF1F}" destId="{B5C610E8-FFCF-4CF6-902E-AB0EB77EA9FD}" srcOrd="4" destOrd="0" presId="urn:microsoft.com/office/officeart/2005/8/layout/vList6"/>
    <dgm:cxn modelId="{A1211752-7933-4D4D-8EB8-D6A1911A460B}" type="presParOf" srcId="{B5C610E8-FFCF-4CF6-902E-AB0EB77EA9FD}" destId="{7DCE2790-F533-4509-AB04-E6E0978649FD}" srcOrd="0" destOrd="0" presId="urn:microsoft.com/office/officeart/2005/8/layout/vList6"/>
    <dgm:cxn modelId="{0C2BC213-4C99-4030-BE2E-E201154B37E7}" type="presParOf" srcId="{B5C610E8-FFCF-4CF6-902E-AB0EB77EA9FD}" destId="{A4AFA7B9-EC1F-4C05-A942-27CCD837843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4BE0E9-FFF9-4C2D-802A-EF046344820F}"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IE"/>
        </a:p>
      </dgm:t>
    </dgm:pt>
    <dgm:pt modelId="{0EF58A7F-5434-4057-B73D-F66D30523DDB}">
      <dgm:prSet phldrT="[Text]" custT="1"/>
      <dgm:spPr/>
      <dgm:t>
        <a:bodyPr/>
        <a:lstStyle/>
        <a:p>
          <a:r>
            <a:rPr lang="en-IE" sz="1600" b="1"/>
            <a:t>Start early!</a:t>
          </a:r>
        </a:p>
      </dgm:t>
    </dgm:pt>
    <dgm:pt modelId="{22433FE0-BE5C-4E57-9505-71478DC04F86}" type="parTrans" cxnId="{D10E9667-739D-4B6E-9405-99DC905942FF}">
      <dgm:prSet/>
      <dgm:spPr/>
      <dgm:t>
        <a:bodyPr/>
        <a:lstStyle/>
        <a:p>
          <a:endParaRPr lang="en-IE" sz="2000" b="1"/>
        </a:p>
      </dgm:t>
    </dgm:pt>
    <dgm:pt modelId="{7CE3A01D-82A4-47FF-ADD9-1BC1DF05729F}" type="sibTrans" cxnId="{D10E9667-739D-4B6E-9405-99DC905942FF}">
      <dgm:prSet/>
      <dgm:spPr/>
      <dgm:t>
        <a:bodyPr/>
        <a:lstStyle/>
        <a:p>
          <a:endParaRPr lang="en-IE" sz="2000" b="1"/>
        </a:p>
      </dgm:t>
    </dgm:pt>
    <dgm:pt modelId="{178AA4E1-E534-452A-8CB5-126F0F45C08A}">
      <dgm:prSet phldrT="[Text]" custT="1"/>
      <dgm:spPr/>
      <dgm:t>
        <a:bodyPr/>
        <a:lstStyle/>
        <a:p>
          <a:r>
            <a:rPr lang="en-IE" sz="1600" b="1"/>
            <a:t>Check eligibility conditions!</a:t>
          </a:r>
        </a:p>
      </dgm:t>
    </dgm:pt>
    <dgm:pt modelId="{67262F63-93F0-4555-9E41-10D2289D6E5E}" type="parTrans" cxnId="{C614CD88-C87E-49D9-A088-85EB79B3E92B}">
      <dgm:prSet/>
      <dgm:spPr/>
      <dgm:t>
        <a:bodyPr/>
        <a:lstStyle/>
        <a:p>
          <a:endParaRPr lang="en-IE" sz="2000" b="1"/>
        </a:p>
      </dgm:t>
    </dgm:pt>
    <dgm:pt modelId="{02BBC051-7F25-43FF-9C42-B4317A5B6468}" type="sibTrans" cxnId="{C614CD88-C87E-49D9-A088-85EB79B3E92B}">
      <dgm:prSet/>
      <dgm:spPr/>
      <dgm:t>
        <a:bodyPr/>
        <a:lstStyle/>
        <a:p>
          <a:endParaRPr lang="en-IE" sz="2000" b="1"/>
        </a:p>
      </dgm:t>
    </dgm:pt>
    <dgm:pt modelId="{AA7F5CEF-75AA-4317-8BB3-83F00CFAF305}">
      <dgm:prSet phldrT="[Text]" custT="1"/>
      <dgm:spPr/>
      <dgm:t>
        <a:bodyPr/>
        <a:lstStyle/>
        <a:p>
          <a:r>
            <a:rPr lang="en-IE" sz="1600" b="1"/>
            <a:t>Submit on time!</a:t>
          </a:r>
        </a:p>
      </dgm:t>
    </dgm:pt>
    <dgm:pt modelId="{388A38CA-6DD0-4679-BF77-CC9E9DE81E0C}" type="parTrans" cxnId="{8BB11BC7-887E-4D21-8327-E4DF4345AD94}">
      <dgm:prSet/>
      <dgm:spPr/>
      <dgm:t>
        <a:bodyPr/>
        <a:lstStyle/>
        <a:p>
          <a:endParaRPr lang="en-IE" sz="2000" b="1"/>
        </a:p>
      </dgm:t>
    </dgm:pt>
    <dgm:pt modelId="{659875AA-FBEE-4699-BE1F-9CB82A5055F8}" type="sibTrans" cxnId="{8BB11BC7-887E-4D21-8327-E4DF4345AD94}">
      <dgm:prSet/>
      <dgm:spPr/>
      <dgm:t>
        <a:bodyPr/>
        <a:lstStyle/>
        <a:p>
          <a:endParaRPr lang="en-IE" sz="2000" b="1"/>
        </a:p>
      </dgm:t>
    </dgm:pt>
    <dgm:pt modelId="{0C6113FC-6D1B-4AC3-81E2-33D3C3BECD09}">
      <dgm:prSet phldrT="[Text]" custT="1"/>
      <dgm:spPr/>
      <dgm:t>
        <a:bodyPr/>
        <a:lstStyle/>
        <a:p>
          <a:r>
            <a:rPr lang="en-IE" sz="1600" b="1"/>
            <a:t>Build strong proposals!</a:t>
          </a:r>
        </a:p>
      </dgm:t>
    </dgm:pt>
    <dgm:pt modelId="{DCFBC408-2521-4A53-9898-87D4403BB387}" type="parTrans" cxnId="{510DAC17-E45A-4536-A7D7-3E8A9EACC908}">
      <dgm:prSet/>
      <dgm:spPr/>
      <dgm:t>
        <a:bodyPr/>
        <a:lstStyle/>
        <a:p>
          <a:endParaRPr lang="en-IE" sz="2000" b="1"/>
        </a:p>
      </dgm:t>
    </dgm:pt>
    <dgm:pt modelId="{E35FB874-513C-44FF-B7BB-D147F4CF666F}" type="sibTrans" cxnId="{510DAC17-E45A-4536-A7D7-3E8A9EACC908}">
      <dgm:prSet/>
      <dgm:spPr/>
      <dgm:t>
        <a:bodyPr/>
        <a:lstStyle/>
        <a:p>
          <a:endParaRPr lang="en-IE" sz="2000" b="1"/>
        </a:p>
      </dgm:t>
    </dgm:pt>
    <dgm:pt modelId="{2FD3A9B6-999D-48F2-9BDE-EB337725B5A2}" type="pres">
      <dgm:prSet presAssocID="{624BE0E9-FFF9-4C2D-802A-EF046344820F}" presName="Name0" presStyleCnt="0">
        <dgm:presLayoutVars>
          <dgm:chMax val="7"/>
          <dgm:chPref val="7"/>
          <dgm:dir/>
          <dgm:animLvl val="lvl"/>
        </dgm:presLayoutVars>
      </dgm:prSet>
      <dgm:spPr/>
    </dgm:pt>
    <dgm:pt modelId="{2A2AA5FF-AF60-44CC-803B-6EAEE7BCBB65}" type="pres">
      <dgm:prSet presAssocID="{0EF58A7F-5434-4057-B73D-F66D30523DDB}" presName="Accent1" presStyleCnt="0"/>
      <dgm:spPr/>
    </dgm:pt>
    <dgm:pt modelId="{1DB29CFC-173A-4269-88AA-99E02B7F8C32}" type="pres">
      <dgm:prSet presAssocID="{0EF58A7F-5434-4057-B73D-F66D30523DDB}" presName="Accent" presStyleLbl="node1" presStyleIdx="0" presStyleCnt="4"/>
      <dgm:spPr/>
    </dgm:pt>
    <dgm:pt modelId="{E7FC57EA-ED8D-4197-86B3-4867FDDA6D06}" type="pres">
      <dgm:prSet presAssocID="{0EF58A7F-5434-4057-B73D-F66D30523DDB}" presName="Parent1" presStyleLbl="revTx" presStyleIdx="0" presStyleCnt="4">
        <dgm:presLayoutVars>
          <dgm:chMax val="1"/>
          <dgm:chPref val="1"/>
          <dgm:bulletEnabled val="1"/>
        </dgm:presLayoutVars>
      </dgm:prSet>
      <dgm:spPr/>
    </dgm:pt>
    <dgm:pt modelId="{F3273E27-8F9B-48A2-9C25-EDC9A192EF59}" type="pres">
      <dgm:prSet presAssocID="{178AA4E1-E534-452A-8CB5-126F0F45C08A}" presName="Accent2" presStyleCnt="0"/>
      <dgm:spPr/>
    </dgm:pt>
    <dgm:pt modelId="{DBB936C0-173A-45EB-BFC8-B7BE31FA2342}" type="pres">
      <dgm:prSet presAssocID="{178AA4E1-E534-452A-8CB5-126F0F45C08A}" presName="Accent" presStyleLbl="node1" presStyleIdx="1" presStyleCnt="4"/>
      <dgm:spPr/>
    </dgm:pt>
    <dgm:pt modelId="{3426A998-D047-4691-92D5-2AC5DC1D9215}" type="pres">
      <dgm:prSet presAssocID="{178AA4E1-E534-452A-8CB5-126F0F45C08A}" presName="Parent2" presStyleLbl="revTx" presStyleIdx="1" presStyleCnt="4">
        <dgm:presLayoutVars>
          <dgm:chMax val="1"/>
          <dgm:chPref val="1"/>
          <dgm:bulletEnabled val="1"/>
        </dgm:presLayoutVars>
      </dgm:prSet>
      <dgm:spPr/>
    </dgm:pt>
    <dgm:pt modelId="{2355DB4A-345F-4D1E-AFA6-398936D34443}" type="pres">
      <dgm:prSet presAssocID="{0C6113FC-6D1B-4AC3-81E2-33D3C3BECD09}" presName="Accent3" presStyleCnt="0"/>
      <dgm:spPr/>
    </dgm:pt>
    <dgm:pt modelId="{F75264C5-FEE2-4417-96CB-A8070608DD96}" type="pres">
      <dgm:prSet presAssocID="{0C6113FC-6D1B-4AC3-81E2-33D3C3BECD09}" presName="Accent" presStyleLbl="node1" presStyleIdx="2" presStyleCnt="4"/>
      <dgm:spPr/>
    </dgm:pt>
    <dgm:pt modelId="{8D592BF3-2166-41B5-BE65-6E2017C2D26C}" type="pres">
      <dgm:prSet presAssocID="{0C6113FC-6D1B-4AC3-81E2-33D3C3BECD09}" presName="Parent3" presStyleLbl="revTx" presStyleIdx="2" presStyleCnt="4">
        <dgm:presLayoutVars>
          <dgm:chMax val="1"/>
          <dgm:chPref val="1"/>
          <dgm:bulletEnabled val="1"/>
        </dgm:presLayoutVars>
      </dgm:prSet>
      <dgm:spPr/>
    </dgm:pt>
    <dgm:pt modelId="{D2309351-4CEC-4E35-A07A-8D7C5E77C189}" type="pres">
      <dgm:prSet presAssocID="{AA7F5CEF-75AA-4317-8BB3-83F00CFAF305}" presName="Accent4" presStyleCnt="0"/>
      <dgm:spPr/>
    </dgm:pt>
    <dgm:pt modelId="{4185D50A-4D5D-46DD-ACEB-18954017E554}" type="pres">
      <dgm:prSet presAssocID="{AA7F5CEF-75AA-4317-8BB3-83F00CFAF305}" presName="Accent" presStyleLbl="node1" presStyleIdx="3" presStyleCnt="4"/>
      <dgm:spPr/>
    </dgm:pt>
    <dgm:pt modelId="{62FC2BB7-8E7B-4259-B0D2-1E21D16E9E8E}" type="pres">
      <dgm:prSet presAssocID="{AA7F5CEF-75AA-4317-8BB3-83F00CFAF305}" presName="Parent4" presStyleLbl="revTx" presStyleIdx="3" presStyleCnt="4">
        <dgm:presLayoutVars>
          <dgm:chMax val="1"/>
          <dgm:chPref val="1"/>
          <dgm:bulletEnabled val="1"/>
        </dgm:presLayoutVars>
      </dgm:prSet>
      <dgm:spPr/>
    </dgm:pt>
  </dgm:ptLst>
  <dgm:cxnLst>
    <dgm:cxn modelId="{71FE0100-FAB8-4D7F-B470-C95FCD6AE40D}" type="presOf" srcId="{0C6113FC-6D1B-4AC3-81E2-33D3C3BECD09}" destId="{8D592BF3-2166-41B5-BE65-6E2017C2D26C}" srcOrd="0" destOrd="0" presId="urn:microsoft.com/office/officeart/2009/layout/CircleArrowProcess"/>
    <dgm:cxn modelId="{022C6217-00FE-4EBC-8F00-7608749248A9}" type="presOf" srcId="{0EF58A7F-5434-4057-B73D-F66D30523DDB}" destId="{E7FC57EA-ED8D-4197-86B3-4867FDDA6D06}" srcOrd="0" destOrd="0" presId="urn:microsoft.com/office/officeart/2009/layout/CircleArrowProcess"/>
    <dgm:cxn modelId="{510DAC17-E45A-4536-A7D7-3E8A9EACC908}" srcId="{624BE0E9-FFF9-4C2D-802A-EF046344820F}" destId="{0C6113FC-6D1B-4AC3-81E2-33D3C3BECD09}" srcOrd="2" destOrd="0" parTransId="{DCFBC408-2521-4A53-9898-87D4403BB387}" sibTransId="{E35FB874-513C-44FF-B7BB-D147F4CF666F}"/>
    <dgm:cxn modelId="{75F52A2C-3155-4EC2-9B0A-0D93CD2B0F0D}" type="presOf" srcId="{AA7F5CEF-75AA-4317-8BB3-83F00CFAF305}" destId="{62FC2BB7-8E7B-4259-B0D2-1E21D16E9E8E}" srcOrd="0" destOrd="0" presId="urn:microsoft.com/office/officeart/2009/layout/CircleArrowProcess"/>
    <dgm:cxn modelId="{3C58BC2E-8718-4C95-8BA8-49C29DE0BAB5}" type="presOf" srcId="{624BE0E9-FFF9-4C2D-802A-EF046344820F}" destId="{2FD3A9B6-999D-48F2-9BDE-EB337725B5A2}" srcOrd="0" destOrd="0" presId="urn:microsoft.com/office/officeart/2009/layout/CircleArrowProcess"/>
    <dgm:cxn modelId="{D10E9667-739D-4B6E-9405-99DC905942FF}" srcId="{624BE0E9-FFF9-4C2D-802A-EF046344820F}" destId="{0EF58A7F-5434-4057-B73D-F66D30523DDB}" srcOrd="0" destOrd="0" parTransId="{22433FE0-BE5C-4E57-9505-71478DC04F86}" sibTransId="{7CE3A01D-82A4-47FF-ADD9-1BC1DF05729F}"/>
    <dgm:cxn modelId="{C614CD88-C87E-49D9-A088-85EB79B3E92B}" srcId="{624BE0E9-FFF9-4C2D-802A-EF046344820F}" destId="{178AA4E1-E534-452A-8CB5-126F0F45C08A}" srcOrd="1" destOrd="0" parTransId="{67262F63-93F0-4555-9E41-10D2289D6E5E}" sibTransId="{02BBC051-7F25-43FF-9C42-B4317A5B6468}"/>
    <dgm:cxn modelId="{E1D669A8-E135-4EE9-956E-FD4E4FB96458}" type="presOf" srcId="{178AA4E1-E534-452A-8CB5-126F0F45C08A}" destId="{3426A998-D047-4691-92D5-2AC5DC1D9215}" srcOrd="0" destOrd="0" presId="urn:microsoft.com/office/officeart/2009/layout/CircleArrowProcess"/>
    <dgm:cxn modelId="{8BB11BC7-887E-4D21-8327-E4DF4345AD94}" srcId="{624BE0E9-FFF9-4C2D-802A-EF046344820F}" destId="{AA7F5CEF-75AA-4317-8BB3-83F00CFAF305}" srcOrd="3" destOrd="0" parTransId="{388A38CA-6DD0-4679-BF77-CC9E9DE81E0C}" sibTransId="{659875AA-FBEE-4699-BE1F-9CB82A5055F8}"/>
    <dgm:cxn modelId="{E0FC7EFC-9925-4100-AD6C-5292F48A9730}" type="presParOf" srcId="{2FD3A9B6-999D-48F2-9BDE-EB337725B5A2}" destId="{2A2AA5FF-AF60-44CC-803B-6EAEE7BCBB65}" srcOrd="0" destOrd="0" presId="urn:microsoft.com/office/officeart/2009/layout/CircleArrowProcess"/>
    <dgm:cxn modelId="{998237DB-10B1-4DB9-AD32-8F92362DBF90}" type="presParOf" srcId="{2A2AA5FF-AF60-44CC-803B-6EAEE7BCBB65}" destId="{1DB29CFC-173A-4269-88AA-99E02B7F8C32}" srcOrd="0" destOrd="0" presId="urn:microsoft.com/office/officeart/2009/layout/CircleArrowProcess"/>
    <dgm:cxn modelId="{DDCE61B6-EB99-4093-9C57-621552C575EC}" type="presParOf" srcId="{2FD3A9B6-999D-48F2-9BDE-EB337725B5A2}" destId="{E7FC57EA-ED8D-4197-86B3-4867FDDA6D06}" srcOrd="1" destOrd="0" presId="urn:microsoft.com/office/officeart/2009/layout/CircleArrowProcess"/>
    <dgm:cxn modelId="{2E194299-91CD-4BEF-AAED-C4D49F961E86}" type="presParOf" srcId="{2FD3A9B6-999D-48F2-9BDE-EB337725B5A2}" destId="{F3273E27-8F9B-48A2-9C25-EDC9A192EF59}" srcOrd="2" destOrd="0" presId="urn:microsoft.com/office/officeart/2009/layout/CircleArrowProcess"/>
    <dgm:cxn modelId="{38F224DE-2323-48C5-907E-B05D404ABE62}" type="presParOf" srcId="{F3273E27-8F9B-48A2-9C25-EDC9A192EF59}" destId="{DBB936C0-173A-45EB-BFC8-B7BE31FA2342}" srcOrd="0" destOrd="0" presId="urn:microsoft.com/office/officeart/2009/layout/CircleArrowProcess"/>
    <dgm:cxn modelId="{4EF17648-4594-4EEE-970B-8150DDFF0593}" type="presParOf" srcId="{2FD3A9B6-999D-48F2-9BDE-EB337725B5A2}" destId="{3426A998-D047-4691-92D5-2AC5DC1D9215}" srcOrd="3" destOrd="0" presId="urn:microsoft.com/office/officeart/2009/layout/CircleArrowProcess"/>
    <dgm:cxn modelId="{8982B485-FD92-457C-80F9-44D45EE7427B}" type="presParOf" srcId="{2FD3A9B6-999D-48F2-9BDE-EB337725B5A2}" destId="{2355DB4A-345F-4D1E-AFA6-398936D34443}" srcOrd="4" destOrd="0" presId="urn:microsoft.com/office/officeart/2009/layout/CircleArrowProcess"/>
    <dgm:cxn modelId="{B626342D-B9E8-40D7-8560-43C8B02F46D0}" type="presParOf" srcId="{2355DB4A-345F-4D1E-AFA6-398936D34443}" destId="{F75264C5-FEE2-4417-96CB-A8070608DD96}" srcOrd="0" destOrd="0" presId="urn:microsoft.com/office/officeart/2009/layout/CircleArrowProcess"/>
    <dgm:cxn modelId="{3A1E8048-C3C8-4203-BCF4-DB121E7680A3}" type="presParOf" srcId="{2FD3A9B6-999D-48F2-9BDE-EB337725B5A2}" destId="{8D592BF3-2166-41B5-BE65-6E2017C2D26C}" srcOrd="5" destOrd="0" presId="urn:microsoft.com/office/officeart/2009/layout/CircleArrowProcess"/>
    <dgm:cxn modelId="{C90DC7FD-0B1C-4546-A9EB-9986A35FE882}" type="presParOf" srcId="{2FD3A9B6-999D-48F2-9BDE-EB337725B5A2}" destId="{D2309351-4CEC-4E35-A07A-8D7C5E77C189}" srcOrd="6" destOrd="0" presId="urn:microsoft.com/office/officeart/2009/layout/CircleArrowProcess"/>
    <dgm:cxn modelId="{8B726F22-346B-4198-A05F-64A52D625E1E}" type="presParOf" srcId="{D2309351-4CEC-4E35-A07A-8D7C5E77C189}" destId="{4185D50A-4D5D-46DD-ACEB-18954017E554}" srcOrd="0" destOrd="0" presId="urn:microsoft.com/office/officeart/2009/layout/CircleArrowProcess"/>
    <dgm:cxn modelId="{71E59B0D-2CE8-4C49-9600-40015D45F64F}" type="presParOf" srcId="{2FD3A9B6-999D-48F2-9BDE-EB337725B5A2}" destId="{62FC2BB7-8E7B-4259-B0D2-1E21D16E9E8E}"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39592F-D781-49F9-880E-F18CE188A276}" type="doc">
      <dgm:prSet loTypeId="urn:microsoft.com/office/officeart/2005/8/layout/process1" loCatId="process" qsTypeId="urn:microsoft.com/office/officeart/2005/8/quickstyle/simple1" qsCatId="simple" csTypeId="urn:microsoft.com/office/officeart/2005/8/colors/accent1_2" csCatId="accent1" phldr="1"/>
      <dgm:spPr/>
    </dgm:pt>
    <dgm:pt modelId="{754B905B-3D58-4F5F-8F11-001BA226CD07}">
      <dgm:prSet phldrT="[Text]">
        <dgm:style>
          <a:lnRef idx="1">
            <a:schemeClr val="accent5"/>
          </a:lnRef>
          <a:fillRef idx="2">
            <a:schemeClr val="accent5"/>
          </a:fillRef>
          <a:effectRef idx="1">
            <a:schemeClr val="accent5"/>
          </a:effectRef>
          <a:fontRef idx="minor">
            <a:schemeClr val="dk1"/>
          </a:fontRef>
        </dgm:style>
      </dgm:prSet>
      <dgm:spPr>
        <a:solidFill>
          <a:srgbClr val="DDD7E8"/>
        </a:solidFill>
        <a:ln>
          <a:solidFill>
            <a:srgbClr val="5439A1"/>
          </a:solidFill>
        </a:ln>
      </dgm:spPr>
      <dgm:t>
        <a:bodyPr/>
        <a:lstStyle/>
        <a:p>
          <a:r>
            <a:rPr lang="en-IE"/>
            <a:t>Research phase</a:t>
          </a:r>
        </a:p>
      </dgm:t>
    </dgm:pt>
    <dgm:pt modelId="{6F2D3659-7943-4263-90DD-C67348AD8795}" type="parTrans" cxnId="{0D5E6657-423D-4086-BAE3-F319B966B440}">
      <dgm:prSet/>
      <dgm:spPr/>
      <dgm:t>
        <a:bodyPr/>
        <a:lstStyle/>
        <a:p>
          <a:endParaRPr lang="en-IE"/>
        </a:p>
      </dgm:t>
    </dgm:pt>
    <dgm:pt modelId="{005FA440-7683-4EB7-8AE6-9209E034B61A}" type="sibTrans" cxnId="{0D5E6657-423D-4086-BAE3-F319B966B440}">
      <dgm:prSet/>
      <dgm:spPr>
        <a:solidFill>
          <a:srgbClr val="F5D5D6"/>
        </a:solidFill>
      </dgm:spPr>
      <dgm:t>
        <a:bodyPr/>
        <a:lstStyle/>
        <a:p>
          <a:endParaRPr lang="en-IE"/>
        </a:p>
      </dgm:t>
    </dgm:pt>
    <dgm:pt modelId="{94BCE8FE-1170-4F18-96D9-1BC53E297780}">
      <dgm:prSet phldrT="[Text]">
        <dgm:style>
          <a:lnRef idx="1">
            <a:schemeClr val="accent5"/>
          </a:lnRef>
          <a:fillRef idx="2">
            <a:schemeClr val="accent5"/>
          </a:fillRef>
          <a:effectRef idx="1">
            <a:schemeClr val="accent5"/>
          </a:effectRef>
          <a:fontRef idx="minor">
            <a:schemeClr val="dk1"/>
          </a:fontRef>
        </dgm:style>
      </dgm:prSet>
      <dgm:spPr>
        <a:solidFill>
          <a:srgbClr val="DDD7E8"/>
        </a:solidFill>
        <a:ln>
          <a:solidFill>
            <a:srgbClr val="5439A1"/>
          </a:solidFill>
        </a:ln>
      </dgm:spPr>
      <dgm:t>
        <a:bodyPr/>
        <a:lstStyle/>
        <a:p>
          <a:r>
            <a:rPr lang="en-IE"/>
            <a:t>Entrepreneurship phase</a:t>
          </a:r>
        </a:p>
      </dgm:t>
    </dgm:pt>
    <dgm:pt modelId="{9791ECFE-69A5-47E9-B73F-26129F9847E8}" type="parTrans" cxnId="{9DAAEAB9-2ABC-4F21-9E3C-E3C0E08336C5}">
      <dgm:prSet/>
      <dgm:spPr/>
      <dgm:t>
        <a:bodyPr/>
        <a:lstStyle/>
        <a:p>
          <a:endParaRPr lang="en-IE"/>
        </a:p>
      </dgm:t>
    </dgm:pt>
    <dgm:pt modelId="{753D60B2-B63B-453C-8489-C54EC2FB4D72}" type="sibTrans" cxnId="{9DAAEAB9-2ABC-4F21-9E3C-E3C0E08336C5}">
      <dgm:prSet/>
      <dgm:spPr>
        <a:solidFill>
          <a:srgbClr val="F5D5D6"/>
        </a:solidFill>
      </dgm:spPr>
      <dgm:t>
        <a:bodyPr/>
        <a:lstStyle/>
        <a:p>
          <a:endParaRPr lang="en-IE"/>
        </a:p>
      </dgm:t>
    </dgm:pt>
    <dgm:pt modelId="{5D4766C5-4673-4731-90BD-66987C5221E7}">
      <dgm:prSet phldrT="[Text]">
        <dgm:style>
          <a:lnRef idx="1">
            <a:schemeClr val="accent5"/>
          </a:lnRef>
          <a:fillRef idx="2">
            <a:schemeClr val="accent5"/>
          </a:fillRef>
          <a:effectRef idx="1">
            <a:schemeClr val="accent5"/>
          </a:effectRef>
          <a:fontRef idx="minor">
            <a:schemeClr val="dk1"/>
          </a:fontRef>
        </dgm:style>
      </dgm:prSet>
      <dgm:spPr>
        <a:solidFill>
          <a:srgbClr val="DDD7E8"/>
        </a:solidFill>
        <a:ln>
          <a:solidFill>
            <a:srgbClr val="5439A1"/>
          </a:solidFill>
        </a:ln>
      </dgm:spPr>
      <dgm:t>
        <a:bodyPr/>
        <a:lstStyle/>
        <a:p>
          <a:r>
            <a:rPr lang="en-IE"/>
            <a:t>Investment Stage</a:t>
          </a:r>
        </a:p>
      </dgm:t>
    </dgm:pt>
    <dgm:pt modelId="{B7E9307E-6B4C-4F86-A1D5-ACACFFE92311}" type="parTrans" cxnId="{39E7B232-D244-4316-891F-37E99153931E}">
      <dgm:prSet/>
      <dgm:spPr/>
      <dgm:t>
        <a:bodyPr/>
        <a:lstStyle/>
        <a:p>
          <a:endParaRPr lang="en-IE"/>
        </a:p>
      </dgm:t>
    </dgm:pt>
    <dgm:pt modelId="{C668BB23-AEB3-47DC-8A5D-117B6B326AC8}" type="sibTrans" cxnId="{39E7B232-D244-4316-891F-37E99153931E}">
      <dgm:prSet/>
      <dgm:spPr/>
      <dgm:t>
        <a:bodyPr/>
        <a:lstStyle/>
        <a:p>
          <a:endParaRPr lang="en-IE"/>
        </a:p>
      </dgm:t>
    </dgm:pt>
    <dgm:pt modelId="{16B67459-6E32-4BF2-90C4-C934D5F5CE23}" type="pres">
      <dgm:prSet presAssocID="{7439592F-D781-49F9-880E-F18CE188A276}" presName="Name0" presStyleCnt="0">
        <dgm:presLayoutVars>
          <dgm:dir/>
          <dgm:resizeHandles val="exact"/>
        </dgm:presLayoutVars>
      </dgm:prSet>
      <dgm:spPr/>
    </dgm:pt>
    <dgm:pt modelId="{080E7BD0-31BA-4571-BCFF-9A3901E99669}" type="pres">
      <dgm:prSet presAssocID="{754B905B-3D58-4F5F-8F11-001BA226CD07}" presName="node" presStyleLbl="node1" presStyleIdx="0" presStyleCnt="3">
        <dgm:presLayoutVars>
          <dgm:bulletEnabled val="1"/>
        </dgm:presLayoutVars>
      </dgm:prSet>
      <dgm:spPr/>
    </dgm:pt>
    <dgm:pt modelId="{5D7CEFDB-013E-4295-B44B-FAA8D78EF403}" type="pres">
      <dgm:prSet presAssocID="{005FA440-7683-4EB7-8AE6-9209E034B61A}" presName="sibTrans" presStyleLbl="sibTrans2D1" presStyleIdx="0" presStyleCnt="2"/>
      <dgm:spPr/>
    </dgm:pt>
    <dgm:pt modelId="{C677182A-6170-4209-9352-C5800B969376}" type="pres">
      <dgm:prSet presAssocID="{005FA440-7683-4EB7-8AE6-9209E034B61A}" presName="connectorText" presStyleLbl="sibTrans2D1" presStyleIdx="0" presStyleCnt="2"/>
      <dgm:spPr/>
    </dgm:pt>
    <dgm:pt modelId="{1848FC21-31A4-4E17-A10E-CE599E89E164}" type="pres">
      <dgm:prSet presAssocID="{94BCE8FE-1170-4F18-96D9-1BC53E297780}" presName="node" presStyleLbl="node1" presStyleIdx="1" presStyleCnt="3" custLinFactNeighborX="-656" custLinFactNeighborY="8362">
        <dgm:presLayoutVars>
          <dgm:bulletEnabled val="1"/>
        </dgm:presLayoutVars>
      </dgm:prSet>
      <dgm:spPr/>
    </dgm:pt>
    <dgm:pt modelId="{DBA81B33-21C3-4BFE-9F13-63510CE0D09D}" type="pres">
      <dgm:prSet presAssocID="{753D60B2-B63B-453C-8489-C54EC2FB4D72}" presName="sibTrans" presStyleLbl="sibTrans2D1" presStyleIdx="1" presStyleCnt="2"/>
      <dgm:spPr/>
    </dgm:pt>
    <dgm:pt modelId="{2D59ADBF-052A-4894-B628-A87B73543CDD}" type="pres">
      <dgm:prSet presAssocID="{753D60B2-B63B-453C-8489-C54EC2FB4D72}" presName="connectorText" presStyleLbl="sibTrans2D1" presStyleIdx="1" presStyleCnt="2"/>
      <dgm:spPr/>
    </dgm:pt>
    <dgm:pt modelId="{797A6A92-66A4-4196-9251-AA44CEDB71FF}" type="pres">
      <dgm:prSet presAssocID="{5D4766C5-4673-4731-90BD-66987C5221E7}" presName="node" presStyleLbl="node1" presStyleIdx="2" presStyleCnt="3">
        <dgm:presLayoutVars>
          <dgm:bulletEnabled val="1"/>
        </dgm:presLayoutVars>
      </dgm:prSet>
      <dgm:spPr/>
    </dgm:pt>
  </dgm:ptLst>
  <dgm:cxnLst>
    <dgm:cxn modelId="{93996603-11CE-444A-A469-CB562D590AC7}" type="presOf" srcId="{94BCE8FE-1170-4F18-96D9-1BC53E297780}" destId="{1848FC21-31A4-4E17-A10E-CE599E89E164}" srcOrd="0" destOrd="0" presId="urn:microsoft.com/office/officeart/2005/8/layout/process1"/>
    <dgm:cxn modelId="{39E7B232-D244-4316-891F-37E99153931E}" srcId="{7439592F-D781-49F9-880E-F18CE188A276}" destId="{5D4766C5-4673-4731-90BD-66987C5221E7}" srcOrd="2" destOrd="0" parTransId="{B7E9307E-6B4C-4F86-A1D5-ACACFFE92311}" sibTransId="{C668BB23-AEB3-47DC-8A5D-117B6B326AC8}"/>
    <dgm:cxn modelId="{9F702350-0F24-4E72-9F58-4FA6F1C2A58B}" type="presOf" srcId="{005FA440-7683-4EB7-8AE6-9209E034B61A}" destId="{5D7CEFDB-013E-4295-B44B-FAA8D78EF403}" srcOrd="0" destOrd="0" presId="urn:microsoft.com/office/officeart/2005/8/layout/process1"/>
    <dgm:cxn modelId="{D8F9FB72-C7F7-4ED1-9CA8-E7133B50369B}" type="presOf" srcId="{005FA440-7683-4EB7-8AE6-9209E034B61A}" destId="{C677182A-6170-4209-9352-C5800B969376}" srcOrd="1" destOrd="0" presId="urn:microsoft.com/office/officeart/2005/8/layout/process1"/>
    <dgm:cxn modelId="{0D5E6657-423D-4086-BAE3-F319B966B440}" srcId="{7439592F-D781-49F9-880E-F18CE188A276}" destId="{754B905B-3D58-4F5F-8F11-001BA226CD07}" srcOrd="0" destOrd="0" parTransId="{6F2D3659-7943-4263-90DD-C67348AD8795}" sibTransId="{005FA440-7683-4EB7-8AE6-9209E034B61A}"/>
    <dgm:cxn modelId="{4ABF4E80-AA66-4E25-8FA2-EF5CBB76088A}" type="presOf" srcId="{7439592F-D781-49F9-880E-F18CE188A276}" destId="{16B67459-6E32-4BF2-90C4-C934D5F5CE23}" srcOrd="0" destOrd="0" presId="urn:microsoft.com/office/officeart/2005/8/layout/process1"/>
    <dgm:cxn modelId="{64382782-0450-4A81-A4BE-437F9F6ABF12}" type="presOf" srcId="{753D60B2-B63B-453C-8489-C54EC2FB4D72}" destId="{2D59ADBF-052A-4894-B628-A87B73543CDD}" srcOrd="1" destOrd="0" presId="urn:microsoft.com/office/officeart/2005/8/layout/process1"/>
    <dgm:cxn modelId="{9DAAEAB9-2ABC-4F21-9E3C-E3C0E08336C5}" srcId="{7439592F-D781-49F9-880E-F18CE188A276}" destId="{94BCE8FE-1170-4F18-96D9-1BC53E297780}" srcOrd="1" destOrd="0" parTransId="{9791ECFE-69A5-47E9-B73F-26129F9847E8}" sibTransId="{753D60B2-B63B-453C-8489-C54EC2FB4D72}"/>
    <dgm:cxn modelId="{0309ADCF-2C93-46CC-8888-C53166AE5403}" type="presOf" srcId="{5D4766C5-4673-4731-90BD-66987C5221E7}" destId="{797A6A92-66A4-4196-9251-AA44CEDB71FF}" srcOrd="0" destOrd="0" presId="urn:microsoft.com/office/officeart/2005/8/layout/process1"/>
    <dgm:cxn modelId="{882465FD-A63F-4222-B428-0445816924AA}" type="presOf" srcId="{754B905B-3D58-4F5F-8F11-001BA226CD07}" destId="{080E7BD0-31BA-4571-BCFF-9A3901E99669}" srcOrd="0" destOrd="0" presId="urn:microsoft.com/office/officeart/2005/8/layout/process1"/>
    <dgm:cxn modelId="{E06689FF-4706-4FDC-AE56-2E2DC7CEC4AC}" type="presOf" srcId="{753D60B2-B63B-453C-8489-C54EC2FB4D72}" destId="{DBA81B33-21C3-4BFE-9F13-63510CE0D09D}" srcOrd="0" destOrd="0" presId="urn:microsoft.com/office/officeart/2005/8/layout/process1"/>
    <dgm:cxn modelId="{17FB5711-8E34-4751-93C3-D5427018C6D5}" type="presParOf" srcId="{16B67459-6E32-4BF2-90C4-C934D5F5CE23}" destId="{080E7BD0-31BA-4571-BCFF-9A3901E99669}" srcOrd="0" destOrd="0" presId="urn:microsoft.com/office/officeart/2005/8/layout/process1"/>
    <dgm:cxn modelId="{FC93FA78-C90C-44AF-8C42-D957F4F096E0}" type="presParOf" srcId="{16B67459-6E32-4BF2-90C4-C934D5F5CE23}" destId="{5D7CEFDB-013E-4295-B44B-FAA8D78EF403}" srcOrd="1" destOrd="0" presId="urn:microsoft.com/office/officeart/2005/8/layout/process1"/>
    <dgm:cxn modelId="{73162E43-16C0-49F8-916A-88AECBB7A9FA}" type="presParOf" srcId="{5D7CEFDB-013E-4295-B44B-FAA8D78EF403}" destId="{C677182A-6170-4209-9352-C5800B969376}" srcOrd="0" destOrd="0" presId="urn:microsoft.com/office/officeart/2005/8/layout/process1"/>
    <dgm:cxn modelId="{E191DED8-FFE1-4966-BDB3-0029C4DD6ADA}" type="presParOf" srcId="{16B67459-6E32-4BF2-90C4-C934D5F5CE23}" destId="{1848FC21-31A4-4E17-A10E-CE599E89E164}" srcOrd="2" destOrd="0" presId="urn:microsoft.com/office/officeart/2005/8/layout/process1"/>
    <dgm:cxn modelId="{69AFAC2C-2F5A-40CE-AD4A-D950008B8029}" type="presParOf" srcId="{16B67459-6E32-4BF2-90C4-C934D5F5CE23}" destId="{DBA81B33-21C3-4BFE-9F13-63510CE0D09D}" srcOrd="3" destOrd="0" presId="urn:microsoft.com/office/officeart/2005/8/layout/process1"/>
    <dgm:cxn modelId="{2B55B8EC-CF9B-4761-8ABD-C160D59BCF9C}" type="presParOf" srcId="{DBA81B33-21C3-4BFE-9F13-63510CE0D09D}" destId="{2D59ADBF-052A-4894-B628-A87B73543CDD}" srcOrd="0" destOrd="0" presId="urn:microsoft.com/office/officeart/2005/8/layout/process1"/>
    <dgm:cxn modelId="{5D28F4C5-337C-4D35-90C3-838401CCE08C}" type="presParOf" srcId="{16B67459-6E32-4BF2-90C4-C934D5F5CE23}" destId="{797A6A92-66A4-4196-9251-AA44CEDB71FF}"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F74807-79C1-48AA-A720-A85E51E4CA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B3E6C4D-9360-4320-9112-7DFF8BA87BA7}">
      <dgm:prSet/>
      <dgm:spPr/>
      <dgm:t>
        <a:bodyPr/>
        <a:lstStyle/>
        <a:p>
          <a:r>
            <a:rPr lang="en-US" b="1"/>
            <a:t>Rules on Legal validation, LEAR appointment and financial capacity assessment:</a:t>
          </a:r>
          <a:br>
            <a:rPr lang="en-US"/>
          </a:br>
          <a:r>
            <a:rPr lang="en-US">
              <a:hlinkClick xmlns:r="http://schemas.openxmlformats.org/officeDocument/2006/relationships" r:id="rId1"/>
            </a:rPr>
            <a:t>https://ec.europa.eu/info/funding-tenders/opportunities/docs/2021-2027/common/guidance/rules-lev-lear-fca_en.pdf</a:t>
          </a:r>
          <a:endParaRPr lang="en-US"/>
        </a:p>
      </dgm:t>
    </dgm:pt>
    <dgm:pt modelId="{86C30A73-9ADE-4619-A7A8-36D175CB125C}" type="parTrans" cxnId="{1542C192-BB0D-49E7-ADCC-0B9DAB7D031F}">
      <dgm:prSet/>
      <dgm:spPr/>
      <dgm:t>
        <a:bodyPr/>
        <a:lstStyle/>
        <a:p>
          <a:endParaRPr lang="en-US"/>
        </a:p>
      </dgm:t>
    </dgm:pt>
    <dgm:pt modelId="{BF73CE33-DE56-4F86-90ED-08441ED302E0}" type="sibTrans" cxnId="{1542C192-BB0D-49E7-ADCC-0B9DAB7D031F}">
      <dgm:prSet/>
      <dgm:spPr/>
      <dgm:t>
        <a:bodyPr/>
        <a:lstStyle/>
        <a:p>
          <a:endParaRPr lang="en-US"/>
        </a:p>
      </dgm:t>
    </dgm:pt>
    <dgm:pt modelId="{2F2EF35C-AD9A-4031-8DFF-CDBCB15FDDAD}">
      <dgm:prSet/>
      <dgm:spPr/>
      <dgm:t>
        <a:bodyPr/>
        <a:lstStyle/>
        <a:p>
          <a:r>
            <a:rPr lang="en-US" b="1"/>
            <a:t>How to register in the Participant Register:</a:t>
          </a:r>
          <a:br>
            <a:rPr lang="en-US"/>
          </a:br>
          <a:r>
            <a:rPr lang="en-US">
              <a:hlinkClick xmlns:r="http://schemas.openxmlformats.org/officeDocument/2006/relationships" r:id="rId2"/>
            </a:rPr>
            <a:t>https://webgate.ec.europa.eu/funding-tenders-opportunities/display/OM/Online+Manual</a:t>
          </a:r>
          <a:endParaRPr lang="en-US"/>
        </a:p>
      </dgm:t>
    </dgm:pt>
    <dgm:pt modelId="{375C9F70-60D0-44E1-84F9-6FC0092B3538}" type="parTrans" cxnId="{38181BD2-5F76-452E-9FAD-9D5AF18D3274}">
      <dgm:prSet/>
      <dgm:spPr/>
      <dgm:t>
        <a:bodyPr/>
        <a:lstStyle/>
        <a:p>
          <a:endParaRPr lang="en-US"/>
        </a:p>
      </dgm:t>
    </dgm:pt>
    <dgm:pt modelId="{3F665460-7A5C-42D2-91F1-34BAE99B0739}" type="sibTrans" cxnId="{38181BD2-5F76-452E-9FAD-9D5AF18D3274}">
      <dgm:prSet/>
      <dgm:spPr/>
      <dgm:t>
        <a:bodyPr/>
        <a:lstStyle/>
        <a:p>
          <a:endParaRPr lang="en-US"/>
        </a:p>
      </dgm:t>
    </dgm:pt>
    <dgm:pt modelId="{74F7AD05-54B1-4D39-B201-79CD3227D6C5}">
      <dgm:prSet/>
      <dgm:spPr/>
      <dgm:t>
        <a:bodyPr/>
        <a:lstStyle/>
        <a:p>
          <a:r>
            <a:rPr lang="en-US" b="1"/>
            <a:t>Online Manual, IT How to, IT and RES Helpdesk and specific FAQs on the Funding and Tenders Portal:</a:t>
          </a:r>
          <a:br>
            <a:rPr lang="en-US"/>
          </a:br>
          <a:r>
            <a:rPr lang="en-US">
              <a:hlinkClick xmlns:r="http://schemas.openxmlformats.org/officeDocument/2006/relationships" r:id="rId3"/>
            </a:rPr>
            <a:t>https://ec.europa.eu/info/funding-tenders/opportunities/portal/screen/support/support</a:t>
          </a:r>
          <a:endParaRPr lang="en-US"/>
        </a:p>
      </dgm:t>
    </dgm:pt>
    <dgm:pt modelId="{FCD08DD6-7776-4841-BFE7-FD44F0D457F8}" type="parTrans" cxnId="{8D028192-ED9D-4465-B9F4-CC8088635484}">
      <dgm:prSet/>
      <dgm:spPr/>
      <dgm:t>
        <a:bodyPr/>
        <a:lstStyle/>
        <a:p>
          <a:endParaRPr lang="en-US"/>
        </a:p>
      </dgm:t>
    </dgm:pt>
    <dgm:pt modelId="{F83676CA-DA0D-4ED8-AE09-BB924782FEA7}" type="sibTrans" cxnId="{8D028192-ED9D-4465-B9F4-CC8088635484}">
      <dgm:prSet/>
      <dgm:spPr/>
      <dgm:t>
        <a:bodyPr/>
        <a:lstStyle/>
        <a:p>
          <a:endParaRPr lang="en-US"/>
        </a:p>
      </dgm:t>
    </dgm:pt>
    <dgm:pt modelId="{629428A6-60FA-4A3D-B0BB-0053BB7A4B74}">
      <dgm:prSet/>
      <dgm:spPr/>
      <dgm:t>
        <a:bodyPr/>
        <a:lstStyle/>
        <a:p>
          <a:r>
            <a:rPr lang="en-US" b="1"/>
            <a:t>Legal notice on the Funding and Tenders Portal (terms and conditions, data protection):</a:t>
          </a:r>
          <a:br>
            <a:rPr lang="en-US"/>
          </a:br>
          <a:r>
            <a:rPr lang="en-US">
              <a:hlinkClick xmlns:r="http://schemas.openxmlformats.org/officeDocument/2006/relationships" r:id="rId4"/>
            </a:rPr>
            <a:t>https://ec.europa.eu/info/funding-tenders/opportunities/portal/screen/support/legalnotice</a:t>
          </a:r>
          <a:endParaRPr lang="en-US"/>
        </a:p>
      </dgm:t>
    </dgm:pt>
    <dgm:pt modelId="{525211EF-023E-4DCD-89DF-F21406B33072}" type="parTrans" cxnId="{43C9FF07-CC84-47C3-8E6A-D672B482B67C}">
      <dgm:prSet/>
      <dgm:spPr/>
      <dgm:t>
        <a:bodyPr/>
        <a:lstStyle/>
        <a:p>
          <a:endParaRPr lang="en-US"/>
        </a:p>
      </dgm:t>
    </dgm:pt>
    <dgm:pt modelId="{86D04191-85E1-4897-B320-B4A1B1C2D6A0}" type="sibTrans" cxnId="{43C9FF07-CC84-47C3-8E6A-D672B482B67C}">
      <dgm:prSet/>
      <dgm:spPr/>
      <dgm:t>
        <a:bodyPr/>
        <a:lstStyle/>
        <a:p>
          <a:endParaRPr lang="en-US"/>
        </a:p>
      </dgm:t>
    </dgm:pt>
    <dgm:pt modelId="{57C2F4A3-7831-4BED-AFD8-412161996F4C}" type="pres">
      <dgm:prSet presAssocID="{51F74807-79C1-48AA-A720-A85E51E4CA5B}" presName="root" presStyleCnt="0">
        <dgm:presLayoutVars>
          <dgm:dir/>
          <dgm:resizeHandles val="exact"/>
        </dgm:presLayoutVars>
      </dgm:prSet>
      <dgm:spPr/>
    </dgm:pt>
    <dgm:pt modelId="{D1371CF4-0C6A-4BD8-B9F5-96E8ADC0A05E}" type="pres">
      <dgm:prSet presAssocID="{AB3E6C4D-9360-4320-9112-7DFF8BA87BA7}" presName="compNode" presStyleCnt="0"/>
      <dgm:spPr/>
    </dgm:pt>
    <dgm:pt modelId="{DC3AC8FC-70E5-4B23-8D21-F7139D8F36B2}" type="pres">
      <dgm:prSet presAssocID="{AB3E6C4D-9360-4320-9112-7DFF8BA87BA7}" presName="bgRect" presStyleLbl="bgShp" presStyleIdx="0" presStyleCnt="4" custLinFactNeighborX="-90"/>
      <dgm:spPr/>
    </dgm:pt>
    <dgm:pt modelId="{C665E7AF-D1F2-4377-9A4A-200C376220BC}" type="pres">
      <dgm:prSet presAssocID="{AB3E6C4D-9360-4320-9112-7DFF8BA87BA7}" presName="iconRect" presStyleLbl="node1" presStyleIdx="0"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ot"/>
        </a:ext>
      </dgm:extLst>
    </dgm:pt>
    <dgm:pt modelId="{283ABFBF-BD0B-4B83-9333-5F75537558EF}" type="pres">
      <dgm:prSet presAssocID="{AB3E6C4D-9360-4320-9112-7DFF8BA87BA7}" presName="spaceRect" presStyleCnt="0"/>
      <dgm:spPr/>
    </dgm:pt>
    <dgm:pt modelId="{1844E07D-F7B3-4240-8BE8-56A060A2A076}" type="pres">
      <dgm:prSet presAssocID="{AB3E6C4D-9360-4320-9112-7DFF8BA87BA7}" presName="parTx" presStyleLbl="revTx" presStyleIdx="0" presStyleCnt="4">
        <dgm:presLayoutVars>
          <dgm:chMax val="0"/>
          <dgm:chPref val="0"/>
        </dgm:presLayoutVars>
      </dgm:prSet>
      <dgm:spPr/>
    </dgm:pt>
    <dgm:pt modelId="{01D27E29-189D-42DB-BDCA-FD3E55A46BF4}" type="pres">
      <dgm:prSet presAssocID="{BF73CE33-DE56-4F86-90ED-08441ED302E0}" presName="sibTrans" presStyleCnt="0"/>
      <dgm:spPr/>
    </dgm:pt>
    <dgm:pt modelId="{22A405FC-95E4-472A-B3FA-9D28A29B150D}" type="pres">
      <dgm:prSet presAssocID="{2F2EF35C-AD9A-4031-8DFF-CDBCB15FDDAD}" presName="compNode" presStyleCnt="0"/>
      <dgm:spPr/>
    </dgm:pt>
    <dgm:pt modelId="{64264FDD-9B71-4D73-A8BA-816FD94EE806}" type="pres">
      <dgm:prSet presAssocID="{2F2EF35C-AD9A-4031-8DFF-CDBCB15FDDAD}" presName="bgRect" presStyleLbl="bgShp" presStyleIdx="1" presStyleCnt="4"/>
      <dgm:spPr/>
    </dgm:pt>
    <dgm:pt modelId="{FFE9D1E5-E26D-4066-8F43-B4E3834A6AE2}" type="pres">
      <dgm:prSet presAssocID="{2F2EF35C-AD9A-4031-8DFF-CDBCB15FDDAD}" presName="iconRect" presStyleLbl="node1" presStyleIdx="1"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gister"/>
        </a:ext>
      </dgm:extLst>
    </dgm:pt>
    <dgm:pt modelId="{C735EDD2-2A2B-42B6-9EEE-DC916E8BD628}" type="pres">
      <dgm:prSet presAssocID="{2F2EF35C-AD9A-4031-8DFF-CDBCB15FDDAD}" presName="spaceRect" presStyleCnt="0"/>
      <dgm:spPr/>
    </dgm:pt>
    <dgm:pt modelId="{29F4A4AC-D9F0-4F50-A76F-6DF96361E83E}" type="pres">
      <dgm:prSet presAssocID="{2F2EF35C-AD9A-4031-8DFF-CDBCB15FDDAD}" presName="parTx" presStyleLbl="revTx" presStyleIdx="1" presStyleCnt="4">
        <dgm:presLayoutVars>
          <dgm:chMax val="0"/>
          <dgm:chPref val="0"/>
        </dgm:presLayoutVars>
      </dgm:prSet>
      <dgm:spPr/>
    </dgm:pt>
    <dgm:pt modelId="{DB1CF056-6BBA-4712-A4E8-65C938E5EB61}" type="pres">
      <dgm:prSet presAssocID="{3F665460-7A5C-42D2-91F1-34BAE99B0739}" presName="sibTrans" presStyleCnt="0"/>
      <dgm:spPr/>
    </dgm:pt>
    <dgm:pt modelId="{D65E3AD3-7602-435C-9261-47DF3BF62371}" type="pres">
      <dgm:prSet presAssocID="{74F7AD05-54B1-4D39-B201-79CD3227D6C5}" presName="compNode" presStyleCnt="0"/>
      <dgm:spPr/>
    </dgm:pt>
    <dgm:pt modelId="{9D03FE6E-AA44-40EF-8CBC-B932315042FB}" type="pres">
      <dgm:prSet presAssocID="{74F7AD05-54B1-4D39-B201-79CD3227D6C5}" presName="bgRect" presStyleLbl="bgShp" presStyleIdx="2" presStyleCnt="4"/>
      <dgm:spPr/>
    </dgm:pt>
    <dgm:pt modelId="{67AA5591-4FA3-4B8A-908E-55150141AAFB}" type="pres">
      <dgm:prSet presAssocID="{74F7AD05-54B1-4D39-B201-79CD3227D6C5}" presName="iconRect" presStyleLbl="node1" presStyleIdx="2" presStyleCnt="4"/>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8CC6EB64-1852-4A29-8B48-9AC9F35806EF}" type="pres">
      <dgm:prSet presAssocID="{74F7AD05-54B1-4D39-B201-79CD3227D6C5}" presName="spaceRect" presStyleCnt="0"/>
      <dgm:spPr/>
    </dgm:pt>
    <dgm:pt modelId="{2371EC3C-6A0A-46AA-9C0E-2B752A4F8CF4}" type="pres">
      <dgm:prSet presAssocID="{74F7AD05-54B1-4D39-B201-79CD3227D6C5}" presName="parTx" presStyleLbl="revTx" presStyleIdx="2" presStyleCnt="4">
        <dgm:presLayoutVars>
          <dgm:chMax val="0"/>
          <dgm:chPref val="0"/>
        </dgm:presLayoutVars>
      </dgm:prSet>
      <dgm:spPr/>
    </dgm:pt>
    <dgm:pt modelId="{6C0E9E9C-1CD8-4E90-B00B-2CB3DDDC767D}" type="pres">
      <dgm:prSet presAssocID="{F83676CA-DA0D-4ED8-AE09-BB924782FEA7}" presName="sibTrans" presStyleCnt="0"/>
      <dgm:spPr/>
    </dgm:pt>
    <dgm:pt modelId="{7D07D89C-B98A-4D65-A486-3C9644293857}" type="pres">
      <dgm:prSet presAssocID="{629428A6-60FA-4A3D-B0BB-0053BB7A4B74}" presName="compNode" presStyleCnt="0"/>
      <dgm:spPr/>
    </dgm:pt>
    <dgm:pt modelId="{BCF58154-3E74-4E5A-B20D-A6389131E331}" type="pres">
      <dgm:prSet presAssocID="{629428A6-60FA-4A3D-B0BB-0053BB7A4B74}" presName="bgRect" presStyleLbl="bgShp" presStyleIdx="3" presStyleCnt="4"/>
      <dgm:spPr/>
    </dgm:pt>
    <dgm:pt modelId="{3BD45550-6F7F-40CC-B27C-A44556E8B953}" type="pres">
      <dgm:prSet presAssocID="{629428A6-60FA-4A3D-B0BB-0053BB7A4B74}" presName="iconRect" presStyleLbl="node1" presStyleIdx="3" presStyleCnt="4"/>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FE670A06-8EB0-4EEB-9C7F-1F4845D65A3D}" type="pres">
      <dgm:prSet presAssocID="{629428A6-60FA-4A3D-B0BB-0053BB7A4B74}" presName="spaceRect" presStyleCnt="0"/>
      <dgm:spPr/>
    </dgm:pt>
    <dgm:pt modelId="{874FE0DD-8EDB-4B64-B1F9-1E1BD6F17126}" type="pres">
      <dgm:prSet presAssocID="{629428A6-60FA-4A3D-B0BB-0053BB7A4B74}" presName="parTx" presStyleLbl="revTx" presStyleIdx="3" presStyleCnt="4">
        <dgm:presLayoutVars>
          <dgm:chMax val="0"/>
          <dgm:chPref val="0"/>
        </dgm:presLayoutVars>
      </dgm:prSet>
      <dgm:spPr/>
    </dgm:pt>
  </dgm:ptLst>
  <dgm:cxnLst>
    <dgm:cxn modelId="{43C9FF07-CC84-47C3-8E6A-D672B482B67C}" srcId="{51F74807-79C1-48AA-A720-A85E51E4CA5B}" destId="{629428A6-60FA-4A3D-B0BB-0053BB7A4B74}" srcOrd="3" destOrd="0" parTransId="{525211EF-023E-4DCD-89DF-F21406B33072}" sibTransId="{86D04191-85E1-4897-B320-B4A1B1C2D6A0}"/>
    <dgm:cxn modelId="{E9C17344-2FC6-42EA-A586-BF6E2B4BE22C}" type="presOf" srcId="{74F7AD05-54B1-4D39-B201-79CD3227D6C5}" destId="{2371EC3C-6A0A-46AA-9C0E-2B752A4F8CF4}" srcOrd="0" destOrd="0" presId="urn:microsoft.com/office/officeart/2018/2/layout/IconVerticalSolidList"/>
    <dgm:cxn modelId="{F10A0168-171D-4AF7-A76F-7442D5358AE9}" type="presOf" srcId="{2F2EF35C-AD9A-4031-8DFF-CDBCB15FDDAD}" destId="{29F4A4AC-D9F0-4F50-A76F-6DF96361E83E}" srcOrd="0" destOrd="0" presId="urn:microsoft.com/office/officeart/2018/2/layout/IconVerticalSolidList"/>
    <dgm:cxn modelId="{8D028192-ED9D-4465-B9F4-CC8088635484}" srcId="{51F74807-79C1-48AA-A720-A85E51E4CA5B}" destId="{74F7AD05-54B1-4D39-B201-79CD3227D6C5}" srcOrd="2" destOrd="0" parTransId="{FCD08DD6-7776-4841-BFE7-FD44F0D457F8}" sibTransId="{F83676CA-DA0D-4ED8-AE09-BB924782FEA7}"/>
    <dgm:cxn modelId="{1542C192-BB0D-49E7-ADCC-0B9DAB7D031F}" srcId="{51F74807-79C1-48AA-A720-A85E51E4CA5B}" destId="{AB3E6C4D-9360-4320-9112-7DFF8BA87BA7}" srcOrd="0" destOrd="0" parTransId="{86C30A73-9ADE-4619-A7A8-36D175CB125C}" sibTransId="{BF73CE33-DE56-4F86-90ED-08441ED302E0}"/>
    <dgm:cxn modelId="{C17BDBC4-074B-432B-8729-0739396573EE}" type="presOf" srcId="{AB3E6C4D-9360-4320-9112-7DFF8BA87BA7}" destId="{1844E07D-F7B3-4240-8BE8-56A060A2A076}" srcOrd="0" destOrd="0" presId="urn:microsoft.com/office/officeart/2018/2/layout/IconVerticalSolidList"/>
    <dgm:cxn modelId="{38181BD2-5F76-452E-9FAD-9D5AF18D3274}" srcId="{51F74807-79C1-48AA-A720-A85E51E4CA5B}" destId="{2F2EF35C-AD9A-4031-8DFF-CDBCB15FDDAD}" srcOrd="1" destOrd="0" parTransId="{375C9F70-60D0-44E1-84F9-6FC0092B3538}" sibTransId="{3F665460-7A5C-42D2-91F1-34BAE99B0739}"/>
    <dgm:cxn modelId="{D86887D2-6137-4C95-8289-9C9A9DC323B9}" type="presOf" srcId="{51F74807-79C1-48AA-A720-A85E51E4CA5B}" destId="{57C2F4A3-7831-4BED-AFD8-412161996F4C}" srcOrd="0" destOrd="0" presId="urn:microsoft.com/office/officeart/2018/2/layout/IconVerticalSolidList"/>
    <dgm:cxn modelId="{3DBC1EFE-3546-4109-AC58-171584B6C293}" type="presOf" srcId="{629428A6-60FA-4A3D-B0BB-0053BB7A4B74}" destId="{874FE0DD-8EDB-4B64-B1F9-1E1BD6F17126}" srcOrd="0" destOrd="0" presId="urn:microsoft.com/office/officeart/2018/2/layout/IconVerticalSolidList"/>
    <dgm:cxn modelId="{9BAAAF73-3E79-42D4-A1B6-F40519CC5598}" type="presParOf" srcId="{57C2F4A3-7831-4BED-AFD8-412161996F4C}" destId="{D1371CF4-0C6A-4BD8-B9F5-96E8ADC0A05E}" srcOrd="0" destOrd="0" presId="urn:microsoft.com/office/officeart/2018/2/layout/IconVerticalSolidList"/>
    <dgm:cxn modelId="{4679D670-861D-41F5-AC1C-2BC778FB8F71}" type="presParOf" srcId="{D1371CF4-0C6A-4BD8-B9F5-96E8ADC0A05E}" destId="{DC3AC8FC-70E5-4B23-8D21-F7139D8F36B2}" srcOrd="0" destOrd="0" presId="urn:microsoft.com/office/officeart/2018/2/layout/IconVerticalSolidList"/>
    <dgm:cxn modelId="{A107BA89-4760-4B27-AD1A-65F90B87DC45}" type="presParOf" srcId="{D1371CF4-0C6A-4BD8-B9F5-96E8ADC0A05E}" destId="{C665E7AF-D1F2-4377-9A4A-200C376220BC}" srcOrd="1" destOrd="0" presId="urn:microsoft.com/office/officeart/2018/2/layout/IconVerticalSolidList"/>
    <dgm:cxn modelId="{8EFFCAAE-ADC8-49B7-A52C-42937EBF8EB1}" type="presParOf" srcId="{D1371CF4-0C6A-4BD8-B9F5-96E8ADC0A05E}" destId="{283ABFBF-BD0B-4B83-9333-5F75537558EF}" srcOrd="2" destOrd="0" presId="urn:microsoft.com/office/officeart/2018/2/layout/IconVerticalSolidList"/>
    <dgm:cxn modelId="{9D0EC470-5015-4CE5-9ED7-D2BF4E8B0EA1}" type="presParOf" srcId="{D1371CF4-0C6A-4BD8-B9F5-96E8ADC0A05E}" destId="{1844E07D-F7B3-4240-8BE8-56A060A2A076}" srcOrd="3" destOrd="0" presId="urn:microsoft.com/office/officeart/2018/2/layout/IconVerticalSolidList"/>
    <dgm:cxn modelId="{72E05C2C-DBE1-4E34-9B21-4AF19DCAEA76}" type="presParOf" srcId="{57C2F4A3-7831-4BED-AFD8-412161996F4C}" destId="{01D27E29-189D-42DB-BDCA-FD3E55A46BF4}" srcOrd="1" destOrd="0" presId="urn:microsoft.com/office/officeart/2018/2/layout/IconVerticalSolidList"/>
    <dgm:cxn modelId="{CD99BDE6-D1FF-435B-8478-EF2A4C9523DC}" type="presParOf" srcId="{57C2F4A3-7831-4BED-AFD8-412161996F4C}" destId="{22A405FC-95E4-472A-B3FA-9D28A29B150D}" srcOrd="2" destOrd="0" presId="urn:microsoft.com/office/officeart/2018/2/layout/IconVerticalSolidList"/>
    <dgm:cxn modelId="{70765D6C-15D5-4731-8A49-96A0807BEFCA}" type="presParOf" srcId="{22A405FC-95E4-472A-B3FA-9D28A29B150D}" destId="{64264FDD-9B71-4D73-A8BA-816FD94EE806}" srcOrd="0" destOrd="0" presId="urn:microsoft.com/office/officeart/2018/2/layout/IconVerticalSolidList"/>
    <dgm:cxn modelId="{4F80CFB6-4B4E-4A23-8D64-03B071364C32}" type="presParOf" srcId="{22A405FC-95E4-472A-B3FA-9D28A29B150D}" destId="{FFE9D1E5-E26D-4066-8F43-B4E3834A6AE2}" srcOrd="1" destOrd="0" presId="urn:microsoft.com/office/officeart/2018/2/layout/IconVerticalSolidList"/>
    <dgm:cxn modelId="{B37A9F65-2A0B-418A-A6DC-93F432DAB996}" type="presParOf" srcId="{22A405FC-95E4-472A-B3FA-9D28A29B150D}" destId="{C735EDD2-2A2B-42B6-9EEE-DC916E8BD628}" srcOrd="2" destOrd="0" presId="urn:microsoft.com/office/officeart/2018/2/layout/IconVerticalSolidList"/>
    <dgm:cxn modelId="{01A78CB5-CBB6-45F9-AF03-E5279974DA16}" type="presParOf" srcId="{22A405FC-95E4-472A-B3FA-9D28A29B150D}" destId="{29F4A4AC-D9F0-4F50-A76F-6DF96361E83E}" srcOrd="3" destOrd="0" presId="urn:microsoft.com/office/officeart/2018/2/layout/IconVerticalSolidList"/>
    <dgm:cxn modelId="{2744D4F0-18B1-4702-ACBB-011259DC8881}" type="presParOf" srcId="{57C2F4A3-7831-4BED-AFD8-412161996F4C}" destId="{DB1CF056-6BBA-4712-A4E8-65C938E5EB61}" srcOrd="3" destOrd="0" presId="urn:microsoft.com/office/officeart/2018/2/layout/IconVerticalSolidList"/>
    <dgm:cxn modelId="{F148F020-658C-4084-8A55-2D03DB0F3F9E}" type="presParOf" srcId="{57C2F4A3-7831-4BED-AFD8-412161996F4C}" destId="{D65E3AD3-7602-435C-9261-47DF3BF62371}" srcOrd="4" destOrd="0" presId="urn:microsoft.com/office/officeart/2018/2/layout/IconVerticalSolidList"/>
    <dgm:cxn modelId="{27FEDBFE-3CDD-4BF2-B63C-7B27608FC4C6}" type="presParOf" srcId="{D65E3AD3-7602-435C-9261-47DF3BF62371}" destId="{9D03FE6E-AA44-40EF-8CBC-B932315042FB}" srcOrd="0" destOrd="0" presId="urn:microsoft.com/office/officeart/2018/2/layout/IconVerticalSolidList"/>
    <dgm:cxn modelId="{B0914A59-A28F-4A36-9813-C4AC2B654E32}" type="presParOf" srcId="{D65E3AD3-7602-435C-9261-47DF3BF62371}" destId="{67AA5591-4FA3-4B8A-908E-55150141AAFB}" srcOrd="1" destOrd="0" presId="urn:microsoft.com/office/officeart/2018/2/layout/IconVerticalSolidList"/>
    <dgm:cxn modelId="{7FC3CF7D-06C1-47B0-8FCC-B9BC8C7E4B00}" type="presParOf" srcId="{D65E3AD3-7602-435C-9261-47DF3BF62371}" destId="{8CC6EB64-1852-4A29-8B48-9AC9F35806EF}" srcOrd="2" destOrd="0" presId="urn:microsoft.com/office/officeart/2018/2/layout/IconVerticalSolidList"/>
    <dgm:cxn modelId="{21CEA665-D100-4021-B540-7CF996456FA4}" type="presParOf" srcId="{D65E3AD3-7602-435C-9261-47DF3BF62371}" destId="{2371EC3C-6A0A-46AA-9C0E-2B752A4F8CF4}" srcOrd="3" destOrd="0" presId="urn:microsoft.com/office/officeart/2018/2/layout/IconVerticalSolidList"/>
    <dgm:cxn modelId="{4B1A1F56-3257-4DDA-B4BE-79EB950902E6}" type="presParOf" srcId="{57C2F4A3-7831-4BED-AFD8-412161996F4C}" destId="{6C0E9E9C-1CD8-4E90-B00B-2CB3DDDC767D}" srcOrd="5" destOrd="0" presId="urn:microsoft.com/office/officeart/2018/2/layout/IconVerticalSolidList"/>
    <dgm:cxn modelId="{646F834E-1EE3-43D2-AFCC-F84387A35E83}" type="presParOf" srcId="{57C2F4A3-7831-4BED-AFD8-412161996F4C}" destId="{7D07D89C-B98A-4D65-A486-3C9644293857}" srcOrd="6" destOrd="0" presId="urn:microsoft.com/office/officeart/2018/2/layout/IconVerticalSolidList"/>
    <dgm:cxn modelId="{7890E6E3-5DD1-4357-8D78-735E7ECCCEAF}" type="presParOf" srcId="{7D07D89C-B98A-4D65-A486-3C9644293857}" destId="{BCF58154-3E74-4E5A-B20D-A6389131E331}" srcOrd="0" destOrd="0" presId="urn:microsoft.com/office/officeart/2018/2/layout/IconVerticalSolidList"/>
    <dgm:cxn modelId="{A92D714F-BA17-46A5-9975-2B0216FA313C}" type="presParOf" srcId="{7D07D89C-B98A-4D65-A486-3C9644293857}" destId="{3BD45550-6F7F-40CC-B27C-A44556E8B953}" srcOrd="1" destOrd="0" presId="urn:microsoft.com/office/officeart/2018/2/layout/IconVerticalSolidList"/>
    <dgm:cxn modelId="{C867A908-01C0-4712-AF5F-658B48E3C828}" type="presParOf" srcId="{7D07D89C-B98A-4D65-A486-3C9644293857}" destId="{FE670A06-8EB0-4EEB-9C7F-1F4845D65A3D}" srcOrd="2" destOrd="0" presId="urn:microsoft.com/office/officeart/2018/2/layout/IconVerticalSolidList"/>
    <dgm:cxn modelId="{DBC2B79C-AEE9-4241-BCE7-65723F9A2C3E}" type="presParOf" srcId="{7D07D89C-B98A-4D65-A486-3C9644293857}" destId="{874FE0DD-8EDB-4B64-B1F9-1E1BD6F171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A2BC4-51B3-4206-A6CE-23C81CAAAE23}">
      <dsp:nvSpPr>
        <dsp:cNvPr id="0" name=""/>
        <dsp:cNvSpPr/>
      </dsp:nvSpPr>
      <dsp:spPr>
        <a:xfrm>
          <a:off x="1549837" y="0"/>
          <a:ext cx="2497039" cy="2497344"/>
        </a:xfrm>
        <a:prstGeom prst="ellipse">
          <a:avLst/>
        </a:prstGeom>
        <a:solidFill>
          <a:srgbClr val="92D050">
            <a:alpha val="50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4D4D4D"/>
              </a:solidFill>
              <a:latin typeface="Arial"/>
              <a:ea typeface="+mn-ea"/>
              <a:cs typeface="+mn-cs"/>
            </a:rPr>
            <a:t>Public authorities </a:t>
          </a:r>
        </a:p>
      </dsp:txBody>
      <dsp:txXfrm>
        <a:off x="1915520" y="365728"/>
        <a:ext cx="1765673" cy="1765888"/>
      </dsp:txXfrm>
    </dsp:sp>
    <dsp:sp modelId="{A731C57E-BCF1-4332-8EF5-E54A39E1655F}">
      <dsp:nvSpPr>
        <dsp:cNvPr id="0" name=""/>
        <dsp:cNvSpPr/>
      </dsp:nvSpPr>
      <dsp:spPr>
        <a:xfrm>
          <a:off x="0" y="1611863"/>
          <a:ext cx="2497039" cy="2497344"/>
        </a:xfrm>
        <a:prstGeom prst="ellipse">
          <a:avLst/>
        </a:prstGeom>
        <a:solidFill>
          <a:schemeClr val="accent1">
            <a:alpha val="5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4D4D4D"/>
              </a:solidFill>
              <a:latin typeface="Arial"/>
              <a:ea typeface="+mn-ea"/>
              <a:cs typeface="+mn-cs"/>
            </a:rPr>
            <a:t>Universities </a:t>
          </a:r>
        </a:p>
        <a:p>
          <a:pPr marL="0" lvl="0" indent="0" algn="ctr" defTabSz="889000">
            <a:lnSpc>
              <a:spcPct val="90000"/>
            </a:lnSpc>
            <a:spcBef>
              <a:spcPct val="0"/>
            </a:spcBef>
            <a:spcAft>
              <a:spcPct val="35000"/>
            </a:spcAft>
            <a:buNone/>
          </a:pPr>
          <a:r>
            <a:rPr lang="en-US" sz="2000" kern="1200">
              <a:solidFill>
                <a:srgbClr val="4D4D4D"/>
              </a:solidFill>
              <a:latin typeface="Arial"/>
              <a:ea typeface="+mn-ea"/>
              <a:cs typeface="+mn-cs"/>
            </a:rPr>
            <a:t>RTOs </a:t>
          </a:r>
        </a:p>
      </dsp:txBody>
      <dsp:txXfrm>
        <a:off x="365683" y="1977591"/>
        <a:ext cx="1765673" cy="1765888"/>
      </dsp:txXfrm>
    </dsp:sp>
    <dsp:sp modelId="{1FFA4080-0BAA-4164-8F5E-5BAFA8DDCF9A}">
      <dsp:nvSpPr>
        <dsp:cNvPr id="0" name=""/>
        <dsp:cNvSpPr/>
      </dsp:nvSpPr>
      <dsp:spPr>
        <a:xfrm>
          <a:off x="3261029" y="1497199"/>
          <a:ext cx="2497039" cy="2497344"/>
        </a:xfrm>
        <a:prstGeom prst="ellipse">
          <a:avLst/>
        </a:prstGeom>
        <a:solidFill>
          <a:srgbClr val="B0D10E">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a:solidFill>
                <a:srgbClr val="4D4D4D"/>
              </a:solidFill>
              <a:latin typeface="Arial"/>
              <a:ea typeface="+mn-ea"/>
              <a:cs typeface="+mn-cs"/>
            </a:rPr>
            <a:t>Industry, business associations</a:t>
          </a:r>
          <a:r>
            <a:rPr lang="en-US" sz="2000" kern="1200">
              <a:solidFill>
                <a:srgbClr val="4D4D4D"/>
              </a:solidFill>
              <a:latin typeface="+mn-lt"/>
              <a:ea typeface="+mn-ea"/>
              <a:cs typeface="+mn-cs"/>
            </a:rPr>
            <a:t>, clusters,</a:t>
          </a:r>
        </a:p>
        <a:p>
          <a:pPr lvl="0" algn="ctr" defTabSz="622300">
            <a:lnSpc>
              <a:spcPct val="90000"/>
            </a:lnSpc>
            <a:spcBef>
              <a:spcPct val="0"/>
            </a:spcBef>
            <a:spcAft>
              <a:spcPct val="35000"/>
            </a:spcAft>
            <a:buNone/>
          </a:pPr>
          <a:r>
            <a:rPr lang="en-US" sz="2000" b="0" kern="1200">
              <a:solidFill>
                <a:srgbClr val="4D4D4D"/>
              </a:solidFill>
              <a:latin typeface="Arial"/>
              <a:ea typeface="+mn-ea"/>
              <a:cs typeface="+mn-cs"/>
            </a:rPr>
            <a:t>SMEs</a:t>
          </a:r>
          <a:r>
            <a:rPr lang="en-US" sz="2000" kern="1200">
              <a:solidFill>
                <a:srgbClr val="4D4D4D"/>
              </a:solidFill>
              <a:latin typeface="Arial"/>
              <a:ea typeface="+mn-ea"/>
              <a:cs typeface="+mn-cs"/>
            </a:rPr>
            <a:t>, startups, </a:t>
          </a:r>
        </a:p>
      </dsp:txBody>
      <dsp:txXfrm>
        <a:off x="3626712" y="1862927"/>
        <a:ext cx="1765673" cy="1765888"/>
      </dsp:txXfrm>
    </dsp:sp>
    <dsp:sp modelId="{554F9C29-7A37-4B3D-A248-62D94D9D0F6F}">
      <dsp:nvSpPr>
        <dsp:cNvPr id="0" name=""/>
        <dsp:cNvSpPr/>
      </dsp:nvSpPr>
      <dsp:spPr>
        <a:xfrm>
          <a:off x="1691457" y="3137541"/>
          <a:ext cx="2497039" cy="2497344"/>
        </a:xfrm>
        <a:prstGeom prst="ellipse">
          <a:avLst/>
        </a:prstGeom>
        <a:solidFill>
          <a:srgbClr val="A2D5D0">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4D4D4D"/>
              </a:solidFill>
              <a:latin typeface="Arial"/>
              <a:ea typeface="+mn-ea"/>
              <a:cs typeface="+mn-cs"/>
            </a:rPr>
            <a:t>End-users, citizens</a:t>
          </a:r>
        </a:p>
      </dsp:txBody>
      <dsp:txXfrm>
        <a:off x="2057140" y="3503269"/>
        <a:ext cx="1765673" cy="176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72FAE-F79F-4581-AAAF-D35E2A29EE68}">
      <dsp:nvSpPr>
        <dsp:cNvPr id="0" name=""/>
        <dsp:cNvSpPr/>
      </dsp:nvSpPr>
      <dsp:spPr>
        <a:xfrm>
          <a:off x="330204" y="917671"/>
          <a:ext cx="1021869" cy="102186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333C0-59E0-47E3-A4D9-399CFCF8A402}">
      <dsp:nvSpPr>
        <dsp:cNvPr id="0" name=""/>
        <dsp:cNvSpPr/>
      </dsp:nvSpPr>
      <dsp:spPr>
        <a:xfrm>
          <a:off x="547980" y="1135446"/>
          <a:ext cx="586318" cy="586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86A8D-271A-445E-9FF5-195DF071FCB8}">
      <dsp:nvSpPr>
        <dsp:cNvPr id="0" name=""/>
        <dsp:cNvSpPr/>
      </dsp:nvSpPr>
      <dsp:spPr>
        <a:xfrm>
          <a:off x="3541" y="2257827"/>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a:t>Call / topic information</a:t>
          </a:r>
          <a:endParaRPr lang="en-US" sz="1600" kern="1200"/>
        </a:p>
      </dsp:txBody>
      <dsp:txXfrm>
        <a:off x="3541" y="2257827"/>
        <a:ext cx="1675195" cy="670078"/>
      </dsp:txXfrm>
    </dsp:sp>
    <dsp:sp modelId="{01E09636-45B3-45C9-BF76-BF63A1395CD0}">
      <dsp:nvSpPr>
        <dsp:cNvPr id="0" name=""/>
        <dsp:cNvSpPr/>
      </dsp:nvSpPr>
      <dsp:spPr>
        <a:xfrm>
          <a:off x="2298559" y="917671"/>
          <a:ext cx="1021869" cy="102186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37CBA-0B8E-49A5-93AC-994662A71843}">
      <dsp:nvSpPr>
        <dsp:cNvPr id="0" name=""/>
        <dsp:cNvSpPr/>
      </dsp:nvSpPr>
      <dsp:spPr>
        <a:xfrm>
          <a:off x="2516334" y="1135446"/>
          <a:ext cx="586318" cy="586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0A409-0052-4AFF-82B4-E7E69312C0BA}">
      <dsp:nvSpPr>
        <dsp:cNvPr id="0" name=""/>
        <dsp:cNvSpPr/>
      </dsp:nvSpPr>
      <dsp:spPr>
        <a:xfrm>
          <a:off x="1971896" y="2257827"/>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a:t>Innovation Actions</a:t>
          </a:r>
          <a:endParaRPr lang="en-US" sz="1600" kern="1200"/>
        </a:p>
      </dsp:txBody>
      <dsp:txXfrm>
        <a:off x="1971896" y="2257827"/>
        <a:ext cx="1675195" cy="670078"/>
      </dsp:txXfrm>
    </dsp:sp>
    <dsp:sp modelId="{C14AAB45-436D-4681-A4FA-F1AE2FE133E9}">
      <dsp:nvSpPr>
        <dsp:cNvPr id="0" name=""/>
        <dsp:cNvSpPr/>
      </dsp:nvSpPr>
      <dsp:spPr>
        <a:xfrm>
          <a:off x="4266913" y="917671"/>
          <a:ext cx="1021869" cy="102186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EDEEC-1D74-4233-82DF-70A9A2F2DFB9}">
      <dsp:nvSpPr>
        <dsp:cNvPr id="0" name=""/>
        <dsp:cNvSpPr/>
      </dsp:nvSpPr>
      <dsp:spPr>
        <a:xfrm>
          <a:off x="4484689" y="1135446"/>
          <a:ext cx="586318" cy="586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5C4F87-7CB9-4B29-A013-3EA32C62E985}">
      <dsp:nvSpPr>
        <dsp:cNvPr id="0" name=""/>
        <dsp:cNvSpPr/>
      </dsp:nvSpPr>
      <dsp:spPr>
        <a:xfrm>
          <a:off x="3940250" y="2257827"/>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a:t>Proposal templates</a:t>
          </a:r>
          <a:endParaRPr lang="en-US" sz="1600" kern="1200"/>
        </a:p>
      </dsp:txBody>
      <dsp:txXfrm>
        <a:off x="3940250" y="2257827"/>
        <a:ext cx="1675195" cy="670078"/>
      </dsp:txXfrm>
    </dsp:sp>
    <dsp:sp modelId="{47EAAF9D-CBD3-4A30-8F75-F20ED336B5BD}">
      <dsp:nvSpPr>
        <dsp:cNvPr id="0" name=""/>
        <dsp:cNvSpPr/>
      </dsp:nvSpPr>
      <dsp:spPr>
        <a:xfrm>
          <a:off x="6235268" y="917671"/>
          <a:ext cx="1021869" cy="102186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2AB79-9E92-44D1-BCBC-CE3D35489670}">
      <dsp:nvSpPr>
        <dsp:cNvPr id="0" name=""/>
        <dsp:cNvSpPr/>
      </dsp:nvSpPr>
      <dsp:spPr>
        <a:xfrm>
          <a:off x="6453043" y="1135446"/>
          <a:ext cx="586318" cy="586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51735-1752-4A06-9D51-6B67F35B1220}">
      <dsp:nvSpPr>
        <dsp:cNvPr id="0" name=""/>
        <dsp:cNvSpPr/>
      </dsp:nvSpPr>
      <dsp:spPr>
        <a:xfrm>
          <a:off x="5908605" y="2257827"/>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GB" sz="1600" b="1" kern="1200"/>
            <a:t>Regions search tools </a:t>
          </a:r>
          <a:endParaRPr lang="en-US" sz="1600" kern="1200"/>
        </a:p>
      </dsp:txBody>
      <dsp:txXfrm>
        <a:off x="5908605" y="2257827"/>
        <a:ext cx="1675195" cy="67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B2DDC-FBB7-44B0-8F29-0DE4D2CBA72E}">
      <dsp:nvSpPr>
        <dsp:cNvPr id="0" name=""/>
        <dsp:cNvSpPr/>
      </dsp:nvSpPr>
      <dsp:spPr>
        <a:xfrm>
          <a:off x="1682397" y="456362"/>
          <a:ext cx="4593042" cy="4593042"/>
        </a:xfrm>
        <a:prstGeom prst="blockArc">
          <a:avLst>
            <a:gd name="adj1" fmla="val 13800000"/>
            <a:gd name="adj2" fmla="val 16200000"/>
            <a:gd name="adj3" fmla="val 3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DA0D93A-DE64-4F5A-9217-BC3876B3D116}">
      <dsp:nvSpPr>
        <dsp:cNvPr id="0" name=""/>
        <dsp:cNvSpPr/>
      </dsp:nvSpPr>
      <dsp:spPr>
        <a:xfrm>
          <a:off x="1682397" y="456362"/>
          <a:ext cx="4593042" cy="4593042"/>
        </a:xfrm>
        <a:prstGeom prst="blockArc">
          <a:avLst>
            <a:gd name="adj1" fmla="val 11400000"/>
            <a:gd name="adj2" fmla="val 13800000"/>
            <a:gd name="adj3" fmla="val 3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535232-A3C6-4988-BD37-72F1B84C6FDF}">
      <dsp:nvSpPr>
        <dsp:cNvPr id="0" name=""/>
        <dsp:cNvSpPr/>
      </dsp:nvSpPr>
      <dsp:spPr>
        <a:xfrm>
          <a:off x="1682397" y="456362"/>
          <a:ext cx="4593042" cy="4593042"/>
        </a:xfrm>
        <a:prstGeom prst="blockArc">
          <a:avLst>
            <a:gd name="adj1" fmla="val 9000000"/>
            <a:gd name="adj2" fmla="val 11400000"/>
            <a:gd name="adj3" fmla="val 3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546A95-7D0E-44B9-9FB3-4E5F2A646A6C}">
      <dsp:nvSpPr>
        <dsp:cNvPr id="0" name=""/>
        <dsp:cNvSpPr/>
      </dsp:nvSpPr>
      <dsp:spPr>
        <a:xfrm>
          <a:off x="1682397" y="456362"/>
          <a:ext cx="4593042" cy="4593042"/>
        </a:xfrm>
        <a:prstGeom prst="blockArc">
          <a:avLst>
            <a:gd name="adj1" fmla="val 6600000"/>
            <a:gd name="adj2" fmla="val 9000000"/>
            <a:gd name="adj3" fmla="val 3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9CF844-21BC-4FEB-9FCC-1F244879BB77}">
      <dsp:nvSpPr>
        <dsp:cNvPr id="0" name=""/>
        <dsp:cNvSpPr/>
      </dsp:nvSpPr>
      <dsp:spPr>
        <a:xfrm>
          <a:off x="1682397" y="456362"/>
          <a:ext cx="4593042" cy="4593042"/>
        </a:xfrm>
        <a:prstGeom prst="blockArc">
          <a:avLst>
            <a:gd name="adj1" fmla="val 4200000"/>
            <a:gd name="adj2" fmla="val 6600000"/>
            <a:gd name="adj3" fmla="val 306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3508E5-84F4-4797-A16F-7B1CA3E4019E}">
      <dsp:nvSpPr>
        <dsp:cNvPr id="0" name=""/>
        <dsp:cNvSpPr/>
      </dsp:nvSpPr>
      <dsp:spPr>
        <a:xfrm>
          <a:off x="1682397" y="456362"/>
          <a:ext cx="4593042" cy="4593042"/>
        </a:xfrm>
        <a:prstGeom prst="blockArc">
          <a:avLst>
            <a:gd name="adj1" fmla="val 1800000"/>
            <a:gd name="adj2" fmla="val 4200000"/>
            <a:gd name="adj3" fmla="val 3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CED247-CECF-47E7-9926-637C16DAB1EB}">
      <dsp:nvSpPr>
        <dsp:cNvPr id="0" name=""/>
        <dsp:cNvSpPr/>
      </dsp:nvSpPr>
      <dsp:spPr>
        <a:xfrm>
          <a:off x="1682397" y="456362"/>
          <a:ext cx="4593042" cy="4593042"/>
        </a:xfrm>
        <a:prstGeom prst="blockArc">
          <a:avLst>
            <a:gd name="adj1" fmla="val 21000000"/>
            <a:gd name="adj2" fmla="val 1800000"/>
            <a:gd name="adj3" fmla="val 3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C01EF7-F6BC-4C9F-9E54-6F3189E09F13}">
      <dsp:nvSpPr>
        <dsp:cNvPr id="0" name=""/>
        <dsp:cNvSpPr/>
      </dsp:nvSpPr>
      <dsp:spPr>
        <a:xfrm>
          <a:off x="1682397" y="456362"/>
          <a:ext cx="4593042" cy="4593042"/>
        </a:xfrm>
        <a:prstGeom prst="blockArc">
          <a:avLst>
            <a:gd name="adj1" fmla="val 18600000"/>
            <a:gd name="adj2" fmla="val 21000000"/>
            <a:gd name="adj3" fmla="val 3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AD2ECF-C674-4592-A37A-02C3A508CECB}">
      <dsp:nvSpPr>
        <dsp:cNvPr id="0" name=""/>
        <dsp:cNvSpPr/>
      </dsp:nvSpPr>
      <dsp:spPr>
        <a:xfrm>
          <a:off x="1682397" y="456362"/>
          <a:ext cx="4593042" cy="4593042"/>
        </a:xfrm>
        <a:prstGeom prst="blockArc">
          <a:avLst>
            <a:gd name="adj1" fmla="val 16200000"/>
            <a:gd name="adj2" fmla="val 18600000"/>
            <a:gd name="adj3" fmla="val 3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E35212E-4062-4411-947F-75966FF19B61}">
      <dsp:nvSpPr>
        <dsp:cNvPr id="0" name=""/>
        <dsp:cNvSpPr/>
      </dsp:nvSpPr>
      <dsp:spPr>
        <a:xfrm>
          <a:off x="2982097" y="1812873"/>
          <a:ext cx="1993642" cy="188002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Regional Innovation Valleys</a:t>
          </a:r>
          <a:endParaRPr lang="en-IE" sz="1600" b="1" kern="1200"/>
        </a:p>
      </dsp:txBody>
      <dsp:txXfrm>
        <a:off x="3274059" y="2088196"/>
        <a:ext cx="1409718" cy="1329374"/>
      </dsp:txXfrm>
    </dsp:sp>
    <dsp:sp modelId="{2E374793-C764-46AD-9F0C-37806AB03A4C}">
      <dsp:nvSpPr>
        <dsp:cNvPr id="0" name=""/>
        <dsp:cNvSpPr/>
      </dsp:nvSpPr>
      <dsp:spPr>
        <a:xfrm>
          <a:off x="3336046" y="-109874"/>
          <a:ext cx="1285743" cy="120278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kern="1200"/>
            <a:t>Excellent hubs</a:t>
          </a:r>
        </a:p>
      </dsp:txBody>
      <dsp:txXfrm>
        <a:off x="3524339" y="66269"/>
        <a:ext cx="909157" cy="850494"/>
      </dsp:txXfrm>
    </dsp:sp>
    <dsp:sp modelId="{7D74D390-DFF4-4615-866D-68840281A309}">
      <dsp:nvSpPr>
        <dsp:cNvPr id="0" name=""/>
        <dsp:cNvSpPr/>
      </dsp:nvSpPr>
      <dsp:spPr>
        <a:xfrm>
          <a:off x="4789625" y="419185"/>
          <a:ext cx="1285743" cy="12027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Digital Innovation Hubs</a:t>
          </a:r>
          <a:endParaRPr lang="en-IE" sz="1400" kern="1200"/>
        </a:p>
      </dsp:txBody>
      <dsp:txXfrm>
        <a:off x="4977918" y="595328"/>
        <a:ext cx="909157" cy="850494"/>
      </dsp:txXfrm>
    </dsp:sp>
    <dsp:sp modelId="{BBEF3EEB-D05F-4743-8758-D9043A41FA2F}">
      <dsp:nvSpPr>
        <dsp:cNvPr id="0" name=""/>
        <dsp:cNvSpPr/>
      </dsp:nvSpPr>
      <dsp:spPr>
        <a:xfrm>
          <a:off x="5563059" y="1758810"/>
          <a:ext cx="1285743" cy="120278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Enterprise Europe Network</a:t>
          </a:r>
          <a:endParaRPr lang="en-IE" sz="1400" kern="1200"/>
        </a:p>
      </dsp:txBody>
      <dsp:txXfrm>
        <a:off x="5751352" y="1934953"/>
        <a:ext cx="909157" cy="850494"/>
      </dsp:txXfrm>
    </dsp:sp>
    <dsp:sp modelId="{A896CA5D-7A3C-4C3E-8FE5-8E24F0329C11}">
      <dsp:nvSpPr>
        <dsp:cNvPr id="0" name=""/>
        <dsp:cNvSpPr/>
      </dsp:nvSpPr>
      <dsp:spPr>
        <a:xfrm>
          <a:off x="5294448" y="3282176"/>
          <a:ext cx="1285743" cy="120278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Climate-Neutral and Smart Cities Mission</a:t>
          </a:r>
          <a:endParaRPr lang="en-IE" sz="1400" kern="1200"/>
        </a:p>
      </dsp:txBody>
      <dsp:txXfrm>
        <a:off x="5482741" y="3458319"/>
        <a:ext cx="909157" cy="850494"/>
      </dsp:txXfrm>
    </dsp:sp>
    <dsp:sp modelId="{6D58FFEE-00BD-4936-B873-D97EA7A75961}">
      <dsp:nvSpPr>
        <dsp:cNvPr id="0" name=""/>
        <dsp:cNvSpPr/>
      </dsp:nvSpPr>
      <dsp:spPr>
        <a:xfrm>
          <a:off x="4109480" y="4276483"/>
          <a:ext cx="1285743" cy="120278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Circular Cities and Regions Initiative</a:t>
          </a:r>
          <a:endParaRPr lang="en-IE" sz="1400" kern="1200"/>
        </a:p>
      </dsp:txBody>
      <dsp:txXfrm>
        <a:off x="4297773" y="4452626"/>
        <a:ext cx="909157" cy="850494"/>
      </dsp:txXfrm>
    </dsp:sp>
    <dsp:sp modelId="{31660E40-EB14-4053-8AD0-C7142F5C6F4C}">
      <dsp:nvSpPr>
        <dsp:cNvPr id="0" name=""/>
        <dsp:cNvSpPr/>
      </dsp:nvSpPr>
      <dsp:spPr>
        <a:xfrm>
          <a:off x="2562613" y="4276483"/>
          <a:ext cx="1285743" cy="120278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Hubs for Circularity</a:t>
          </a:r>
          <a:endParaRPr lang="en-IE" sz="1400" kern="1200"/>
        </a:p>
      </dsp:txBody>
      <dsp:txXfrm>
        <a:off x="2750906" y="4452626"/>
        <a:ext cx="909157" cy="850494"/>
      </dsp:txXfrm>
    </dsp:sp>
    <dsp:sp modelId="{57EDB9BB-D015-4B55-A9D4-893135637ABD}">
      <dsp:nvSpPr>
        <dsp:cNvPr id="0" name=""/>
        <dsp:cNvSpPr/>
      </dsp:nvSpPr>
      <dsp:spPr>
        <a:xfrm>
          <a:off x="1377645" y="3282176"/>
          <a:ext cx="1285743" cy="120278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Hydrogen Valleys</a:t>
          </a:r>
          <a:endParaRPr lang="en-IE" sz="1400" kern="1200"/>
        </a:p>
      </dsp:txBody>
      <dsp:txXfrm>
        <a:off x="1565938" y="3458319"/>
        <a:ext cx="909157" cy="850494"/>
      </dsp:txXfrm>
    </dsp:sp>
    <dsp:sp modelId="{B6F856E8-6C29-4565-9FE7-79D346737154}">
      <dsp:nvSpPr>
        <dsp:cNvPr id="0" name=""/>
        <dsp:cNvSpPr/>
      </dsp:nvSpPr>
      <dsp:spPr>
        <a:xfrm>
          <a:off x="1076102" y="1754987"/>
          <a:ext cx="1351607" cy="12104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Renewable Energy Valleys</a:t>
          </a:r>
          <a:endParaRPr lang="en-IE" sz="1400" kern="1200"/>
        </a:p>
      </dsp:txBody>
      <dsp:txXfrm>
        <a:off x="1274040" y="1932250"/>
        <a:ext cx="955731" cy="855900"/>
      </dsp:txXfrm>
    </dsp:sp>
    <dsp:sp modelId="{5843E63C-AC4B-4B2D-B44F-6C7361CB4271}">
      <dsp:nvSpPr>
        <dsp:cNvPr id="0" name=""/>
        <dsp:cNvSpPr/>
      </dsp:nvSpPr>
      <dsp:spPr>
        <a:xfrm>
          <a:off x="1897256" y="457033"/>
          <a:ext cx="1256165" cy="112708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Industry 5.0 System Innovation Hubs</a:t>
          </a:r>
          <a:endParaRPr lang="en-IE" sz="1400" kern="1200"/>
        </a:p>
      </dsp:txBody>
      <dsp:txXfrm>
        <a:off x="2081217" y="622090"/>
        <a:ext cx="888243" cy="796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C566B-0685-443C-A39B-CDCCF79A8A8C}">
      <dsp:nvSpPr>
        <dsp:cNvPr id="0" name=""/>
        <dsp:cNvSpPr/>
      </dsp:nvSpPr>
      <dsp:spPr>
        <a:xfrm>
          <a:off x="837124" y="0"/>
          <a:ext cx="9487411" cy="386045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BB694-339A-4BB3-9733-6BE602051277}">
      <dsp:nvSpPr>
        <dsp:cNvPr id="0" name=""/>
        <dsp:cNvSpPr/>
      </dsp:nvSpPr>
      <dsp:spPr>
        <a:xfrm>
          <a:off x="4804" y="1158136"/>
          <a:ext cx="2465767" cy="15441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1. </a:t>
          </a:r>
        </a:p>
        <a:p>
          <a:pPr marL="0" lvl="0" indent="0" algn="ctr" defTabSz="889000">
            <a:lnSpc>
              <a:spcPct val="90000"/>
            </a:lnSpc>
            <a:spcBef>
              <a:spcPct val="0"/>
            </a:spcBef>
            <a:spcAft>
              <a:spcPct val="35000"/>
            </a:spcAft>
            <a:buNone/>
          </a:pPr>
          <a:r>
            <a:rPr lang="en-GB" sz="2000" kern="1200"/>
            <a:t>capacity building activities</a:t>
          </a:r>
        </a:p>
        <a:p>
          <a:pPr marL="0" lvl="0" indent="0" algn="ctr" defTabSz="889000">
            <a:lnSpc>
              <a:spcPct val="90000"/>
            </a:lnSpc>
            <a:spcBef>
              <a:spcPct val="0"/>
            </a:spcBef>
            <a:spcAft>
              <a:spcPct val="35000"/>
            </a:spcAft>
            <a:buNone/>
          </a:pPr>
          <a:endParaRPr lang="en-IE" sz="1050" kern="1200"/>
        </a:p>
      </dsp:txBody>
      <dsp:txXfrm>
        <a:off x="80185" y="1233517"/>
        <a:ext cx="2315005" cy="1393420"/>
      </dsp:txXfrm>
    </dsp:sp>
    <dsp:sp modelId="{99E95FE1-A672-4596-9157-0E92C19D1CC7}">
      <dsp:nvSpPr>
        <dsp:cNvPr id="0" name=""/>
        <dsp:cNvSpPr/>
      </dsp:nvSpPr>
      <dsp:spPr>
        <a:xfrm>
          <a:off x="2750158" y="1158136"/>
          <a:ext cx="2694483" cy="15441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2. </a:t>
          </a:r>
        </a:p>
        <a:p>
          <a:pPr marL="0" lvl="0" indent="0" algn="ctr" defTabSz="889000">
            <a:lnSpc>
              <a:spcPct val="90000"/>
            </a:lnSpc>
            <a:spcBef>
              <a:spcPct val="0"/>
            </a:spcBef>
            <a:spcAft>
              <a:spcPct val="35000"/>
            </a:spcAft>
            <a:buNone/>
          </a:pPr>
          <a:r>
            <a:rPr lang="en-GB" sz="2000" kern="1200"/>
            <a:t>setting                  common strategy, joint action plans</a:t>
          </a:r>
          <a:endParaRPr lang="en-IE" sz="2000" kern="1200"/>
        </a:p>
      </dsp:txBody>
      <dsp:txXfrm>
        <a:off x="2825539" y="1233517"/>
        <a:ext cx="2543721" cy="1393420"/>
      </dsp:txXfrm>
    </dsp:sp>
    <dsp:sp modelId="{79062573-B4AA-4E5B-8CAB-264FCE51A9E5}">
      <dsp:nvSpPr>
        <dsp:cNvPr id="0" name=""/>
        <dsp:cNvSpPr/>
      </dsp:nvSpPr>
      <dsp:spPr>
        <a:xfrm>
          <a:off x="5724228" y="1158136"/>
          <a:ext cx="2659022" cy="1544182"/>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3. </a:t>
          </a:r>
        </a:p>
        <a:p>
          <a:pPr marL="0" lvl="0" indent="0" algn="ctr" defTabSz="889000">
            <a:lnSpc>
              <a:spcPct val="90000"/>
            </a:lnSpc>
            <a:spcBef>
              <a:spcPct val="0"/>
            </a:spcBef>
            <a:spcAft>
              <a:spcPct val="35000"/>
            </a:spcAft>
            <a:buNone/>
          </a:pPr>
          <a:r>
            <a:rPr lang="en-GB" sz="2000" kern="1200"/>
            <a:t>concrete joint </a:t>
          </a:r>
          <a:r>
            <a:rPr lang="en-GB" sz="2000" u="sng" kern="1200"/>
            <a:t>horizontal</a:t>
          </a:r>
          <a:r>
            <a:rPr lang="en-GB" sz="2000" kern="1200"/>
            <a:t> activities </a:t>
          </a:r>
        </a:p>
        <a:p>
          <a:pPr marL="0" lvl="0" indent="0" algn="ctr" defTabSz="889000">
            <a:lnSpc>
              <a:spcPct val="90000"/>
            </a:lnSpc>
            <a:spcBef>
              <a:spcPct val="0"/>
            </a:spcBef>
            <a:spcAft>
              <a:spcPct val="35000"/>
            </a:spcAft>
            <a:buNone/>
          </a:pPr>
          <a:r>
            <a:rPr lang="en-GB" sz="1600" kern="1200"/>
            <a:t>(including staff exchange, visits, etc.); </a:t>
          </a:r>
          <a:endParaRPr lang="en-IE" sz="1600" kern="1200"/>
        </a:p>
      </dsp:txBody>
      <dsp:txXfrm>
        <a:off x="5799609" y="1233517"/>
        <a:ext cx="2508260" cy="1393420"/>
      </dsp:txXfrm>
    </dsp:sp>
    <dsp:sp modelId="{C4A4E70D-5C23-4D1D-B456-7D6A3A4B9999}">
      <dsp:nvSpPr>
        <dsp:cNvPr id="0" name=""/>
        <dsp:cNvSpPr/>
      </dsp:nvSpPr>
      <dsp:spPr>
        <a:xfrm>
          <a:off x="8662837" y="1158136"/>
          <a:ext cx="2494018" cy="1544182"/>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4. </a:t>
          </a:r>
        </a:p>
        <a:p>
          <a:pPr marL="0" lvl="0" indent="0" algn="ctr" defTabSz="889000">
            <a:lnSpc>
              <a:spcPct val="90000"/>
            </a:lnSpc>
            <a:spcBef>
              <a:spcPct val="0"/>
            </a:spcBef>
            <a:spcAft>
              <a:spcPct val="35000"/>
            </a:spcAft>
            <a:buNone/>
          </a:pPr>
          <a:r>
            <a:rPr lang="en-GB" sz="2000" kern="1200"/>
            <a:t>concrete joint </a:t>
          </a:r>
          <a:r>
            <a:rPr lang="en-GB" sz="2000" u="sng" kern="1200"/>
            <a:t>innovation</a:t>
          </a:r>
          <a:r>
            <a:rPr lang="en-GB" sz="2000" kern="1200"/>
            <a:t> actions</a:t>
          </a:r>
          <a:endParaRPr lang="en-GB" sz="1800" kern="1200"/>
        </a:p>
        <a:p>
          <a:pPr marL="0" lvl="0" indent="0" algn="ctr" defTabSz="889000">
            <a:lnSpc>
              <a:spcPct val="90000"/>
            </a:lnSpc>
            <a:spcBef>
              <a:spcPct val="0"/>
            </a:spcBef>
            <a:spcAft>
              <a:spcPct val="35000"/>
            </a:spcAft>
            <a:buNone/>
          </a:pPr>
          <a:r>
            <a:rPr lang="en-GB" sz="2000" kern="1200"/>
            <a:t> </a:t>
          </a:r>
          <a:r>
            <a:rPr lang="en-GB" sz="1600" kern="1200"/>
            <a:t>(joint funding calls)</a:t>
          </a:r>
          <a:endParaRPr lang="en-IE" sz="2000" kern="1200"/>
        </a:p>
      </dsp:txBody>
      <dsp:txXfrm>
        <a:off x="8738218" y="1233517"/>
        <a:ext cx="2343256" cy="1393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A20E-65F5-4F52-8D20-551BDF5C72AC}">
      <dsp:nvSpPr>
        <dsp:cNvPr id="0" name=""/>
        <dsp:cNvSpPr/>
      </dsp:nvSpPr>
      <dsp:spPr>
        <a:xfrm>
          <a:off x="4813920" y="159097"/>
          <a:ext cx="5070720" cy="112611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AA2C5-76F7-4F0A-8ECB-7EF8C8CB814A}">
      <dsp:nvSpPr>
        <dsp:cNvPr id="0" name=""/>
        <dsp:cNvSpPr/>
      </dsp:nvSpPr>
      <dsp:spPr>
        <a:xfrm>
          <a:off x="14690" y="30492"/>
          <a:ext cx="4808768" cy="14421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ClrTx/>
            <a:buSzTx/>
            <a:buFontTx/>
            <a:buNone/>
          </a:pPr>
          <a:r>
            <a:rPr kumimoji="0" lang="en-IE" altLang="en-US" sz="2000" b="1" i="0" u="none" strike="noStrike" kern="1200"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An identical</a:t>
          </a:r>
          <a:r>
            <a:rPr kumimoji="0" lang="en-IE" altLang="en-US" sz="2000" b="1" i="0" u="sng" strike="noStrike" kern="1200"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IE" altLang="en-US" sz="2000" b="1" i="0" u="none" strike="noStrike" kern="1200"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proposal</a:t>
          </a: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0" lvl="0" indent="0" algn="ctr" defTabSz="889000">
            <a:lnSpc>
              <a:spcPct val="90000"/>
            </a:lnSpc>
            <a:spcBef>
              <a:spcPct val="0"/>
            </a:spcBef>
            <a:spcAft>
              <a:spcPct val="35000"/>
            </a:spcAft>
            <a:buClrTx/>
            <a:buSzTx/>
            <a:buFontTx/>
            <a:buNone/>
          </a:pP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a:t>
          </a:r>
          <a:r>
            <a:rPr kumimoji="0" lang="en-GB"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in the mirror call</a:t>
          </a:r>
          <a:endParaRPr lang="en-IE" sz="1800" b="1" kern="1200">
            <a:solidFill>
              <a:schemeClr val="bg1"/>
            </a:solidFill>
          </a:endParaRPr>
        </a:p>
      </dsp:txBody>
      <dsp:txXfrm>
        <a:off x="85090" y="100892"/>
        <a:ext cx="4667968" cy="1301351"/>
      </dsp:txXfrm>
    </dsp:sp>
    <dsp:sp modelId="{E1326AB8-3338-4B05-8540-F341D3878BE7}">
      <dsp:nvSpPr>
        <dsp:cNvPr id="0" name=""/>
        <dsp:cNvSpPr/>
      </dsp:nvSpPr>
      <dsp:spPr>
        <a:xfrm>
          <a:off x="4848316" y="1877846"/>
          <a:ext cx="5041476" cy="122278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22136D-CFCA-4BE8-801D-6E5F43D8CADB}">
      <dsp:nvSpPr>
        <dsp:cNvPr id="0" name=""/>
        <dsp:cNvSpPr/>
      </dsp:nvSpPr>
      <dsp:spPr>
        <a:xfrm>
          <a:off x="2552" y="1642094"/>
          <a:ext cx="4843212" cy="14331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ClrTx/>
            <a:buSzTx/>
            <a:buFontTx/>
            <a:buNone/>
          </a:pP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 substantially similar proposal </a:t>
          </a:r>
          <a:r>
            <a:rPr kumimoji="0" lang="en-GB"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in mirror call </a:t>
          </a:r>
        </a:p>
        <a:p>
          <a:pPr marL="0" lvl="0" indent="0" algn="ctr" defTabSz="889000">
            <a:lnSpc>
              <a:spcPct val="90000"/>
            </a:lnSpc>
            <a:spcBef>
              <a:spcPct val="0"/>
            </a:spcBef>
            <a:spcAft>
              <a:spcPct val="35000"/>
            </a:spcAft>
            <a:buClrTx/>
            <a:buSzTx/>
            <a:buFontTx/>
            <a:buNone/>
          </a:pPr>
          <a:r>
            <a:rPr kumimoji="0" lang="en-GB" altLang="en-US" sz="1400" b="0" i="0" u="none" strike="noStrike" kern="1200"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1400" b="0" i="0" u="none" strike="noStrike" kern="1200" cap="none" normalizeH="0" baseline="0" bmk="">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significant overlaps in content/partners/objectives …)</a:t>
          </a:r>
          <a:endParaRPr lang="en-IE" sz="1800" b="1" kern="1200">
            <a:solidFill>
              <a:schemeClr val="bg1"/>
            </a:solidFill>
          </a:endParaRPr>
        </a:p>
      </dsp:txBody>
      <dsp:txXfrm>
        <a:off x="72512" y="1712054"/>
        <a:ext cx="4703292" cy="1293222"/>
      </dsp:txXfrm>
    </dsp:sp>
    <dsp:sp modelId="{A4AFA7B9-EC1F-4C05-A942-27CCD837843A}">
      <dsp:nvSpPr>
        <dsp:cNvPr id="0" name=""/>
        <dsp:cNvSpPr/>
      </dsp:nvSpPr>
      <dsp:spPr>
        <a:xfrm>
          <a:off x="4877160" y="3366829"/>
          <a:ext cx="5012502" cy="125860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E2790-F533-4509-AB04-E6E0978649FD}">
      <dsp:nvSpPr>
        <dsp:cNvPr id="0" name=""/>
        <dsp:cNvSpPr/>
      </dsp:nvSpPr>
      <dsp:spPr>
        <a:xfrm>
          <a:off x="129" y="3274099"/>
          <a:ext cx="4877031" cy="144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A similar proposal </a:t>
          </a:r>
          <a:br>
            <a:rPr kumimoji="0" lang="pl-PL"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submitted </a:t>
          </a:r>
          <a:r>
            <a:rPr kumimoji="0" lang="en-GB"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in</a:t>
          </a:r>
          <a:r>
            <a:rPr kumimoji="0" lang="pl-PL"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mirror call, with </a:t>
          </a:r>
          <a:br>
            <a:rPr kumimoji="0" lang="pl-PL"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kumimoji="0" lang="en-IE" altLang="en-US" sz="2000" b="1" i="0" u="none" strike="noStrike" kern="1200" cap="none" normalizeH="0" baseline="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clearly differentiated content</a:t>
          </a:r>
          <a:endParaRPr lang="en-IE" sz="2000" b="1" u="none" kern="1200">
            <a:solidFill>
              <a:schemeClr val="bg1"/>
            </a:solidFill>
          </a:endParaRPr>
        </a:p>
      </dsp:txBody>
      <dsp:txXfrm>
        <a:off x="70622" y="3344592"/>
        <a:ext cx="4736045" cy="1303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29CFC-173A-4269-88AA-99E02B7F8C32}">
      <dsp:nvSpPr>
        <dsp:cNvPr id="0" name=""/>
        <dsp:cNvSpPr/>
      </dsp:nvSpPr>
      <dsp:spPr>
        <a:xfrm>
          <a:off x="3203772" y="0"/>
          <a:ext cx="2164386" cy="216460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C57EA-ED8D-4197-86B3-4867FDDA6D06}">
      <dsp:nvSpPr>
        <dsp:cNvPr id="0" name=""/>
        <dsp:cNvSpPr/>
      </dsp:nvSpPr>
      <dsp:spPr>
        <a:xfrm>
          <a:off x="3681634" y="783528"/>
          <a:ext cx="1207850" cy="60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a:t>Start early!</a:t>
          </a:r>
        </a:p>
      </dsp:txBody>
      <dsp:txXfrm>
        <a:off x="3681634" y="783528"/>
        <a:ext cx="1207850" cy="603862"/>
      </dsp:txXfrm>
    </dsp:sp>
    <dsp:sp modelId="{DBB936C0-173A-45EB-BFC8-B7BE31FA2342}">
      <dsp:nvSpPr>
        <dsp:cNvPr id="0" name=""/>
        <dsp:cNvSpPr/>
      </dsp:nvSpPr>
      <dsp:spPr>
        <a:xfrm>
          <a:off x="2602486" y="1243888"/>
          <a:ext cx="2164386" cy="216460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6A998-D047-4691-92D5-2AC5DC1D9215}">
      <dsp:nvSpPr>
        <dsp:cNvPr id="0" name=""/>
        <dsp:cNvSpPr/>
      </dsp:nvSpPr>
      <dsp:spPr>
        <a:xfrm>
          <a:off x="3077912" y="2029713"/>
          <a:ext cx="1207850" cy="60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a:t>Check eligibility conditions!</a:t>
          </a:r>
        </a:p>
      </dsp:txBody>
      <dsp:txXfrm>
        <a:off x="3077912" y="2029713"/>
        <a:ext cx="1207850" cy="603862"/>
      </dsp:txXfrm>
    </dsp:sp>
    <dsp:sp modelId="{F75264C5-FEE2-4417-96CB-A8070608DD96}">
      <dsp:nvSpPr>
        <dsp:cNvPr id="0" name=""/>
        <dsp:cNvSpPr/>
      </dsp:nvSpPr>
      <dsp:spPr>
        <a:xfrm>
          <a:off x="3203772" y="2492368"/>
          <a:ext cx="2164386" cy="2164606"/>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92BF3-2166-41B5-BE65-6E2017C2D26C}">
      <dsp:nvSpPr>
        <dsp:cNvPr id="0" name=""/>
        <dsp:cNvSpPr/>
      </dsp:nvSpPr>
      <dsp:spPr>
        <a:xfrm>
          <a:off x="3681634" y="3275897"/>
          <a:ext cx="1207850" cy="60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a:t>Build strong proposals!</a:t>
          </a:r>
        </a:p>
      </dsp:txBody>
      <dsp:txXfrm>
        <a:off x="3681634" y="3275897"/>
        <a:ext cx="1207850" cy="603862"/>
      </dsp:txXfrm>
    </dsp:sp>
    <dsp:sp modelId="{4185D50A-4D5D-46DD-ACEB-18954017E554}">
      <dsp:nvSpPr>
        <dsp:cNvPr id="0" name=""/>
        <dsp:cNvSpPr/>
      </dsp:nvSpPr>
      <dsp:spPr>
        <a:xfrm>
          <a:off x="2756766" y="3879759"/>
          <a:ext cx="1859480" cy="1860379"/>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C2BB7-8E7B-4259-B0D2-1E21D16E9E8E}">
      <dsp:nvSpPr>
        <dsp:cNvPr id="0" name=""/>
        <dsp:cNvSpPr/>
      </dsp:nvSpPr>
      <dsp:spPr>
        <a:xfrm>
          <a:off x="3077912" y="4522081"/>
          <a:ext cx="1207850" cy="60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a:t>Submit on time!</a:t>
          </a:r>
        </a:p>
      </dsp:txBody>
      <dsp:txXfrm>
        <a:off x="3077912" y="4522081"/>
        <a:ext cx="1207850" cy="603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7BD0-31BA-4571-BCFF-9A3901E99669}">
      <dsp:nvSpPr>
        <dsp:cNvPr id="0" name=""/>
        <dsp:cNvSpPr/>
      </dsp:nvSpPr>
      <dsp:spPr>
        <a:xfrm>
          <a:off x="9489" y="0"/>
          <a:ext cx="2836365" cy="377350"/>
        </a:xfrm>
        <a:prstGeom prst="roundRect">
          <a:avLst>
            <a:gd name="adj" fmla="val 10000"/>
          </a:avLst>
        </a:prstGeom>
        <a:solidFill>
          <a:srgbClr val="DDD7E8"/>
        </a:solidFill>
        <a:ln w="6350" cap="flat" cmpd="sng" algn="ctr">
          <a:solidFill>
            <a:srgbClr val="5439A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Research phase</a:t>
          </a:r>
        </a:p>
      </dsp:txBody>
      <dsp:txXfrm>
        <a:off x="20541" y="11052"/>
        <a:ext cx="2814261" cy="355246"/>
      </dsp:txXfrm>
    </dsp:sp>
    <dsp:sp modelId="{5D7CEFDB-013E-4295-B44B-FAA8D78EF403}">
      <dsp:nvSpPr>
        <dsp:cNvPr id="0" name=""/>
        <dsp:cNvSpPr/>
      </dsp:nvSpPr>
      <dsp:spPr>
        <a:xfrm>
          <a:off x="3127630" y="0"/>
          <a:ext cx="597364" cy="377350"/>
        </a:xfrm>
        <a:prstGeom prst="rightArrow">
          <a:avLst>
            <a:gd name="adj1" fmla="val 60000"/>
            <a:gd name="adj2" fmla="val 50000"/>
          </a:avLst>
        </a:prstGeom>
        <a:solidFill>
          <a:srgbClr val="F5D5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3127630" y="75470"/>
        <a:ext cx="484159" cy="226410"/>
      </dsp:txXfrm>
    </dsp:sp>
    <dsp:sp modelId="{1848FC21-31A4-4E17-A10E-CE599E89E164}">
      <dsp:nvSpPr>
        <dsp:cNvPr id="0" name=""/>
        <dsp:cNvSpPr/>
      </dsp:nvSpPr>
      <dsp:spPr>
        <a:xfrm>
          <a:off x="3972958" y="0"/>
          <a:ext cx="2836365" cy="377350"/>
        </a:xfrm>
        <a:prstGeom prst="roundRect">
          <a:avLst>
            <a:gd name="adj" fmla="val 10000"/>
          </a:avLst>
        </a:prstGeom>
        <a:solidFill>
          <a:srgbClr val="DDD7E8"/>
        </a:solidFill>
        <a:ln w="6350" cap="flat" cmpd="sng" algn="ctr">
          <a:solidFill>
            <a:srgbClr val="5439A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Entrepreneurship phase</a:t>
          </a:r>
        </a:p>
      </dsp:txBody>
      <dsp:txXfrm>
        <a:off x="3984010" y="11052"/>
        <a:ext cx="2814261" cy="355246"/>
      </dsp:txXfrm>
    </dsp:sp>
    <dsp:sp modelId="{DBA81B33-21C3-4BFE-9F13-63510CE0D09D}">
      <dsp:nvSpPr>
        <dsp:cNvPr id="0" name=""/>
        <dsp:cNvSpPr/>
      </dsp:nvSpPr>
      <dsp:spPr>
        <a:xfrm>
          <a:off x="7094820" y="0"/>
          <a:ext cx="605254" cy="377350"/>
        </a:xfrm>
        <a:prstGeom prst="rightArrow">
          <a:avLst>
            <a:gd name="adj1" fmla="val 60000"/>
            <a:gd name="adj2" fmla="val 50000"/>
          </a:avLst>
        </a:prstGeom>
        <a:solidFill>
          <a:srgbClr val="F5D5D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7094820" y="75470"/>
        <a:ext cx="492049" cy="226410"/>
      </dsp:txXfrm>
    </dsp:sp>
    <dsp:sp modelId="{797A6A92-66A4-4196-9251-AA44CEDB71FF}">
      <dsp:nvSpPr>
        <dsp:cNvPr id="0" name=""/>
        <dsp:cNvSpPr/>
      </dsp:nvSpPr>
      <dsp:spPr>
        <a:xfrm>
          <a:off x="7951312" y="0"/>
          <a:ext cx="2836365" cy="377350"/>
        </a:xfrm>
        <a:prstGeom prst="roundRect">
          <a:avLst>
            <a:gd name="adj" fmla="val 10000"/>
          </a:avLst>
        </a:prstGeom>
        <a:solidFill>
          <a:srgbClr val="DDD7E8"/>
        </a:solidFill>
        <a:ln w="6350" cap="flat" cmpd="sng" algn="ctr">
          <a:solidFill>
            <a:srgbClr val="5439A1"/>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Investment Stage</a:t>
          </a:r>
        </a:p>
      </dsp:txBody>
      <dsp:txXfrm>
        <a:off x="7962364" y="11052"/>
        <a:ext cx="2814261" cy="355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AC8FC-70E5-4B23-8D21-F7139D8F36B2}">
      <dsp:nvSpPr>
        <dsp:cNvPr id="0" name=""/>
        <dsp:cNvSpPr/>
      </dsp:nvSpPr>
      <dsp:spPr>
        <a:xfrm>
          <a:off x="0" y="1831"/>
          <a:ext cx="10296525" cy="927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5E7AF-D1F2-4377-9A4A-200C376220BC}">
      <dsp:nvSpPr>
        <dsp:cNvPr id="0" name=""/>
        <dsp:cNvSpPr/>
      </dsp:nvSpPr>
      <dsp:spPr>
        <a:xfrm>
          <a:off x="280719" y="210631"/>
          <a:ext cx="510399" cy="51039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44E07D-F7B3-4240-8BE8-56A060A2A076}">
      <dsp:nvSpPr>
        <dsp:cNvPr id="0" name=""/>
        <dsp:cNvSpPr/>
      </dsp:nvSpPr>
      <dsp:spPr>
        <a:xfrm>
          <a:off x="1071839" y="1831"/>
          <a:ext cx="9224685" cy="92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3" tIns="98213" rIns="98213" bIns="98213" numCol="1" spcCol="1270" anchor="ctr" anchorCtr="0">
          <a:noAutofit/>
        </a:bodyPr>
        <a:lstStyle/>
        <a:p>
          <a:pPr marL="0" lvl="0" indent="0" algn="l" defTabSz="800100">
            <a:lnSpc>
              <a:spcPct val="90000"/>
            </a:lnSpc>
            <a:spcBef>
              <a:spcPct val="0"/>
            </a:spcBef>
            <a:spcAft>
              <a:spcPct val="35000"/>
            </a:spcAft>
            <a:buNone/>
          </a:pPr>
          <a:r>
            <a:rPr lang="en-US" sz="1800" b="1" kern="1200"/>
            <a:t>Rules on Legal validation, LEAR appointment and financial capacity assessment:</a:t>
          </a:r>
          <a:br>
            <a:rPr lang="en-US" sz="1800" kern="1200"/>
          </a:br>
          <a:r>
            <a:rPr lang="en-US" sz="1800" kern="1200">
              <a:hlinkClick xmlns:r="http://schemas.openxmlformats.org/officeDocument/2006/relationships" r:id="rId3"/>
            </a:rPr>
            <a:t>https://ec.europa.eu/info/funding-tenders/opportunities/docs/2021-2027/common/guidance/rules-lev-lear-fca_en.pdf</a:t>
          </a:r>
          <a:endParaRPr lang="en-US" sz="1800" kern="1200"/>
        </a:p>
      </dsp:txBody>
      <dsp:txXfrm>
        <a:off x="1071839" y="1831"/>
        <a:ext cx="9224685" cy="927999"/>
      </dsp:txXfrm>
    </dsp:sp>
    <dsp:sp modelId="{64264FDD-9B71-4D73-A8BA-816FD94EE806}">
      <dsp:nvSpPr>
        <dsp:cNvPr id="0" name=""/>
        <dsp:cNvSpPr/>
      </dsp:nvSpPr>
      <dsp:spPr>
        <a:xfrm>
          <a:off x="0" y="1161831"/>
          <a:ext cx="10296525" cy="927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9D1E5-E26D-4066-8F43-B4E3834A6AE2}">
      <dsp:nvSpPr>
        <dsp:cNvPr id="0" name=""/>
        <dsp:cNvSpPr/>
      </dsp:nvSpPr>
      <dsp:spPr>
        <a:xfrm>
          <a:off x="280719" y="1370631"/>
          <a:ext cx="510399" cy="510399"/>
        </a:xfrm>
        <a:prstGeom prst="rect">
          <a:avLst/>
        </a:prstGeom>
        <a:blipFill>
          <a:blip xmlns:r="http://schemas.openxmlformats.org/officeDocument/2006/relationships"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4A4AC-D9F0-4F50-A76F-6DF96361E83E}">
      <dsp:nvSpPr>
        <dsp:cNvPr id="0" name=""/>
        <dsp:cNvSpPr/>
      </dsp:nvSpPr>
      <dsp:spPr>
        <a:xfrm>
          <a:off x="1071839" y="1161831"/>
          <a:ext cx="9224685" cy="92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3" tIns="98213" rIns="98213" bIns="98213" numCol="1" spcCol="1270" anchor="ctr" anchorCtr="0">
          <a:noAutofit/>
        </a:bodyPr>
        <a:lstStyle/>
        <a:p>
          <a:pPr marL="0" lvl="0" indent="0" algn="l" defTabSz="800100">
            <a:lnSpc>
              <a:spcPct val="90000"/>
            </a:lnSpc>
            <a:spcBef>
              <a:spcPct val="0"/>
            </a:spcBef>
            <a:spcAft>
              <a:spcPct val="35000"/>
            </a:spcAft>
            <a:buNone/>
          </a:pPr>
          <a:r>
            <a:rPr lang="en-US" sz="1800" b="1" kern="1200"/>
            <a:t>How to register in the Participant Register:</a:t>
          </a:r>
          <a:br>
            <a:rPr lang="en-US" sz="1800" kern="1200"/>
          </a:br>
          <a:r>
            <a:rPr lang="en-US" sz="1800" kern="1200">
              <a:hlinkClick xmlns:r="http://schemas.openxmlformats.org/officeDocument/2006/relationships" r:id="rId6"/>
            </a:rPr>
            <a:t>https://webgate.ec.europa.eu/funding-tenders-opportunities/display/OM/Online+Manual</a:t>
          </a:r>
          <a:endParaRPr lang="en-US" sz="1800" kern="1200"/>
        </a:p>
      </dsp:txBody>
      <dsp:txXfrm>
        <a:off x="1071839" y="1161831"/>
        <a:ext cx="9224685" cy="927999"/>
      </dsp:txXfrm>
    </dsp:sp>
    <dsp:sp modelId="{9D03FE6E-AA44-40EF-8CBC-B932315042FB}">
      <dsp:nvSpPr>
        <dsp:cNvPr id="0" name=""/>
        <dsp:cNvSpPr/>
      </dsp:nvSpPr>
      <dsp:spPr>
        <a:xfrm>
          <a:off x="0" y="2321830"/>
          <a:ext cx="10296525" cy="927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A5591-4FA3-4B8A-908E-55150141AAFB}">
      <dsp:nvSpPr>
        <dsp:cNvPr id="0" name=""/>
        <dsp:cNvSpPr/>
      </dsp:nvSpPr>
      <dsp:spPr>
        <a:xfrm>
          <a:off x="280719" y="2530630"/>
          <a:ext cx="510399" cy="51039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1EC3C-6A0A-46AA-9C0E-2B752A4F8CF4}">
      <dsp:nvSpPr>
        <dsp:cNvPr id="0" name=""/>
        <dsp:cNvSpPr/>
      </dsp:nvSpPr>
      <dsp:spPr>
        <a:xfrm>
          <a:off x="1071839" y="2321830"/>
          <a:ext cx="9224685" cy="92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3" tIns="98213" rIns="98213" bIns="98213" numCol="1" spcCol="1270" anchor="ctr" anchorCtr="0">
          <a:noAutofit/>
        </a:bodyPr>
        <a:lstStyle/>
        <a:p>
          <a:pPr marL="0" lvl="0" indent="0" algn="l" defTabSz="800100">
            <a:lnSpc>
              <a:spcPct val="90000"/>
            </a:lnSpc>
            <a:spcBef>
              <a:spcPct val="0"/>
            </a:spcBef>
            <a:spcAft>
              <a:spcPct val="35000"/>
            </a:spcAft>
            <a:buNone/>
          </a:pPr>
          <a:r>
            <a:rPr lang="en-US" sz="1800" b="1" kern="1200"/>
            <a:t>Online Manual, IT How to, IT and RES Helpdesk and specific FAQs on the Funding and Tenders Portal:</a:t>
          </a:r>
          <a:br>
            <a:rPr lang="en-US" sz="1800" kern="1200"/>
          </a:br>
          <a:r>
            <a:rPr lang="en-US" sz="1800" kern="1200">
              <a:hlinkClick xmlns:r="http://schemas.openxmlformats.org/officeDocument/2006/relationships" r:id="rId9"/>
            </a:rPr>
            <a:t>https://ec.europa.eu/info/funding-tenders/opportunities/portal/screen/support/support</a:t>
          </a:r>
          <a:endParaRPr lang="en-US" sz="1800" kern="1200"/>
        </a:p>
      </dsp:txBody>
      <dsp:txXfrm>
        <a:off x="1071839" y="2321830"/>
        <a:ext cx="9224685" cy="927999"/>
      </dsp:txXfrm>
    </dsp:sp>
    <dsp:sp modelId="{BCF58154-3E74-4E5A-B20D-A6389131E331}">
      <dsp:nvSpPr>
        <dsp:cNvPr id="0" name=""/>
        <dsp:cNvSpPr/>
      </dsp:nvSpPr>
      <dsp:spPr>
        <a:xfrm>
          <a:off x="0" y="3481830"/>
          <a:ext cx="10296525" cy="927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45550-6F7F-40CC-B27C-A44556E8B953}">
      <dsp:nvSpPr>
        <dsp:cNvPr id="0" name=""/>
        <dsp:cNvSpPr/>
      </dsp:nvSpPr>
      <dsp:spPr>
        <a:xfrm>
          <a:off x="280719" y="3690630"/>
          <a:ext cx="510399" cy="510399"/>
        </a:xfrm>
        <a:prstGeom prst="rect">
          <a:avLst/>
        </a:prstGeom>
        <a:blipFill>
          <a:blip xmlns:r="http://schemas.openxmlformats.org/officeDocument/2006/relationships"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4FE0DD-8EDB-4B64-B1F9-1E1BD6F17126}">
      <dsp:nvSpPr>
        <dsp:cNvPr id="0" name=""/>
        <dsp:cNvSpPr/>
      </dsp:nvSpPr>
      <dsp:spPr>
        <a:xfrm>
          <a:off x="1071839" y="3481830"/>
          <a:ext cx="9224685" cy="927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3" tIns="98213" rIns="98213" bIns="98213" numCol="1" spcCol="1270" anchor="ctr" anchorCtr="0">
          <a:noAutofit/>
        </a:bodyPr>
        <a:lstStyle/>
        <a:p>
          <a:pPr marL="0" lvl="0" indent="0" algn="l" defTabSz="800100">
            <a:lnSpc>
              <a:spcPct val="90000"/>
            </a:lnSpc>
            <a:spcBef>
              <a:spcPct val="0"/>
            </a:spcBef>
            <a:spcAft>
              <a:spcPct val="35000"/>
            </a:spcAft>
            <a:buNone/>
          </a:pPr>
          <a:r>
            <a:rPr lang="en-US" sz="1800" b="1" kern="1200"/>
            <a:t>Legal notice on the Funding and Tenders Portal (terms and conditions, data protection):</a:t>
          </a:r>
          <a:br>
            <a:rPr lang="en-US" sz="1800" kern="1200"/>
          </a:br>
          <a:r>
            <a:rPr lang="en-US" sz="1800" kern="1200">
              <a:hlinkClick xmlns:r="http://schemas.openxmlformats.org/officeDocument/2006/relationships" r:id="rId12"/>
            </a:rPr>
            <a:t>https://ec.europa.eu/info/funding-tenders/opportunities/portal/screen/support/legalnotice</a:t>
          </a:r>
          <a:endParaRPr lang="en-US" sz="1800" kern="1200"/>
        </a:p>
      </dsp:txBody>
      <dsp:txXfrm>
        <a:off x="1071839" y="3481830"/>
        <a:ext cx="9224685" cy="92799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10/06/2025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ea typeface="Calibri"/>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75586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kern="100" dirty="0">
              <a:cs typeface="Calibri"/>
            </a:endParaRPr>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78254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805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857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42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1" u="none">
              <a:solidFill>
                <a:schemeClr val="bg1">
                  <a:lumMod val="50000"/>
                </a:schemeClr>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2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31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dirty="0">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01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001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002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8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96052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77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922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157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471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758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3664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119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362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7651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11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07462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9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535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arenR"/>
            </a:pPr>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967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0810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213771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fld id="{F1809037-BD24-439D-8CDB-2CD9FC6FEE08}" type="slidenum">
              <a:rPr lang="en-GB" smtClean="0"/>
              <a:t>46</a:t>
            </a:fld>
            <a:endParaRPr lang="en-GB"/>
          </a:p>
        </p:txBody>
      </p:sp>
    </p:spTree>
    <p:extLst>
      <p:ext uri="{BB962C8B-B14F-4D97-AF65-F5344CB8AC3E}">
        <p14:creationId xmlns:p14="http://schemas.microsoft.com/office/powerpoint/2010/main" val="2947702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fld id="{F1809037-BD24-439D-8CDB-2CD9FC6FEE08}" type="slidenum">
              <a:rPr lang="en-GB" smtClean="0"/>
              <a:t>47</a:t>
            </a:fld>
            <a:endParaRPr lang="en-GB"/>
          </a:p>
        </p:txBody>
      </p:sp>
    </p:spTree>
    <p:extLst>
      <p:ext uri="{BB962C8B-B14F-4D97-AF65-F5344CB8AC3E}">
        <p14:creationId xmlns:p14="http://schemas.microsoft.com/office/powerpoint/2010/main" val="228730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09037-BD24-439D-8CDB-2CD9FC6FE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40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809037-BD24-439D-8CDB-2CD9FC6FE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509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fld id="{F1809037-BD24-439D-8CDB-2CD9FC6FEE08}" type="slidenum">
              <a:rPr lang="en-GB" smtClean="0"/>
              <a:t>50</a:t>
            </a:fld>
            <a:endParaRPr lang="en-GB"/>
          </a:p>
        </p:txBody>
      </p:sp>
    </p:spTree>
    <p:extLst>
      <p:ext uri="{BB962C8B-B14F-4D97-AF65-F5344CB8AC3E}">
        <p14:creationId xmlns:p14="http://schemas.microsoft.com/office/powerpoint/2010/main" val="41756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989381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fld id="{F1809037-BD24-439D-8CDB-2CD9FC6FEE08}" type="slidenum">
              <a:rPr lang="en-GB" smtClean="0"/>
              <a:t>51</a:t>
            </a:fld>
            <a:endParaRPr lang="en-GB"/>
          </a:p>
        </p:txBody>
      </p:sp>
    </p:spTree>
    <p:extLst>
      <p:ext uri="{BB962C8B-B14F-4D97-AF65-F5344CB8AC3E}">
        <p14:creationId xmlns:p14="http://schemas.microsoft.com/office/powerpoint/2010/main" val="1235808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ea typeface="Calibri"/>
              <a:cs typeface="Calibri"/>
            </a:endParaRPr>
          </a:p>
        </p:txBody>
      </p:sp>
      <p:sp>
        <p:nvSpPr>
          <p:cNvPr id="4" name="Slide Number Placeholder 3"/>
          <p:cNvSpPr>
            <a:spLocks noGrp="1"/>
          </p:cNvSpPr>
          <p:nvPr>
            <p:ph type="sldNum" sz="quarter" idx="10"/>
          </p:nvPr>
        </p:nvSpPr>
        <p:spPr/>
        <p:txBody>
          <a:bodyPr/>
          <a:lstStyle/>
          <a:p>
            <a:fld id="{F1809037-BD24-439D-8CDB-2CD9FC6FEE08}" type="slidenum">
              <a:rPr lang="en-GB" smtClean="0"/>
              <a:t>52</a:t>
            </a:fld>
            <a:endParaRPr lang="en-GB"/>
          </a:p>
        </p:txBody>
      </p:sp>
    </p:spTree>
    <p:extLst>
      <p:ext uri="{BB962C8B-B14F-4D97-AF65-F5344CB8AC3E}">
        <p14:creationId xmlns:p14="http://schemas.microsoft.com/office/powerpoint/2010/main" val="1794261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354D513-C8B1-47B7-B138-4A328A756A29}" type="slidenum">
              <a:rPr lang="en-IE" smtClean="0"/>
              <a:t>54</a:t>
            </a:fld>
            <a:endParaRPr lang="en-IE"/>
          </a:p>
        </p:txBody>
      </p:sp>
    </p:spTree>
    <p:extLst>
      <p:ext uri="{BB962C8B-B14F-4D97-AF65-F5344CB8AC3E}">
        <p14:creationId xmlns:p14="http://schemas.microsoft.com/office/powerpoint/2010/main" val="50883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68</a:t>
            </a:fld>
            <a:endParaRPr lang="en-GB"/>
          </a:p>
        </p:txBody>
      </p:sp>
    </p:spTree>
    <p:extLst>
      <p:ext uri="{BB962C8B-B14F-4D97-AF65-F5344CB8AC3E}">
        <p14:creationId xmlns:p14="http://schemas.microsoft.com/office/powerpoint/2010/main" val="2039418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71</a:t>
            </a:fld>
            <a:endParaRPr lang="en-GB"/>
          </a:p>
        </p:txBody>
      </p:sp>
    </p:spTree>
    <p:extLst>
      <p:ext uri="{BB962C8B-B14F-4D97-AF65-F5344CB8AC3E}">
        <p14:creationId xmlns:p14="http://schemas.microsoft.com/office/powerpoint/2010/main" val="2296963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72</a:t>
            </a:fld>
            <a:endParaRPr lang="en-GB"/>
          </a:p>
        </p:txBody>
      </p:sp>
    </p:spTree>
    <p:extLst>
      <p:ext uri="{BB962C8B-B14F-4D97-AF65-F5344CB8AC3E}">
        <p14:creationId xmlns:p14="http://schemas.microsoft.com/office/powerpoint/2010/main" val="4142774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a:extLst>
              <a:ext uri="{FF2B5EF4-FFF2-40B4-BE49-F238E27FC236}">
                <a16:creationId xmlns:a16="http://schemas.microsoft.com/office/drawing/2014/main" id="{F8E325B7-AA9E-2B99-9CE0-87DB46B90FF3}"/>
              </a:ext>
            </a:extLst>
          </p:cNvPr>
          <p:cNvSpPr>
            <a:spLocks noGrp="1" noRot="1" noChangeAspect="1" noChangeArrowheads="1" noTextEdit="1"/>
          </p:cNvSpPr>
          <p:nvPr>
            <p:ph type="sldImg"/>
          </p:nvPr>
        </p:nvSpPr>
        <p:spPr>
          <a:xfrm>
            <a:off x="144463" y="769938"/>
            <a:ext cx="6827837" cy="3840162"/>
          </a:xfrm>
          <a:ln/>
        </p:spPr>
      </p:sp>
      <p:sp>
        <p:nvSpPr>
          <p:cNvPr id="53251" name="Segnaposto note 2">
            <a:extLst>
              <a:ext uri="{FF2B5EF4-FFF2-40B4-BE49-F238E27FC236}">
                <a16:creationId xmlns:a16="http://schemas.microsoft.com/office/drawing/2014/main" id="{8F73A42E-3226-0AD6-957D-971FEBCD38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en-US">
              <a:latin typeface="Arial" panose="020B0604020202020204" pitchFamily="34" charset="0"/>
            </a:endParaRPr>
          </a:p>
        </p:txBody>
      </p:sp>
      <p:sp>
        <p:nvSpPr>
          <p:cNvPr id="53252" name="Segnaposto numero diapositiva 3">
            <a:extLst>
              <a:ext uri="{FF2B5EF4-FFF2-40B4-BE49-F238E27FC236}">
                <a16:creationId xmlns:a16="http://schemas.microsoft.com/office/drawing/2014/main" id="{3A3D0A1E-EB88-A1EE-D081-4FB3286E66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67E4DDCF-0031-4A38-A548-C8B0BC50B6F1}" type="slidenum">
              <a:rPr lang="en-GB" altLang="en-US">
                <a:solidFill>
                  <a:srgbClr val="000000"/>
                </a:solidFill>
                <a:latin typeface="Arial" panose="020B0604020202020204" pitchFamily="34" charset="0"/>
              </a:rPr>
              <a:pPr defTabSz="966612" fontAlgn="base">
                <a:spcBef>
                  <a:spcPct val="0"/>
                </a:spcBef>
                <a:spcAft>
                  <a:spcPct val="0"/>
                </a:spcAft>
                <a:defRPr/>
              </a:pPr>
              <a:t>73</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42073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a:extLst>
              <a:ext uri="{FF2B5EF4-FFF2-40B4-BE49-F238E27FC236}">
                <a16:creationId xmlns:a16="http://schemas.microsoft.com/office/drawing/2014/main" id="{F8E325B7-AA9E-2B99-9CE0-87DB46B90FF3}"/>
              </a:ext>
            </a:extLst>
          </p:cNvPr>
          <p:cNvSpPr>
            <a:spLocks noGrp="1" noRot="1" noChangeAspect="1" noChangeArrowheads="1" noTextEdit="1"/>
          </p:cNvSpPr>
          <p:nvPr>
            <p:ph type="sldImg"/>
          </p:nvPr>
        </p:nvSpPr>
        <p:spPr>
          <a:xfrm>
            <a:off x="144463" y="769938"/>
            <a:ext cx="6827837" cy="3840162"/>
          </a:xfrm>
          <a:ln/>
        </p:spPr>
      </p:sp>
      <p:sp>
        <p:nvSpPr>
          <p:cNvPr id="53251" name="Segnaposto note 2">
            <a:extLst>
              <a:ext uri="{FF2B5EF4-FFF2-40B4-BE49-F238E27FC236}">
                <a16:creationId xmlns:a16="http://schemas.microsoft.com/office/drawing/2014/main" id="{8F73A42E-3226-0AD6-957D-971FEBCD38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en-US">
              <a:latin typeface="Arial" panose="020B0604020202020204" pitchFamily="34" charset="0"/>
            </a:endParaRPr>
          </a:p>
        </p:txBody>
      </p:sp>
      <p:sp>
        <p:nvSpPr>
          <p:cNvPr id="53252" name="Segnaposto numero diapositiva 3">
            <a:extLst>
              <a:ext uri="{FF2B5EF4-FFF2-40B4-BE49-F238E27FC236}">
                <a16:creationId xmlns:a16="http://schemas.microsoft.com/office/drawing/2014/main" id="{3A3D0A1E-EB88-A1EE-D081-4FB3286E66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67E4DDCF-0031-4A38-A548-C8B0BC50B6F1}" type="slidenum">
              <a:rPr lang="en-GB" altLang="en-US">
                <a:solidFill>
                  <a:srgbClr val="000000"/>
                </a:solidFill>
                <a:latin typeface="Arial" panose="020B0604020202020204" pitchFamily="34" charset="0"/>
              </a:rPr>
              <a:pPr defTabSz="966612" fontAlgn="base">
                <a:spcBef>
                  <a:spcPct val="0"/>
                </a:spcBef>
                <a:spcAft>
                  <a:spcPct val="0"/>
                </a:spcAft>
                <a:defRPr/>
              </a:pPr>
              <a:t>74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59424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18FA471-8E22-C2B6-484A-83D4332AE702}"/>
              </a:ext>
            </a:extLst>
          </p:cNvPr>
          <p:cNvSpPr>
            <a:spLocks noGrp="1" noRot="1" noChangeAspect="1" noChangeArrowheads="1" noTextEdit="1"/>
          </p:cNvSpPr>
          <p:nvPr>
            <p:ph type="sldImg"/>
          </p:nvPr>
        </p:nvSpPr>
        <p:spPr>
          <a:xfrm>
            <a:off x="144463" y="769938"/>
            <a:ext cx="6827837" cy="3840162"/>
          </a:xfrm>
          <a:ln/>
        </p:spPr>
      </p:sp>
      <p:sp>
        <p:nvSpPr>
          <p:cNvPr id="55299" name="Notes Placeholder 2">
            <a:extLst>
              <a:ext uri="{FF2B5EF4-FFF2-40B4-BE49-F238E27FC236}">
                <a16:creationId xmlns:a16="http://schemas.microsoft.com/office/drawing/2014/main" id="{C7F14790-DF70-5281-C982-C4C4CE9F3D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5292BFA4-D2EC-6F4B-BD4E-4CAD310FEEC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300">
                <a:solidFill>
                  <a:schemeClr val="tx1"/>
                </a:solidFill>
                <a:latin typeface="Arial" panose="020B0604020202020204" pitchFamily="34" charset="0"/>
              </a:defRPr>
            </a:lvl1pPr>
            <a:lvl2pPr marL="768591" indent="-295354">
              <a:spcBef>
                <a:spcPct val="30000"/>
              </a:spcBef>
              <a:defRPr sz="1300">
                <a:solidFill>
                  <a:schemeClr val="tx1"/>
                </a:solidFill>
                <a:latin typeface="Arial" panose="020B0604020202020204" pitchFamily="34" charset="0"/>
              </a:defRPr>
            </a:lvl2pPr>
            <a:lvl3pPr marL="1184771" indent="-236619">
              <a:spcBef>
                <a:spcPct val="30000"/>
              </a:spcBef>
              <a:defRPr sz="1300">
                <a:solidFill>
                  <a:schemeClr val="tx1"/>
                </a:solidFill>
                <a:latin typeface="Arial" panose="020B0604020202020204" pitchFamily="34" charset="0"/>
              </a:defRPr>
            </a:lvl3pPr>
            <a:lvl4pPr marL="1659687" indent="-236619">
              <a:spcBef>
                <a:spcPct val="30000"/>
              </a:spcBef>
              <a:defRPr sz="1300">
                <a:solidFill>
                  <a:schemeClr val="tx1"/>
                </a:solidFill>
                <a:latin typeface="Arial" panose="020B0604020202020204" pitchFamily="34" charset="0"/>
              </a:defRPr>
            </a:lvl4pPr>
            <a:lvl5pPr marL="2132924" indent="-236619">
              <a:spcBef>
                <a:spcPct val="30000"/>
              </a:spcBef>
              <a:defRPr sz="1300">
                <a:solidFill>
                  <a:schemeClr val="tx1"/>
                </a:solidFill>
                <a:latin typeface="Arial" panose="020B0604020202020204" pitchFamily="34" charset="0"/>
              </a:defRPr>
            </a:lvl5pPr>
            <a:lvl6pPr marL="2616231" indent="-236619" eaLnBrk="0" fontAlgn="base" hangingPunct="0">
              <a:spcBef>
                <a:spcPct val="30000"/>
              </a:spcBef>
              <a:spcAft>
                <a:spcPct val="0"/>
              </a:spcAft>
              <a:defRPr sz="1300">
                <a:solidFill>
                  <a:schemeClr val="tx1"/>
                </a:solidFill>
                <a:latin typeface="Arial" panose="020B0604020202020204" pitchFamily="34" charset="0"/>
              </a:defRPr>
            </a:lvl6pPr>
            <a:lvl7pPr marL="3099537" indent="-236619" eaLnBrk="0" fontAlgn="base" hangingPunct="0">
              <a:spcBef>
                <a:spcPct val="30000"/>
              </a:spcBef>
              <a:spcAft>
                <a:spcPct val="0"/>
              </a:spcAft>
              <a:defRPr sz="1300">
                <a:solidFill>
                  <a:schemeClr val="tx1"/>
                </a:solidFill>
                <a:latin typeface="Arial" panose="020B0604020202020204" pitchFamily="34" charset="0"/>
              </a:defRPr>
            </a:lvl7pPr>
            <a:lvl8pPr marL="3582843" indent="-236619" eaLnBrk="0" fontAlgn="base" hangingPunct="0">
              <a:spcBef>
                <a:spcPct val="30000"/>
              </a:spcBef>
              <a:spcAft>
                <a:spcPct val="0"/>
              </a:spcAft>
              <a:defRPr sz="1300">
                <a:solidFill>
                  <a:schemeClr val="tx1"/>
                </a:solidFill>
                <a:latin typeface="Arial" panose="020B0604020202020204" pitchFamily="34" charset="0"/>
              </a:defRPr>
            </a:lvl8pPr>
            <a:lvl9pPr marL="4066149" indent="-236619" eaLnBrk="0" fontAlgn="base" hangingPunct="0">
              <a:spcBef>
                <a:spcPct val="30000"/>
              </a:spcBef>
              <a:spcAft>
                <a:spcPct val="0"/>
              </a:spcAft>
              <a:defRPr sz="1300">
                <a:solidFill>
                  <a:schemeClr val="tx1"/>
                </a:solidFill>
                <a:latin typeface="Arial" panose="020B0604020202020204" pitchFamily="34" charset="0"/>
              </a:defRPr>
            </a:lvl9pPr>
          </a:lstStyle>
          <a:p>
            <a:pPr defTabSz="966612" fontAlgn="base">
              <a:spcBef>
                <a:spcPct val="0"/>
              </a:spcBef>
              <a:spcAft>
                <a:spcPct val="0"/>
              </a:spcAft>
              <a:defRPr/>
            </a:pPr>
            <a:fld id="{8C453B61-B2D3-4CB1-A617-F7DE9A6FE6DC}" type="slidenum">
              <a:rPr lang="en-GB" altLang="en-US">
                <a:solidFill>
                  <a:srgbClr val="000000"/>
                </a:solidFill>
              </a:rPr>
              <a:pPr defTabSz="966612" fontAlgn="base">
                <a:spcBef>
                  <a:spcPct val="0"/>
                </a:spcBef>
                <a:spcAft>
                  <a:spcPct val="0"/>
                </a:spcAft>
                <a:defRPr/>
              </a:pPr>
              <a:t>75</a:t>
            </a:fld>
            <a:endParaRPr lang="en-GB"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345900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A4B8E56-9403-4AC7-A957-E2B79A7905FD}"/>
              </a:ext>
            </a:extLst>
          </p:cNvPr>
          <p:cNvSpPr>
            <a:spLocks noGrp="1" noRot="1" noChangeAspect="1" noChangeArrowheads="1" noTextEdit="1"/>
          </p:cNvSpPr>
          <p:nvPr>
            <p:ph type="sldImg"/>
          </p:nvPr>
        </p:nvSpPr>
        <p:spPr>
          <a:xfrm>
            <a:off x="144463" y="769938"/>
            <a:ext cx="6827837" cy="3840162"/>
          </a:xfrm>
          <a:ln/>
        </p:spPr>
      </p:sp>
      <p:sp>
        <p:nvSpPr>
          <p:cNvPr id="57347" name="Notes Placeholder 2">
            <a:extLst>
              <a:ext uri="{FF2B5EF4-FFF2-40B4-BE49-F238E27FC236}">
                <a16:creationId xmlns:a16="http://schemas.microsoft.com/office/drawing/2014/main" id="{3A8A1B1A-CD56-EAEB-06A6-4A5A372DE2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0A6CA7EC-F5A3-41EE-9679-CBFC7D9F21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45E2D84A-6EA6-4D7A-B610-F7030336EDC0}" type="slidenum">
              <a:rPr lang="en-GB" altLang="en-US">
                <a:solidFill>
                  <a:srgbClr val="000000"/>
                </a:solidFill>
                <a:latin typeface="Arial" panose="020B0604020202020204" pitchFamily="34" charset="0"/>
              </a:rPr>
              <a:pPr defTabSz="966612" fontAlgn="base">
                <a:spcBef>
                  <a:spcPct val="0"/>
                </a:spcBef>
                <a:spcAft>
                  <a:spcPct val="0"/>
                </a:spcAft>
                <a:defRPr/>
              </a:pPr>
              <a:t>76</a:t>
            </a:fld>
            <a:endParaRPr lang="en-GB" altLang="en-US">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271E4EF-66CD-78DF-B72F-6A7E610D8EBE}"/>
              </a:ext>
            </a:extLst>
          </p:cNvPr>
          <p:cNvSpPr>
            <a:spLocks noGrp="1" noRot="1" noChangeAspect="1" noChangeArrowheads="1" noTextEdit="1"/>
          </p:cNvSpPr>
          <p:nvPr>
            <p:ph type="sldImg"/>
          </p:nvPr>
        </p:nvSpPr>
        <p:spPr>
          <a:xfrm>
            <a:off x="144463" y="769938"/>
            <a:ext cx="6827837" cy="3840162"/>
          </a:xfrm>
          <a:ln/>
        </p:spPr>
      </p:sp>
      <p:sp>
        <p:nvSpPr>
          <p:cNvPr id="59395" name="Notes Placeholder 2">
            <a:extLst>
              <a:ext uri="{FF2B5EF4-FFF2-40B4-BE49-F238E27FC236}">
                <a16:creationId xmlns:a16="http://schemas.microsoft.com/office/drawing/2014/main" id="{274E86B7-886E-0290-A4F5-4FB8777157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CC76C3FF-B30C-1943-D15F-056E8E9D9A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300">
                <a:solidFill>
                  <a:schemeClr val="tx1"/>
                </a:solidFill>
                <a:latin typeface="Arial" panose="020B0604020202020204" pitchFamily="34" charset="0"/>
              </a:defRPr>
            </a:lvl1pPr>
            <a:lvl2pPr marL="768591" indent="-295354">
              <a:spcBef>
                <a:spcPct val="30000"/>
              </a:spcBef>
              <a:defRPr sz="1300">
                <a:solidFill>
                  <a:schemeClr val="tx1"/>
                </a:solidFill>
                <a:latin typeface="Arial" panose="020B0604020202020204" pitchFamily="34" charset="0"/>
              </a:defRPr>
            </a:lvl2pPr>
            <a:lvl3pPr marL="1184771" indent="-236619">
              <a:spcBef>
                <a:spcPct val="30000"/>
              </a:spcBef>
              <a:defRPr sz="1300">
                <a:solidFill>
                  <a:schemeClr val="tx1"/>
                </a:solidFill>
                <a:latin typeface="Arial" panose="020B0604020202020204" pitchFamily="34" charset="0"/>
              </a:defRPr>
            </a:lvl3pPr>
            <a:lvl4pPr marL="1659687" indent="-236619">
              <a:spcBef>
                <a:spcPct val="30000"/>
              </a:spcBef>
              <a:defRPr sz="1300">
                <a:solidFill>
                  <a:schemeClr val="tx1"/>
                </a:solidFill>
                <a:latin typeface="Arial" panose="020B0604020202020204" pitchFamily="34" charset="0"/>
              </a:defRPr>
            </a:lvl4pPr>
            <a:lvl5pPr marL="2132924" indent="-236619">
              <a:spcBef>
                <a:spcPct val="30000"/>
              </a:spcBef>
              <a:defRPr sz="1300">
                <a:solidFill>
                  <a:schemeClr val="tx1"/>
                </a:solidFill>
                <a:latin typeface="Arial" panose="020B0604020202020204" pitchFamily="34" charset="0"/>
              </a:defRPr>
            </a:lvl5pPr>
            <a:lvl6pPr marL="2616231" indent="-236619" eaLnBrk="0" fontAlgn="base" hangingPunct="0">
              <a:spcBef>
                <a:spcPct val="30000"/>
              </a:spcBef>
              <a:spcAft>
                <a:spcPct val="0"/>
              </a:spcAft>
              <a:defRPr sz="1300">
                <a:solidFill>
                  <a:schemeClr val="tx1"/>
                </a:solidFill>
                <a:latin typeface="Arial" panose="020B0604020202020204" pitchFamily="34" charset="0"/>
              </a:defRPr>
            </a:lvl6pPr>
            <a:lvl7pPr marL="3099537" indent="-236619" eaLnBrk="0" fontAlgn="base" hangingPunct="0">
              <a:spcBef>
                <a:spcPct val="30000"/>
              </a:spcBef>
              <a:spcAft>
                <a:spcPct val="0"/>
              </a:spcAft>
              <a:defRPr sz="1300">
                <a:solidFill>
                  <a:schemeClr val="tx1"/>
                </a:solidFill>
                <a:latin typeface="Arial" panose="020B0604020202020204" pitchFamily="34" charset="0"/>
              </a:defRPr>
            </a:lvl7pPr>
            <a:lvl8pPr marL="3582843" indent="-236619" eaLnBrk="0" fontAlgn="base" hangingPunct="0">
              <a:spcBef>
                <a:spcPct val="30000"/>
              </a:spcBef>
              <a:spcAft>
                <a:spcPct val="0"/>
              </a:spcAft>
              <a:defRPr sz="1300">
                <a:solidFill>
                  <a:schemeClr val="tx1"/>
                </a:solidFill>
                <a:latin typeface="Arial" panose="020B0604020202020204" pitchFamily="34" charset="0"/>
              </a:defRPr>
            </a:lvl8pPr>
            <a:lvl9pPr marL="4066149" indent="-236619" eaLnBrk="0" fontAlgn="base" hangingPunct="0">
              <a:spcBef>
                <a:spcPct val="30000"/>
              </a:spcBef>
              <a:spcAft>
                <a:spcPct val="0"/>
              </a:spcAft>
              <a:defRPr sz="1300">
                <a:solidFill>
                  <a:schemeClr val="tx1"/>
                </a:solidFill>
                <a:latin typeface="Arial" panose="020B0604020202020204" pitchFamily="34" charset="0"/>
              </a:defRPr>
            </a:lvl9pPr>
          </a:lstStyle>
          <a:p>
            <a:pPr defTabSz="966612" fontAlgn="base">
              <a:spcBef>
                <a:spcPct val="0"/>
              </a:spcBef>
              <a:spcAft>
                <a:spcPct val="0"/>
              </a:spcAft>
              <a:defRPr/>
            </a:pPr>
            <a:fld id="{CBC3F797-8803-4509-9AED-0213F54C47BE}" type="slidenum">
              <a:rPr lang="en-GB" altLang="en-US">
                <a:solidFill>
                  <a:srgbClr val="000000"/>
                </a:solidFill>
              </a:rPr>
              <a:pPr defTabSz="966612" fontAlgn="base">
                <a:spcBef>
                  <a:spcPct val="0"/>
                </a:spcBef>
                <a:spcAft>
                  <a:spcPct val="0"/>
                </a:spcAft>
                <a:defRPr/>
              </a:pPr>
              <a:t>77</a:t>
            </a:fld>
            <a:endParaRPr lang="en-GB" alt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BAD70E0-6370-75C8-A09B-B087D53913B0}"/>
              </a:ext>
            </a:extLst>
          </p:cNvPr>
          <p:cNvSpPr>
            <a:spLocks noGrp="1" noRot="1" noChangeAspect="1" noChangeArrowheads="1" noTextEdit="1"/>
          </p:cNvSpPr>
          <p:nvPr>
            <p:ph type="sldImg"/>
          </p:nvPr>
        </p:nvSpPr>
        <p:spPr>
          <a:xfrm>
            <a:off x="144463" y="769938"/>
            <a:ext cx="6827837" cy="3840162"/>
          </a:xfrm>
          <a:ln/>
        </p:spPr>
      </p:sp>
      <p:sp>
        <p:nvSpPr>
          <p:cNvPr id="72707" name="Notes Placeholder 2">
            <a:extLst>
              <a:ext uri="{FF2B5EF4-FFF2-40B4-BE49-F238E27FC236}">
                <a16:creationId xmlns:a16="http://schemas.microsoft.com/office/drawing/2014/main" id="{EFAD9A2B-077B-0185-3923-6EDB0451D4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C5E6726B-E241-585B-12D1-F2E439F887A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300">
                <a:solidFill>
                  <a:schemeClr val="tx1"/>
                </a:solidFill>
                <a:latin typeface="Arial" panose="020B0604020202020204" pitchFamily="34" charset="0"/>
              </a:defRPr>
            </a:lvl1pPr>
            <a:lvl2pPr marL="768591" indent="-295354">
              <a:spcBef>
                <a:spcPct val="30000"/>
              </a:spcBef>
              <a:defRPr sz="1300">
                <a:solidFill>
                  <a:schemeClr val="tx1"/>
                </a:solidFill>
                <a:latin typeface="Arial" panose="020B0604020202020204" pitchFamily="34" charset="0"/>
              </a:defRPr>
            </a:lvl2pPr>
            <a:lvl3pPr marL="1184771" indent="-236619">
              <a:spcBef>
                <a:spcPct val="30000"/>
              </a:spcBef>
              <a:defRPr sz="1300">
                <a:solidFill>
                  <a:schemeClr val="tx1"/>
                </a:solidFill>
                <a:latin typeface="Arial" panose="020B0604020202020204" pitchFamily="34" charset="0"/>
              </a:defRPr>
            </a:lvl3pPr>
            <a:lvl4pPr marL="1659687" indent="-236619">
              <a:spcBef>
                <a:spcPct val="30000"/>
              </a:spcBef>
              <a:defRPr sz="1300">
                <a:solidFill>
                  <a:schemeClr val="tx1"/>
                </a:solidFill>
                <a:latin typeface="Arial" panose="020B0604020202020204" pitchFamily="34" charset="0"/>
              </a:defRPr>
            </a:lvl4pPr>
            <a:lvl5pPr marL="2132924" indent="-236619">
              <a:spcBef>
                <a:spcPct val="30000"/>
              </a:spcBef>
              <a:defRPr sz="1300">
                <a:solidFill>
                  <a:schemeClr val="tx1"/>
                </a:solidFill>
                <a:latin typeface="Arial" panose="020B0604020202020204" pitchFamily="34" charset="0"/>
              </a:defRPr>
            </a:lvl5pPr>
            <a:lvl6pPr marL="2616231" indent="-236619" eaLnBrk="0" fontAlgn="base" hangingPunct="0">
              <a:spcBef>
                <a:spcPct val="30000"/>
              </a:spcBef>
              <a:spcAft>
                <a:spcPct val="0"/>
              </a:spcAft>
              <a:defRPr sz="1300">
                <a:solidFill>
                  <a:schemeClr val="tx1"/>
                </a:solidFill>
                <a:latin typeface="Arial" panose="020B0604020202020204" pitchFamily="34" charset="0"/>
              </a:defRPr>
            </a:lvl6pPr>
            <a:lvl7pPr marL="3099537" indent="-236619" eaLnBrk="0" fontAlgn="base" hangingPunct="0">
              <a:spcBef>
                <a:spcPct val="30000"/>
              </a:spcBef>
              <a:spcAft>
                <a:spcPct val="0"/>
              </a:spcAft>
              <a:defRPr sz="1300">
                <a:solidFill>
                  <a:schemeClr val="tx1"/>
                </a:solidFill>
                <a:latin typeface="Arial" panose="020B0604020202020204" pitchFamily="34" charset="0"/>
              </a:defRPr>
            </a:lvl7pPr>
            <a:lvl8pPr marL="3582843" indent="-236619" eaLnBrk="0" fontAlgn="base" hangingPunct="0">
              <a:spcBef>
                <a:spcPct val="30000"/>
              </a:spcBef>
              <a:spcAft>
                <a:spcPct val="0"/>
              </a:spcAft>
              <a:defRPr sz="1300">
                <a:solidFill>
                  <a:schemeClr val="tx1"/>
                </a:solidFill>
                <a:latin typeface="Arial" panose="020B0604020202020204" pitchFamily="34" charset="0"/>
              </a:defRPr>
            </a:lvl8pPr>
            <a:lvl9pPr marL="4066149" indent="-236619" eaLnBrk="0" fontAlgn="base" hangingPunct="0">
              <a:spcBef>
                <a:spcPct val="30000"/>
              </a:spcBef>
              <a:spcAft>
                <a:spcPct val="0"/>
              </a:spcAft>
              <a:defRPr sz="1300">
                <a:solidFill>
                  <a:schemeClr val="tx1"/>
                </a:solidFill>
                <a:latin typeface="Arial" panose="020B0604020202020204" pitchFamily="34" charset="0"/>
              </a:defRPr>
            </a:lvl9pPr>
          </a:lstStyle>
          <a:p>
            <a:pPr defTabSz="966612" fontAlgn="base">
              <a:spcBef>
                <a:spcPct val="0"/>
              </a:spcBef>
              <a:spcAft>
                <a:spcPct val="0"/>
              </a:spcAft>
              <a:defRPr/>
            </a:pPr>
            <a:fld id="{57669680-9BCD-471C-809E-B39960D09C6B}" type="slidenum">
              <a:rPr lang="en-GB" altLang="en-US">
                <a:solidFill>
                  <a:srgbClr val="000000"/>
                </a:solidFill>
              </a:rPr>
              <a:pPr defTabSz="966612" fontAlgn="base">
                <a:spcBef>
                  <a:spcPct val="0"/>
                </a:spcBef>
                <a:spcAft>
                  <a:spcPct val="0"/>
                </a:spcAft>
                <a:defRPr/>
              </a:pPr>
              <a:t>78</a:t>
            </a:fld>
            <a:endParaRPr lang="en-GB"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A85AE2C-87E8-082B-298A-E7E44ED5BA0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9B82E5F8-6CD4-B4AC-557F-A3D00F6DFD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F525E26F-3C18-75AF-C104-09792A328CC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5E46EC6D-9752-42AB-A5C0-37C352C6715E}" type="slidenum">
              <a:rPr lang="en-GB" altLang="en-US">
                <a:solidFill>
                  <a:srgbClr val="000000"/>
                </a:solidFill>
                <a:latin typeface="Arial" panose="020B0604020202020204" pitchFamily="34" charset="0"/>
              </a:rPr>
              <a:pPr defTabSz="966612" fontAlgn="base">
                <a:spcBef>
                  <a:spcPct val="0"/>
                </a:spcBef>
                <a:spcAft>
                  <a:spcPct val="0"/>
                </a:spcAft>
                <a:defRPr/>
              </a:pPr>
              <a:t>79</a:t>
            </a:fld>
            <a:endParaRPr lang="en-GB" altLang="en-US">
              <a:solidFill>
                <a:srgbClr val="000000"/>
              </a:solidFill>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a:extLst>
              <a:ext uri="{FF2B5EF4-FFF2-40B4-BE49-F238E27FC236}">
                <a16:creationId xmlns:a16="http://schemas.microsoft.com/office/drawing/2014/main" id="{92FE49A7-0B66-B0DA-B587-AC5BCFF5FD04}"/>
              </a:ext>
            </a:extLst>
          </p:cNvPr>
          <p:cNvSpPr>
            <a:spLocks noGrp="1" noRot="1" noChangeAspect="1" noChangeArrowheads="1" noTextEdit="1"/>
          </p:cNvSpPr>
          <p:nvPr>
            <p:ph type="sldImg"/>
          </p:nvPr>
        </p:nvSpPr>
        <p:spPr>
          <a:ln/>
        </p:spPr>
      </p:sp>
      <p:sp>
        <p:nvSpPr>
          <p:cNvPr id="78851" name="Segnaposto note 2">
            <a:extLst>
              <a:ext uri="{FF2B5EF4-FFF2-40B4-BE49-F238E27FC236}">
                <a16:creationId xmlns:a16="http://schemas.microsoft.com/office/drawing/2014/main" id="{03B45A96-A028-A93C-1D4A-5DABCB7499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en-US">
              <a:latin typeface="Arial" panose="020B0604020202020204" pitchFamily="34" charset="0"/>
            </a:endParaRPr>
          </a:p>
        </p:txBody>
      </p:sp>
      <p:sp>
        <p:nvSpPr>
          <p:cNvPr id="78852" name="Segnaposto numero diapositiva 3">
            <a:extLst>
              <a:ext uri="{FF2B5EF4-FFF2-40B4-BE49-F238E27FC236}">
                <a16:creationId xmlns:a16="http://schemas.microsoft.com/office/drawing/2014/main" id="{83CFA08B-8C85-3506-B31D-8C84E262D5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20ECA352-83DD-4B49-92D5-A49107F372C4}" type="slidenum">
              <a:rPr lang="en-GB" altLang="en-US">
                <a:solidFill>
                  <a:srgbClr val="000000"/>
                </a:solidFill>
                <a:latin typeface="Arial" panose="020B0604020202020204" pitchFamily="34" charset="0"/>
              </a:rPr>
              <a:pPr defTabSz="966612" fontAlgn="base">
                <a:spcBef>
                  <a:spcPct val="0"/>
                </a:spcBef>
                <a:spcAft>
                  <a:spcPct val="0"/>
                </a:spcAft>
                <a:defRPr/>
              </a:pPr>
              <a:t>80</a:t>
            </a:fld>
            <a:endParaRPr lang="en-GB" altLang="en-US">
              <a:solidFill>
                <a:srgbClr val="000000"/>
              </a:solidFil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a:extLst>
              <a:ext uri="{FF2B5EF4-FFF2-40B4-BE49-F238E27FC236}">
                <a16:creationId xmlns:a16="http://schemas.microsoft.com/office/drawing/2014/main" id="{6C6DDC37-87FF-9278-110B-29BDE939A74C}"/>
              </a:ext>
            </a:extLst>
          </p:cNvPr>
          <p:cNvSpPr>
            <a:spLocks noGrp="1" noRot="1" noChangeAspect="1" noChangeArrowheads="1" noTextEdit="1"/>
          </p:cNvSpPr>
          <p:nvPr>
            <p:ph type="sldImg"/>
          </p:nvPr>
        </p:nvSpPr>
        <p:spPr>
          <a:ln/>
        </p:spPr>
      </p:sp>
      <p:sp>
        <p:nvSpPr>
          <p:cNvPr id="88067" name="Segnaposto note 2">
            <a:extLst>
              <a:ext uri="{FF2B5EF4-FFF2-40B4-BE49-F238E27FC236}">
                <a16:creationId xmlns:a16="http://schemas.microsoft.com/office/drawing/2014/main" id="{C69F92BD-5D17-6B45-BCAC-060FA9DACC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en-US">
              <a:latin typeface="Arial" panose="020B0604020202020204" pitchFamily="34" charset="0"/>
            </a:endParaRPr>
          </a:p>
        </p:txBody>
      </p:sp>
      <p:sp>
        <p:nvSpPr>
          <p:cNvPr id="88068" name="Segnaposto numero diapositiva 3">
            <a:extLst>
              <a:ext uri="{FF2B5EF4-FFF2-40B4-BE49-F238E27FC236}">
                <a16:creationId xmlns:a16="http://schemas.microsoft.com/office/drawing/2014/main" id="{692F32E5-0F57-F2D1-3E91-4F81E9E7C90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AA52DDB7-CAA3-4315-820D-55AF1F7ECE86}" type="slidenum">
              <a:rPr lang="en-GB" altLang="en-US">
                <a:solidFill>
                  <a:srgbClr val="000000"/>
                </a:solidFill>
                <a:latin typeface="Arial" panose="020B0604020202020204" pitchFamily="34" charset="0"/>
              </a:rPr>
              <a:pPr defTabSz="966612" fontAlgn="base">
                <a:spcBef>
                  <a:spcPct val="0"/>
                </a:spcBef>
                <a:spcAft>
                  <a:spcPct val="0"/>
                </a:spcAft>
                <a:defRPr/>
              </a:pPr>
              <a:t>81</a:t>
            </a:fld>
            <a:endParaRPr lang="en-GB" altLang="en-US">
              <a:solidFill>
                <a:srgbClr val="000000"/>
              </a:solidFil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a:extLst>
              <a:ext uri="{FF2B5EF4-FFF2-40B4-BE49-F238E27FC236}">
                <a16:creationId xmlns:a16="http://schemas.microsoft.com/office/drawing/2014/main" id="{8F4D76BF-FAEC-07FC-A67C-87B8E73B20A9}"/>
              </a:ext>
            </a:extLst>
          </p:cNvPr>
          <p:cNvSpPr>
            <a:spLocks noGrp="1" noRot="1" noChangeAspect="1" noChangeArrowheads="1" noTextEdit="1"/>
          </p:cNvSpPr>
          <p:nvPr>
            <p:ph type="sldImg"/>
          </p:nvPr>
        </p:nvSpPr>
        <p:spPr>
          <a:xfrm>
            <a:off x="144463" y="769938"/>
            <a:ext cx="6827837" cy="3840162"/>
          </a:xfrm>
          <a:ln/>
        </p:spPr>
      </p:sp>
      <p:sp>
        <p:nvSpPr>
          <p:cNvPr id="63491" name="Segnaposto note 2">
            <a:extLst>
              <a:ext uri="{FF2B5EF4-FFF2-40B4-BE49-F238E27FC236}">
                <a16:creationId xmlns:a16="http://schemas.microsoft.com/office/drawing/2014/main" id="{758A7E99-27C9-F029-D877-19C602DE1B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latin typeface="Arial" panose="020B0604020202020204" pitchFamily="34" charset="0"/>
            </a:endParaRPr>
          </a:p>
        </p:txBody>
      </p:sp>
      <p:sp>
        <p:nvSpPr>
          <p:cNvPr id="63492" name="Segnaposto numero diapositiva 3">
            <a:extLst>
              <a:ext uri="{FF2B5EF4-FFF2-40B4-BE49-F238E27FC236}">
                <a16:creationId xmlns:a16="http://schemas.microsoft.com/office/drawing/2014/main" id="{5530D5E2-7F2E-34C6-166E-F2E048D013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300">
                <a:solidFill>
                  <a:srgbClr val="0F5494"/>
                </a:solidFill>
                <a:latin typeface="Verdana" panose="020B0604030504040204" pitchFamily="34" charset="0"/>
              </a:defRPr>
            </a:lvl1pPr>
            <a:lvl2pPr marL="785372" indent="-302066">
              <a:defRPr sz="1300">
                <a:solidFill>
                  <a:srgbClr val="0F5494"/>
                </a:solidFill>
                <a:latin typeface="Verdana" panose="020B0604030504040204" pitchFamily="34" charset="0"/>
              </a:defRPr>
            </a:lvl2pPr>
            <a:lvl3pPr marL="1208265" indent="-241653">
              <a:defRPr sz="1300">
                <a:solidFill>
                  <a:srgbClr val="0F5494"/>
                </a:solidFill>
                <a:latin typeface="Verdana" panose="020B0604030504040204" pitchFamily="34" charset="0"/>
              </a:defRPr>
            </a:lvl3pPr>
            <a:lvl4pPr marL="1691571" indent="-241653">
              <a:defRPr sz="1300">
                <a:solidFill>
                  <a:srgbClr val="0F5494"/>
                </a:solidFill>
                <a:latin typeface="Verdana" panose="020B0604030504040204" pitchFamily="34" charset="0"/>
              </a:defRPr>
            </a:lvl4pPr>
            <a:lvl5pPr marL="2174878" indent="-241653">
              <a:defRPr sz="1300">
                <a:solidFill>
                  <a:srgbClr val="0F5494"/>
                </a:solidFill>
                <a:latin typeface="Verdana" panose="020B0604030504040204" pitchFamily="34" charset="0"/>
              </a:defRPr>
            </a:lvl5pPr>
            <a:lvl6pPr marL="2658184" indent="-241653" eaLnBrk="0" fontAlgn="base" hangingPunct="0">
              <a:spcBef>
                <a:spcPct val="0"/>
              </a:spcBef>
              <a:spcAft>
                <a:spcPct val="0"/>
              </a:spcAft>
              <a:defRPr sz="1300">
                <a:solidFill>
                  <a:srgbClr val="0F5494"/>
                </a:solidFill>
                <a:latin typeface="Verdana" panose="020B0604030504040204" pitchFamily="34" charset="0"/>
              </a:defRPr>
            </a:lvl6pPr>
            <a:lvl7pPr marL="3141490" indent="-241653" eaLnBrk="0" fontAlgn="base" hangingPunct="0">
              <a:spcBef>
                <a:spcPct val="0"/>
              </a:spcBef>
              <a:spcAft>
                <a:spcPct val="0"/>
              </a:spcAft>
              <a:defRPr sz="1300">
                <a:solidFill>
                  <a:srgbClr val="0F5494"/>
                </a:solidFill>
                <a:latin typeface="Verdana" panose="020B0604030504040204" pitchFamily="34" charset="0"/>
              </a:defRPr>
            </a:lvl7pPr>
            <a:lvl8pPr marL="3624796" indent="-241653" eaLnBrk="0" fontAlgn="base" hangingPunct="0">
              <a:spcBef>
                <a:spcPct val="0"/>
              </a:spcBef>
              <a:spcAft>
                <a:spcPct val="0"/>
              </a:spcAft>
              <a:defRPr sz="1300">
                <a:solidFill>
                  <a:srgbClr val="0F5494"/>
                </a:solidFill>
                <a:latin typeface="Verdana" panose="020B0604030504040204" pitchFamily="34" charset="0"/>
              </a:defRPr>
            </a:lvl8pPr>
            <a:lvl9pPr marL="4108102" indent="-241653" eaLnBrk="0" fontAlgn="base" hangingPunct="0">
              <a:spcBef>
                <a:spcPct val="0"/>
              </a:spcBef>
              <a:spcAft>
                <a:spcPct val="0"/>
              </a:spcAft>
              <a:defRPr sz="1300">
                <a:solidFill>
                  <a:srgbClr val="0F5494"/>
                </a:solidFill>
                <a:latin typeface="Verdana" panose="020B0604030504040204" pitchFamily="34" charset="0"/>
              </a:defRPr>
            </a:lvl9pPr>
          </a:lstStyle>
          <a:p>
            <a:pPr defTabSz="966612" fontAlgn="base">
              <a:spcBef>
                <a:spcPct val="0"/>
              </a:spcBef>
              <a:spcAft>
                <a:spcPct val="0"/>
              </a:spcAft>
              <a:defRPr/>
            </a:pPr>
            <a:fld id="{019205EE-B05A-4EB5-93EE-872EAF0CA482}" type="slidenum">
              <a:rPr lang="en-GB" altLang="en-US">
                <a:solidFill>
                  <a:srgbClr val="000000"/>
                </a:solidFill>
                <a:latin typeface="Arial" panose="020B0604020202020204" pitchFamily="34" charset="0"/>
              </a:rPr>
              <a:pPr defTabSz="966612" fontAlgn="base">
                <a:spcBef>
                  <a:spcPct val="0"/>
                </a:spcBef>
                <a:spcAft>
                  <a:spcPct val="0"/>
                </a:spcAft>
                <a:defRPr/>
              </a:pPr>
              <a:t>82</a:t>
            </a:fld>
            <a:endParaRPr lang="en-GB" altLang="en-US">
              <a:solidFill>
                <a:srgbClr val="000000"/>
              </a:solidFill>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83</a:t>
            </a:fld>
            <a:endParaRPr lang="en-GB"/>
          </a:p>
        </p:txBody>
      </p:sp>
    </p:spTree>
    <p:extLst>
      <p:ext uri="{BB962C8B-B14F-4D97-AF65-F5344CB8AC3E}">
        <p14:creationId xmlns:p14="http://schemas.microsoft.com/office/powerpoint/2010/main" val="3208785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84</a:t>
            </a:fld>
            <a:endParaRPr lang="en-GB"/>
          </a:p>
        </p:txBody>
      </p:sp>
    </p:spTree>
    <p:extLst>
      <p:ext uri="{BB962C8B-B14F-4D97-AF65-F5344CB8AC3E}">
        <p14:creationId xmlns:p14="http://schemas.microsoft.com/office/powerpoint/2010/main" val="206043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11868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50044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defRPr sz="1800" b="0">
                <a:solidFill>
                  <a:srgbClr val="000000"/>
                </a:solidFill>
              </a:defRPr>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94465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1476708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2025</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big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A18A8-D737-9DEA-8441-717EE44CC962}"/>
              </a:ext>
            </a:extLst>
          </p:cNvPr>
          <p:cNvPicPr>
            <a:picLocks noChangeAspect="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48771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‹N°›</a:t>
            </a:fld>
            <a:endParaRPr lang="en-IE"/>
          </a:p>
        </p:txBody>
      </p:sp>
    </p:spTree>
    <p:extLst>
      <p:ext uri="{BB962C8B-B14F-4D97-AF65-F5344CB8AC3E}">
        <p14:creationId xmlns:p14="http://schemas.microsoft.com/office/powerpoint/2010/main" val="11483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Last page with credits">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a:t>Thank you</a:t>
            </a:r>
            <a:endParaRPr lang="en-IE"/>
          </a:p>
        </p:txBody>
      </p:sp>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Google Shape;445;p20">
            <a:extLst>
              <a:ext uri="{FF2B5EF4-FFF2-40B4-BE49-F238E27FC236}">
                <a16:creationId xmlns:a16="http://schemas.microsoft.com/office/drawing/2014/main" id="{38E61E29-8603-546B-ECBD-D4F8E851B3FC}"/>
              </a:ext>
            </a:extLst>
          </p:cNvPr>
          <p:cNvSpPr txBox="1"/>
          <p:nvPr userDrawn="1"/>
        </p:nvSpPr>
        <p:spPr>
          <a:xfrm>
            <a:off x="838200" y="4652301"/>
            <a:ext cx="894101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a:solidFill>
                  <a:schemeClr val="tx2"/>
                </a:solidFill>
                <a:latin typeface="+mj-lt"/>
                <a:ea typeface="Arial"/>
                <a:cs typeface="Arial"/>
                <a:sym typeface="Arial"/>
              </a:rPr>
              <a:t>© European Union 2025</a:t>
            </a:r>
            <a:endParaRPr sz="1200">
              <a:solidFill>
                <a:schemeClr val="tx2"/>
              </a:solidFill>
              <a:latin typeface="+mj-lt"/>
            </a:endParaRPr>
          </a:p>
          <a:p>
            <a:pPr marL="0" marR="0" lvl="0" indent="0" algn="l" rtl="0">
              <a:spcBef>
                <a:spcPts val="1800"/>
              </a:spcBef>
              <a:spcAft>
                <a:spcPts val="0"/>
              </a:spcAft>
              <a:buNone/>
            </a:pPr>
            <a:r>
              <a:rPr lang="en-GB" sz="1200">
                <a:solidFill>
                  <a:schemeClr val="tx2"/>
                </a:solidFill>
                <a:latin typeface="+mj-lt"/>
                <a:ea typeface="Arial"/>
                <a:cs typeface="Arial"/>
                <a:sym typeface="Arial"/>
              </a:rPr>
              <a:t>Unless otherwise noted the reuse of this presentation is authorised under the </a:t>
            </a:r>
            <a:r>
              <a:rPr lang="en-GB" sz="1200" u="sng">
                <a:solidFill>
                  <a:schemeClr val="tx2"/>
                </a:solidFill>
                <a:latin typeface="+mj-lt"/>
                <a:ea typeface="Arial"/>
                <a:cs typeface="Arial"/>
                <a:sym typeface="Arial"/>
                <a:hlinkClick r:id="rId3">
                  <a:extLst>
                    <a:ext uri="{A12FA001-AC4F-418D-AE19-62706E023703}">
                      <ahyp:hlinkClr xmlns:ahyp="http://schemas.microsoft.com/office/drawing/2018/hyperlinkcolor" val="tx"/>
                    </a:ext>
                  </a:extLst>
                </a:hlinkClick>
              </a:rPr>
              <a:t>CC BY 4.0</a:t>
            </a:r>
            <a:r>
              <a:rPr lang="en-GB" sz="1200">
                <a:solidFill>
                  <a:schemeClr val="tx2"/>
                </a:solidFill>
                <a:latin typeface="+mj-lt"/>
                <a:ea typeface="Arial"/>
                <a:cs typeface="Arial"/>
                <a:sym typeface="Arial"/>
              </a:rPr>
              <a:t> license. For any use or reproduction of elements that are not owned by the EU, permission may need to be sought directly from the respective right holders.</a:t>
            </a:r>
            <a:endParaRPr sz="1200">
              <a:solidFill>
                <a:schemeClr val="tx2"/>
              </a:solidFill>
              <a:latin typeface="+mj-lt"/>
            </a:endParaRPr>
          </a:p>
          <a:p>
            <a:pPr>
              <a:spcBef>
                <a:spcPts val="1800"/>
              </a:spcBef>
            </a:pPr>
            <a:r>
              <a:rPr lang="en-GB" sz="1200" kern="0">
                <a:solidFill>
                  <a:schemeClr val="tx2"/>
                </a:solidFill>
                <a:latin typeface="+mj-lt"/>
              </a:rPr>
              <a:t>Image credits: © </a:t>
            </a:r>
            <a:r>
              <a:rPr lang="en-GB" sz="1200" kern="0" err="1">
                <a:solidFill>
                  <a:schemeClr val="tx2"/>
                </a:solidFill>
                <a:latin typeface="+mj-lt"/>
              </a:rPr>
              <a:t>ivector</a:t>
            </a:r>
            <a:r>
              <a:rPr lang="en-GB" sz="1200" kern="0">
                <a:solidFill>
                  <a:schemeClr val="tx2"/>
                </a:solidFill>
                <a:latin typeface="+mj-lt"/>
              </a:rPr>
              <a:t> #235536634, #249868181, #251163013, #266009682, #273480523, #362422833, #241215668, #244690530, #245719946, #251163053, #252508849, 2020. Source: </a:t>
            </a:r>
            <a:r>
              <a:rPr lang="en-GB" sz="1200" kern="0" err="1">
                <a:solidFill>
                  <a:schemeClr val="tx2"/>
                </a:solidFill>
                <a:latin typeface="+mj-lt"/>
              </a:rPr>
              <a:t>Stock.Adobe.com</a:t>
            </a:r>
            <a:endParaRPr lang="en-GB" sz="800" kern="0">
              <a:solidFill>
                <a:schemeClr val="tx2"/>
              </a:solidFill>
              <a:latin typeface="+mj-lt"/>
            </a:endParaRPr>
          </a:p>
        </p:txBody>
      </p:sp>
      <p:pic>
        <p:nvPicPr>
          <p:cNvPr id="8"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4">
            <a:alphaModFix/>
          </a:blip>
          <a:srcRect/>
          <a:stretch/>
        </p:blipFill>
        <p:spPr>
          <a:xfrm>
            <a:off x="919480" y="4243429"/>
            <a:ext cx="1023496" cy="358097"/>
          </a:xfrm>
          <a:prstGeom prst="rect">
            <a:avLst/>
          </a:prstGeom>
          <a:noFill/>
          <a:ln>
            <a:noFill/>
          </a:ln>
        </p:spPr>
      </p:pic>
    </p:spTree>
    <p:extLst>
      <p:ext uri="{BB962C8B-B14F-4D97-AF65-F5344CB8AC3E}">
        <p14:creationId xmlns:p14="http://schemas.microsoft.com/office/powerpoint/2010/main" val="34587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FD78E-98ED-ECB8-8C8C-6245A125AE99}"/>
              </a:ext>
            </a:extLst>
          </p:cNvPr>
          <p:cNvSpPr>
            <a:spLocks noGrp="1"/>
          </p:cNvSpPr>
          <p:nvPr>
            <p:ph type="sldNum" sz="quarter" idx="10"/>
          </p:nvPr>
        </p:nvSpPr>
        <p:spPr/>
        <p:txBody>
          <a:bodyPr/>
          <a:lstStyle/>
          <a:p>
            <a:fld id="{F46C79FD-C571-418B-AB0F-5EE936C85276}" type="slidenum">
              <a:rPr lang="en-GB" smtClean="0"/>
              <a:pPr/>
              <a:t>‹N°›</a:t>
            </a:fld>
            <a:endParaRPr lang="en-GB"/>
          </a:p>
        </p:txBody>
      </p:sp>
    </p:spTree>
    <p:extLst>
      <p:ext uri="{BB962C8B-B14F-4D97-AF65-F5344CB8AC3E}">
        <p14:creationId xmlns:p14="http://schemas.microsoft.com/office/powerpoint/2010/main" val="71692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 y="0"/>
            <a:ext cx="12185401" cy="6858000"/>
          </a:xfrm>
          <a:prstGeom prst="rect">
            <a:avLst/>
          </a:prstGeom>
        </p:spPr>
      </p:pic>
      <p:sp>
        <p:nvSpPr>
          <p:cNvPr id="9" name="Title 1"/>
          <p:cNvSpPr>
            <a:spLocks noGrp="1"/>
          </p:cNvSpPr>
          <p:nvPr>
            <p:ph type="title"/>
          </p:nvPr>
        </p:nvSpPr>
        <p:spPr>
          <a:xfrm>
            <a:off x="402779" y="1584317"/>
            <a:ext cx="11045707" cy="1325563"/>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377158"/>
            <a:ext cx="11045709" cy="3842667"/>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75" indent="-274638">
              <a:buFont typeface="Segoe UI" panose="020B0502040204020203" pitchFamily="34" charset="0"/>
              <a:buChar char="-"/>
              <a:defRPr>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56361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2"/>
            <a:ext cx="12195050" cy="6856287"/>
          </a:xfrm>
          <a:prstGeom prst="rect">
            <a:avLst/>
          </a:prstGeom>
        </p:spPr>
      </p:pic>
      <p:sp>
        <p:nvSpPr>
          <p:cNvPr id="2" name="Title 1"/>
          <p:cNvSpPr>
            <a:spLocks noGrp="1"/>
          </p:cNvSpPr>
          <p:nvPr>
            <p:ph type="ctrTitle"/>
          </p:nvPr>
        </p:nvSpPr>
        <p:spPr>
          <a:xfrm>
            <a:off x="406404" y="3918857"/>
            <a:ext cx="9144000" cy="933763"/>
          </a:xfrm>
          <a:prstGeom prst="rect">
            <a:avLst/>
          </a:prstGeom>
        </p:spPr>
        <p:txBody>
          <a:bodyPr anchor="b">
            <a:normAutofit/>
          </a:bodyPr>
          <a:lstStyle>
            <a:lvl1pPr algn="l">
              <a:defRPr sz="3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20913" y="4810580"/>
            <a:ext cx="9144000" cy="1655762"/>
          </a:xfrm>
          <a:prstGeom prst="rect">
            <a:avLst/>
          </a:prstGeom>
        </p:spPr>
        <p:txBody>
          <a:bodyPr>
            <a:normAutofit/>
          </a:bodyPr>
          <a:lstStyle>
            <a:lvl1pPr marL="0" indent="0" algn="l">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55593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
        <p:nvSpPr>
          <p:cNvPr id="9" name="Title 1"/>
          <p:cNvSpPr>
            <a:spLocks noGrp="1"/>
          </p:cNvSpPr>
          <p:nvPr>
            <p:ph type="title"/>
          </p:nvPr>
        </p:nvSpPr>
        <p:spPr>
          <a:xfrm>
            <a:off x="402777" y="337408"/>
            <a:ext cx="11045707" cy="835610"/>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7" y="1381118"/>
            <a:ext cx="11045709" cy="4838708"/>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54" indent="-274627">
              <a:buFont typeface="Segoe UI" panose="020B0502040204020203" pitchFamily="34" charset="0"/>
              <a:buChar char="-"/>
              <a:defRPr>
                <a:latin typeface="Segoe UI" panose="020B0502040204020203" pitchFamily="34" charset="0"/>
                <a:cs typeface="Segoe UI" panose="020B0502040204020203" pitchFamily="34" charset="0"/>
              </a:defRPr>
            </a:lvl2pPr>
            <a:lvl3pPr marL="536554" indent="-274627">
              <a:defRPr>
                <a:latin typeface="Segoe UI" panose="020B0502040204020203" pitchFamily="34" charset="0"/>
                <a:cs typeface="Segoe UI" panose="020B0502040204020203" pitchFamily="34" charset="0"/>
              </a:defRPr>
            </a:lvl3pPr>
            <a:lvl4pPr marL="536554" indent="-274627">
              <a:defRPr>
                <a:latin typeface="Segoe UI" panose="020B0502040204020203" pitchFamily="34" charset="0"/>
                <a:cs typeface="Segoe UI" panose="020B0502040204020203" pitchFamily="34" charset="0"/>
              </a:defRPr>
            </a:lvl4pPr>
            <a:lvl5pPr marL="536554" indent="-274627">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8" name="Slide Number Placeholder 5"/>
          <p:cNvSpPr txBox="1">
            <a:spLocks/>
          </p:cNvSpPr>
          <p:nvPr/>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‹N°›</a:t>
            </a:fld>
            <a:endParaRPr lang="en-GB" sz="1200"/>
          </a:p>
        </p:txBody>
      </p:sp>
      <p:pic>
        <p:nvPicPr>
          <p:cNvPr id="3" name="Picture 2">
            <a:extLst>
              <a:ext uri="{FF2B5EF4-FFF2-40B4-BE49-F238E27FC236}">
                <a16:creationId xmlns:a16="http://schemas.microsoft.com/office/drawing/2014/main" id="{D67EEE32-2C5E-9B83-315F-263367FD2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Tree>
    <p:extLst>
      <p:ext uri="{BB962C8B-B14F-4D97-AF65-F5344CB8AC3E}">
        <p14:creationId xmlns:p14="http://schemas.microsoft.com/office/powerpoint/2010/main" val="880339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
        <p:nvSpPr>
          <p:cNvPr id="9" name="Title 1"/>
          <p:cNvSpPr>
            <a:spLocks noGrp="1"/>
          </p:cNvSpPr>
          <p:nvPr>
            <p:ph type="title"/>
          </p:nvPr>
        </p:nvSpPr>
        <p:spPr>
          <a:xfrm>
            <a:off x="402777" y="337408"/>
            <a:ext cx="11045707" cy="835610"/>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7" y="1381118"/>
            <a:ext cx="11045709" cy="4838708"/>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54" indent="-274627">
              <a:buFont typeface="Segoe UI" panose="020B0502040204020203" pitchFamily="34" charset="0"/>
              <a:buChar char="-"/>
              <a:defRPr>
                <a:latin typeface="Segoe UI" panose="020B0502040204020203" pitchFamily="34" charset="0"/>
                <a:cs typeface="Segoe UI" panose="020B0502040204020203" pitchFamily="34" charset="0"/>
              </a:defRPr>
            </a:lvl2pPr>
            <a:lvl3pPr marL="536554" indent="-274627">
              <a:defRPr>
                <a:latin typeface="Segoe UI" panose="020B0502040204020203" pitchFamily="34" charset="0"/>
                <a:cs typeface="Segoe UI" panose="020B0502040204020203" pitchFamily="34" charset="0"/>
              </a:defRPr>
            </a:lvl3pPr>
            <a:lvl4pPr marL="536554" indent="-274627">
              <a:defRPr>
                <a:latin typeface="Segoe UI" panose="020B0502040204020203" pitchFamily="34" charset="0"/>
                <a:cs typeface="Segoe UI" panose="020B0502040204020203" pitchFamily="34" charset="0"/>
              </a:defRPr>
            </a:lvl4pPr>
            <a:lvl5pPr marL="536554" indent="-274627">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8" name="Slide Number Placeholder 5"/>
          <p:cNvSpPr txBox="1">
            <a:spLocks/>
          </p:cNvSpPr>
          <p:nvPr/>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‹N°›</a:t>
            </a:fld>
            <a:endParaRPr lang="en-GB" sz="1200"/>
          </a:p>
        </p:txBody>
      </p:sp>
      <p:pic>
        <p:nvPicPr>
          <p:cNvPr id="3" name="Picture 2">
            <a:extLst>
              <a:ext uri="{FF2B5EF4-FFF2-40B4-BE49-F238E27FC236}">
                <a16:creationId xmlns:a16="http://schemas.microsoft.com/office/drawing/2014/main" id="{D67EEE32-2C5E-9B83-315F-263367FD2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Tree>
    <p:extLst>
      <p:ext uri="{BB962C8B-B14F-4D97-AF65-F5344CB8AC3E}">
        <p14:creationId xmlns:p14="http://schemas.microsoft.com/office/powerpoint/2010/main" val="96492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
        <p:nvSpPr>
          <p:cNvPr id="9" name="Title 1"/>
          <p:cNvSpPr>
            <a:spLocks noGrp="1"/>
          </p:cNvSpPr>
          <p:nvPr>
            <p:ph type="title"/>
          </p:nvPr>
        </p:nvSpPr>
        <p:spPr>
          <a:xfrm>
            <a:off x="402777" y="337408"/>
            <a:ext cx="11045707" cy="835610"/>
          </a:xfrm>
          <a:prstGeom prst="rect">
            <a:avLst/>
          </a:prstGeom>
        </p:spPr>
        <p:txBody>
          <a:bodyPr>
            <a:normAutofit/>
          </a:bodyPr>
          <a:lstStyle>
            <a:lvl1pPr>
              <a:defRPr sz="3500">
                <a:solidFill>
                  <a:srgbClr val="5439A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7" y="1381118"/>
            <a:ext cx="11045709" cy="4838708"/>
          </a:xfrm>
          <a:prstGeom prst="rect">
            <a:avLst/>
          </a:prstGeom>
        </p:spPr>
        <p:txBody>
          <a:bodyPr/>
          <a:lstStyle>
            <a:lvl1pPr>
              <a:buClr>
                <a:srgbClr val="CC2F2F"/>
              </a:buClr>
              <a:defRPr>
                <a:latin typeface="Segoe UI" panose="020B0502040204020203" pitchFamily="34" charset="0"/>
                <a:cs typeface="Segoe UI" panose="020B0502040204020203" pitchFamily="34" charset="0"/>
              </a:defRPr>
            </a:lvl1pPr>
            <a:lvl2pPr marL="536554" indent="-274627">
              <a:buFont typeface="Segoe UI" panose="020B0502040204020203" pitchFamily="34" charset="0"/>
              <a:buChar char="-"/>
              <a:defRPr>
                <a:latin typeface="Segoe UI" panose="020B0502040204020203" pitchFamily="34" charset="0"/>
                <a:cs typeface="Segoe UI" panose="020B0502040204020203" pitchFamily="34" charset="0"/>
              </a:defRPr>
            </a:lvl2pPr>
            <a:lvl3pPr marL="536554" indent="-274627">
              <a:defRPr>
                <a:latin typeface="Segoe UI" panose="020B0502040204020203" pitchFamily="34" charset="0"/>
                <a:cs typeface="Segoe UI" panose="020B0502040204020203" pitchFamily="34" charset="0"/>
              </a:defRPr>
            </a:lvl3pPr>
            <a:lvl4pPr marL="536554" indent="-274627">
              <a:defRPr>
                <a:latin typeface="Segoe UI" panose="020B0502040204020203" pitchFamily="34" charset="0"/>
                <a:cs typeface="Segoe UI" panose="020B0502040204020203" pitchFamily="34" charset="0"/>
              </a:defRPr>
            </a:lvl4pPr>
            <a:lvl5pPr marL="536554" indent="-274627">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8" name="Slide Number Placeholder 5"/>
          <p:cNvSpPr txBox="1">
            <a:spLocks/>
          </p:cNvSpPr>
          <p:nvPr/>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‹N°›</a:t>
            </a:fld>
            <a:endParaRPr lang="en-GB" sz="1200"/>
          </a:p>
        </p:txBody>
      </p:sp>
      <p:pic>
        <p:nvPicPr>
          <p:cNvPr id="3" name="Picture 2">
            <a:extLst>
              <a:ext uri="{FF2B5EF4-FFF2-40B4-BE49-F238E27FC236}">
                <a16:creationId xmlns:a16="http://schemas.microsoft.com/office/drawing/2014/main" id="{D67EEE32-2C5E-9B83-315F-263367FD2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0" y="0"/>
            <a:ext cx="12185401" cy="6858000"/>
          </a:xfrm>
          <a:prstGeom prst="rect">
            <a:avLst/>
          </a:prstGeom>
        </p:spPr>
      </p:pic>
    </p:spTree>
    <p:extLst>
      <p:ext uri="{BB962C8B-B14F-4D97-AF65-F5344CB8AC3E}">
        <p14:creationId xmlns:p14="http://schemas.microsoft.com/office/powerpoint/2010/main" val="3842145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7AA2AA0-826A-6D3A-81AB-4C84DB347802}"/>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199" y="1825626"/>
            <a:ext cx="5328000" cy="3906435"/>
          </a:xfrm>
        </p:spPr>
        <p:txBody>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1" y="1825626"/>
            <a:ext cx="5328000" cy="3906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970723" y="482862"/>
            <a:ext cx="10515600" cy="782357"/>
          </a:xfrm>
          <a:prstGeom prst="rect">
            <a:avLst/>
          </a:prstGeom>
        </p:spPr>
        <p:txBody>
          <a:bodyPr rtlCol="0">
            <a:noAutofit/>
          </a:bodyPr>
          <a:lstStyle/>
          <a:p>
            <a:r>
              <a:rPr lang="en-US"/>
              <a:t>Click to edit Master title style</a:t>
            </a:r>
            <a:endParaRPr lang="en-GB"/>
          </a:p>
        </p:txBody>
      </p:sp>
      <p:sp>
        <p:nvSpPr>
          <p:cNvPr id="5" name="Slide Number Placeholder 6">
            <a:extLst>
              <a:ext uri="{FF2B5EF4-FFF2-40B4-BE49-F238E27FC236}">
                <a16:creationId xmlns:a16="http://schemas.microsoft.com/office/drawing/2014/main" id="{F975A92B-5F30-C34C-92ED-B00CA0EEA087}"/>
              </a:ext>
            </a:extLst>
          </p:cNvPr>
          <p:cNvSpPr>
            <a:spLocks noGrp="1"/>
          </p:cNvSpPr>
          <p:nvPr>
            <p:ph type="sldNum" sz="quarter" idx="10"/>
          </p:nvPr>
        </p:nvSpPr>
        <p:spPr/>
        <p:txBody>
          <a:bodyPr/>
          <a:lstStyle>
            <a:lvl1pPr>
              <a:defRPr/>
            </a:lvl1pPr>
          </a:lstStyle>
          <a:p>
            <a:pPr>
              <a:defRPr/>
            </a:pPr>
            <a:fld id="{633EFDDA-9E60-4E07-8359-3D3CAB3A752D}" type="slidenum">
              <a:rPr lang="en-GB" altLang="en-US"/>
              <a:pPr>
                <a:defRPr/>
              </a:pPr>
              <a:t>‹N°›</a:t>
            </a:fld>
            <a:endParaRPr lang="en-GB" altLang="en-US"/>
          </a:p>
        </p:txBody>
      </p:sp>
    </p:spTree>
    <p:extLst>
      <p:ext uri="{BB962C8B-B14F-4D97-AF65-F5344CB8AC3E}">
        <p14:creationId xmlns:p14="http://schemas.microsoft.com/office/powerpoint/2010/main" val="169776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844B15C-70D9-9EE3-9FAD-BECAC5192348}"/>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25625"/>
            <a:ext cx="10905699" cy="3881904"/>
          </a:xfrm>
        </p:spPr>
        <p:txBody>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1370782B-4589-148C-DC07-1C83C1B88804}"/>
              </a:ext>
            </a:extLst>
          </p:cNvPr>
          <p:cNvSpPr>
            <a:spLocks noGrp="1"/>
          </p:cNvSpPr>
          <p:nvPr>
            <p:ph type="sldNum" sz="quarter" idx="10"/>
          </p:nvPr>
        </p:nvSpPr>
        <p:spPr/>
        <p:txBody>
          <a:bodyPr/>
          <a:lstStyle>
            <a:lvl1pPr>
              <a:defRPr/>
            </a:lvl1pPr>
          </a:lstStyle>
          <a:p>
            <a:pPr>
              <a:defRPr/>
            </a:pPr>
            <a:fld id="{C4842DBB-CFD1-472C-BB52-08EE9B5C418A}" type="slidenum">
              <a:rPr lang="en-GB" altLang="en-US"/>
              <a:pPr>
                <a:defRPr/>
              </a:pPr>
              <a:t>‹N°›</a:t>
            </a:fld>
            <a:endParaRPr lang="en-GB" altLang="en-US"/>
          </a:p>
        </p:txBody>
      </p:sp>
    </p:spTree>
    <p:extLst>
      <p:ext uri="{BB962C8B-B14F-4D97-AF65-F5344CB8AC3E}">
        <p14:creationId xmlns:p14="http://schemas.microsoft.com/office/powerpoint/2010/main" val="1067908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E341C2-000A-3F92-7486-3DB19C5EFE35}"/>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a:t>Click to edit Master title style</a:t>
            </a:r>
            <a:endParaRPr lang="en-GB"/>
          </a:p>
        </p:txBody>
      </p:sp>
      <p:sp>
        <p:nvSpPr>
          <p:cNvPr id="3" name="Slide Number Placeholder 4">
            <a:extLst>
              <a:ext uri="{FF2B5EF4-FFF2-40B4-BE49-F238E27FC236}">
                <a16:creationId xmlns:a16="http://schemas.microsoft.com/office/drawing/2014/main" id="{CD4C3DF8-8B89-87CA-F053-FF2F7501AD8C}"/>
              </a:ext>
            </a:extLst>
          </p:cNvPr>
          <p:cNvSpPr>
            <a:spLocks noGrp="1"/>
          </p:cNvSpPr>
          <p:nvPr>
            <p:ph type="sldNum" sz="quarter" idx="10"/>
          </p:nvPr>
        </p:nvSpPr>
        <p:spPr/>
        <p:txBody>
          <a:bodyPr/>
          <a:lstStyle>
            <a:lvl1pPr>
              <a:defRPr/>
            </a:lvl1pPr>
          </a:lstStyle>
          <a:p>
            <a:pPr>
              <a:defRPr/>
            </a:pPr>
            <a:fld id="{EFE87A04-35E3-4EDD-BBD1-67CEBEEFB6E3}" type="slidenum">
              <a:rPr lang="en-GB" altLang="en-US"/>
              <a:pPr>
                <a:defRPr/>
              </a:pPr>
              <a:t>‹N°›</a:t>
            </a:fld>
            <a:endParaRPr lang="en-GB" altLang="en-US"/>
          </a:p>
        </p:txBody>
      </p:sp>
    </p:spTree>
    <p:extLst>
      <p:ext uri="{BB962C8B-B14F-4D97-AF65-F5344CB8AC3E}">
        <p14:creationId xmlns:p14="http://schemas.microsoft.com/office/powerpoint/2010/main" val="13096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 y="0"/>
            <a:ext cx="12188196" cy="6858000"/>
          </a:xfrm>
          <a:prstGeom prst="rect">
            <a:avLst/>
          </a:prstGeom>
        </p:spPr>
      </p:pic>
      <p:sp>
        <p:nvSpPr>
          <p:cNvPr id="13" name="Title 1"/>
          <p:cNvSpPr>
            <a:spLocks noGrp="1"/>
          </p:cNvSpPr>
          <p:nvPr>
            <p:ph type="ctrTitle"/>
          </p:nvPr>
        </p:nvSpPr>
        <p:spPr>
          <a:xfrm>
            <a:off x="406404" y="4630057"/>
            <a:ext cx="9144000" cy="933763"/>
          </a:xfrm>
          <a:prstGeom prst="rect">
            <a:avLst/>
          </a:prstGeom>
        </p:spPr>
        <p:txBody>
          <a:bodyPr anchor="b">
            <a:normAutofit/>
          </a:bodyPr>
          <a:lstStyle>
            <a:lvl1pPr algn="l">
              <a:defRPr sz="2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GB"/>
          </a:p>
        </p:txBody>
      </p:sp>
      <p:sp>
        <p:nvSpPr>
          <p:cNvPr id="14" name="Subtitle 2"/>
          <p:cNvSpPr>
            <a:spLocks noGrp="1"/>
          </p:cNvSpPr>
          <p:nvPr>
            <p:ph type="subTitle" idx="1"/>
          </p:nvPr>
        </p:nvSpPr>
        <p:spPr>
          <a:xfrm>
            <a:off x="420913" y="5521780"/>
            <a:ext cx="9144000" cy="1655762"/>
          </a:xfrm>
          <a:prstGeom prst="rect">
            <a:avLst/>
          </a:prstGeom>
        </p:spPr>
        <p:txBody>
          <a:bodyPr>
            <a:normAutofit/>
          </a:bodyPr>
          <a:lstStyle>
            <a:lvl1pPr marL="0" indent="0" algn="l">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8226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9" y="0"/>
            <a:ext cx="12185401" cy="6858000"/>
          </a:xfrm>
          <a:prstGeom prst="rect">
            <a:avLst/>
          </a:prstGeom>
        </p:spPr>
      </p:pic>
      <p:sp>
        <p:nvSpPr>
          <p:cNvPr id="10" name="Content Placeholder 2"/>
          <p:cNvSpPr>
            <a:spLocks noGrp="1"/>
          </p:cNvSpPr>
          <p:nvPr>
            <p:ph idx="1"/>
          </p:nvPr>
        </p:nvSpPr>
        <p:spPr>
          <a:xfrm>
            <a:off x="402776" y="3175444"/>
            <a:ext cx="11045709" cy="1184149"/>
          </a:xfrm>
          <a:prstGeom prst="rect">
            <a:avLst/>
          </a:prstGeom>
        </p:spPr>
        <p:txBody>
          <a:bodyPr/>
          <a:lstStyle>
            <a:lvl1pPr marL="0" indent="0">
              <a:buClr>
                <a:srgbClr val="CC2F2F"/>
              </a:buClr>
              <a:buNone/>
              <a:defRPr>
                <a:solidFill>
                  <a:schemeClr val="bg2"/>
                </a:solidFill>
                <a:latin typeface="Segoe UI" panose="020B0502040204020203" pitchFamily="34" charset="0"/>
                <a:cs typeface="Segoe UI" panose="020B0502040204020203"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sp>
        <p:nvSpPr>
          <p:cNvPr id="5" name="TextBox 4"/>
          <p:cNvSpPr txBox="1"/>
          <p:nvPr userDrawn="1"/>
        </p:nvSpPr>
        <p:spPr>
          <a:xfrm>
            <a:off x="437612" y="5556092"/>
            <a:ext cx="6757851" cy="8279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European Union, 2025</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Reuse of this document is allowed, provided appropriate credit is given and any changes are indicated (Creative Commons Attribution</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4.0 International license). For any use or reproduction of elements that are not owned by the EU, permission may need to be sought</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directly from the respective right holders.</a:t>
            </a:r>
          </a:p>
          <a:p>
            <a:pPr marL="0" marR="0" lvl="0" indent="0" algn="l" defTabSz="914400" rtl="0" eaLnBrk="1" fontAlgn="auto" latinLnBrk="0" hangingPunct="1">
              <a:lnSpc>
                <a:spcPct val="90000"/>
              </a:lnSpc>
              <a:spcBef>
                <a:spcPts val="300"/>
              </a:spcBef>
              <a:spcAft>
                <a:spcPts val="0"/>
              </a:spcAft>
              <a:buClr>
                <a:srgbClr val="CC2F2F"/>
              </a:buClr>
              <a:buSzTx/>
              <a:buFont typeface="Arial" panose="020B0604020202020204" pitchFamily="34" charset="0"/>
              <a:buNone/>
              <a:tabLst/>
              <a:defRPr/>
            </a:pP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All images © European Union, unless otherwise stated. Image sources: ©Tom Merton/Caia Image, #315243588; ©REDPIXEL, #220695664;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Halfpoint</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#180578699;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bnenin</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#213968072;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MyMicrostock</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Stocksy</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#3094437622021. Source: Stock.Adobe.com. Icons © </a:t>
            </a:r>
            <a:r>
              <a:rPr kumimoji="0" lang="en-US" sz="7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1615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 id="2147483692" r:id="rId19"/>
    <p:sldLayoutId id="2147483693" r:id="rId20"/>
    <p:sldLayoutId id="2147483694" r:id="rId21"/>
    <p:sldLayoutId id="2147483695" r:id="rId22"/>
    <p:sldLayoutId id="2147483696" r:id="rId23"/>
    <p:sldLayoutId id="2147483698" r:id="rId24"/>
    <p:sldLayoutId id="2147483699" r:id="rId25"/>
    <p:sldLayoutId id="2147483700" r:id="rId26"/>
    <p:sldLayoutId id="2147483702" r:id="rId27"/>
    <p:sldLayoutId id="2147483703" r:id="rId28"/>
    <p:sldLayoutId id="2147483704" r:id="rId29"/>
    <p:sldLayoutId id="2147483705" r:id="rId30"/>
    <p:sldLayoutId id="2147483706" r:id="rId3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qlik-sense.jrc.ec.europa.eu/qap/sense/app/d1db81e7-2e97-4b86-8315-5db795e0f2a9/sheet/953edd94-05f7-4835-aa38-c4ab8260979f/state/analysi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research-and-innovation.ec.europa.eu/strategy/support-policy-making/shaping-eu-research-and-innovation-policy/new-european-innovation-agenda/new-european-innovation-agenda-roadmap/flagship-3-accelerating-and-strengthening-innovation-european-innovation-ecosystems-across-eu-and_en" TargetMode="External"/><Relationship Id="rId4" Type="http://schemas.openxmlformats.org/officeDocument/2006/relationships/hyperlink" Target="https://westmed-initiative.ec.europa.eu/events/s3-conference-2025-18-june-2025-brussels-belgium/#:~:text=The%20Smart%20Specialisation%20Strategies%20%28S3%29%20Conference%202025%20is,stakeholders%20from%20across%20regions%20in%20EU%20Member%20Sta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and-innovation.ec.europa.eu/strategy/support-policy-making/shaping-eu-research-and-innovation-policy/new-european-innovation-agenda/new-european-innovation-agenda-roadmap_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mailto:RTD-REGIO-REGIONAL-INNOVATION-VALLEYS@ec.europa.eu" TargetMode="External"/><Relationship Id="rId5" Type="http://schemas.openxmlformats.org/officeDocument/2006/relationships/hyperlink" Target="https://ec.europa.eu/regional_policy/policy/communities-and-networks/s3-community-of-practice/community_of_practice_en" TargetMode="External"/><Relationship Id="rId4" Type="http://schemas.openxmlformats.org/officeDocument/2006/relationships/hyperlink" Target="https://research-and-innovation.ec.europa.eu/funding/funding-opportunities/funding-programmes-and-open-calls/horizon-europe/european-innovation-ecosystems_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list-3rd-country-participation_horizon-euratom_en.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4.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wp-call/2025/wp-14-general-annexes_horizon-2025_en.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eli/reg/2024/2509/oj/eng"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competition-policy.ec.europa.eu/state-aid/legislation/regulations_en" TargetMode="External"/><Relationship Id="rId5" Type="http://schemas.openxmlformats.org/officeDocument/2006/relationships/hyperlink" Target="https://ec.europa.eu/info/funding-tenders/opportunities/docs/2021-2027/common/agr-contr/general-mga_horizon-euratom_en.pdf" TargetMode="External"/><Relationship Id="rId4" Type="http://schemas.openxmlformats.org/officeDocument/2006/relationships/hyperlink" Target="https://ec.europa.eu/info/funding-tenders/opportunities/docs/2021-2027/horizon/wp-call/2023-2024/wp-13-general-annexes_horizon-2023-2024_en.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agr-contr/general-mga_horizon-euratom_en.pdf"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ec.europa.eu/info/funding-tenders/opportunities/docs/2021-2027/horizon/wp-call/2025/wp-14-general-annexes_horizon-2025_en.pdf" TargetMode="External"/><Relationship Id="rId4" Type="http://schemas.openxmlformats.org/officeDocument/2006/relationships/hyperlink" Target="https://ec.europa.eu/info/funding-tenders/opportunities/docs/2021-2027/horizon/wp-call/2023-2024/wp-13-general-annexes_horizon-2023-2024_en.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63.emf"/><Relationship Id="rId4" Type="http://schemas.openxmlformats.org/officeDocument/2006/relationships/image" Target="../media/image62.emf"/></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image" Target="../media/image67.svg"/><Relationship Id="rId5" Type="http://schemas.openxmlformats.org/officeDocument/2006/relationships/diagramQuickStyle" Target="../diagrams/quickStyle5.xml"/><Relationship Id="rId10" Type="http://schemas.openxmlformats.org/officeDocument/2006/relationships/image" Target="../media/image66.png"/><Relationship Id="rId4" Type="http://schemas.openxmlformats.org/officeDocument/2006/relationships/diagramLayout" Target="../diagrams/layout5.xml"/><Relationship Id="rId9" Type="http://schemas.openxmlformats.org/officeDocument/2006/relationships/image" Target="../media/image65.svg"/></Relationships>
</file>

<file path=ppt/slides/_rels/slide37.xml.rels><?xml version="1.0" encoding="UTF-8" standalone="yes"?>
<Relationships xmlns="http://schemas.openxmlformats.org/package/2006/relationships"><Relationship Id="rId3" Type="http://schemas.openxmlformats.org/officeDocument/2006/relationships/hyperlink" Target="https://eismea.ec.europa.eu/programmes/european-innovation-ecosystems_en"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hyperlink" Target="https://projects.research-and-innovation.ec.europa.eu/en/strategy/support-policy-making/shaping-eu-research-and-innovation-policy/new-european-innovation-agenda/new-european-innovation-agenda-roadmap/selected-regional-innovation-valleys" TargetMode="External"/><Relationship Id="rId4" Type="http://schemas.openxmlformats.org/officeDocument/2006/relationships/hyperlink" Target="https://qlik-sense.jrc.ec.europa.eu/qap/sense/app/d1db81e7-2e97-4b86-8315-5db795e0f2a9/sheet/953edd94-05f7-4835-aa38-c4ab8260979f/state/analysi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hyperlink" Target="https://www.navarra.es/es/web/forms/shared/-/form/45456267"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HORIZON-EIE-2025-02-CONNECT-02?order=DESC&amp;pageNumber=1&amp;pageSize=50&amp;sortBy=startDate&amp;isExactMatch=true&amp;status=31094501,31094502,31094503&amp;frameworkProgramme=43108390&amp;callIdentifier=HORIZON-EIE-2025-02" TargetMode="External"/><Relationship Id="rId13" Type="http://schemas.openxmlformats.org/officeDocument/2006/relationships/image" Target="../media/image7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hyperlink" Target="https://ec.europa.eu/info/funding-tenders/opportunities/docs/2021-2027/horizon/wp-call/2025/wp-14-general-annexes_horizon-2025_en.pdf" TargetMode="External"/><Relationship Id="rId5" Type="http://schemas.openxmlformats.org/officeDocument/2006/relationships/diagramQuickStyle" Target="../diagrams/quickStyle6.xml"/><Relationship Id="rId10" Type="http://schemas.openxmlformats.org/officeDocument/2006/relationships/hyperlink" Target="https://ec.europa.eu/info/funding-tenders/opportunities/portal/screen/opportunities/topic-details/HORIZON-WIDERA-2025-05-ACCESS-01?order=DESC&amp;pageNumber=1&amp;pageSize=50&amp;sortBy=startDate&amp;isExactMatch=true&amp;status=31094501,31094502,31094503&amp;frameworkProgramme=43108390&amp;callIdentifier=HORIZON-WIDERA-2025-05" TargetMode="External"/><Relationship Id="rId4" Type="http://schemas.openxmlformats.org/officeDocument/2006/relationships/diagramLayout" Target="../diagrams/layout6.xml"/><Relationship Id="rId9" Type="http://schemas.openxmlformats.org/officeDocument/2006/relationships/hyperlink" Target="https://ec.europa.eu/info/funding-tenders/opportunities/docs/2021-2027/horizon/wp-call/2025/wp-11-widening-participation-and-strengthening-the-european-research-area_horizon-2025_e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EISMEA-EU-ECOSYSTEMS@ec.europa.eu"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hyperlink" Target="http://ec.europa.eu/horizon-europ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eur-lex.europa.eu/legal-content/EN/TXT/?uri=CELEX:52022DC0332" TargetMode="Externa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calls-for-proposals?callIdentifier=HORIZON-EIE-2023-CONNECT-01"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diagramLayout" Target="../diagrams/layout7.xml"/><Relationship Id="rId18" Type="http://schemas.openxmlformats.org/officeDocument/2006/relationships/image" Target="../media/image86.svg"/><Relationship Id="rId3" Type="http://schemas.openxmlformats.org/officeDocument/2006/relationships/hyperlink" Target="https://ec.europa.eu/info/funding-tenders/opportunities/portal/screen/opportunities/topic-details/horizon-eic-2022-gender-01-01;callCode=HORIZON-EIC-2022-GENDER-01;freeTextSearchKeyword=;matchWholeText=true;typeCodes=1;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callTopicSearchTableState" TargetMode="External"/><Relationship Id="rId7" Type="http://schemas.openxmlformats.org/officeDocument/2006/relationships/hyperlink" Target="https://womentecheurope.eu/about/" TargetMode="External"/><Relationship Id="rId12" Type="http://schemas.openxmlformats.org/officeDocument/2006/relationships/diagramData" Target="../diagrams/data7.xml"/><Relationship Id="rId17" Type="http://schemas.openxmlformats.org/officeDocument/2006/relationships/image" Target="../media/image85.png"/><Relationship Id="rId2" Type="http://schemas.openxmlformats.org/officeDocument/2006/relationships/image" Target="../media/image80.png"/><Relationship Id="rId16" Type="http://schemas.microsoft.com/office/2007/relationships/diagramDrawing" Target="../diagrams/drawing7.xml"/><Relationship Id="rId1" Type="http://schemas.openxmlformats.org/officeDocument/2006/relationships/slideLayout" Target="../slideLayouts/slideLayout26.xml"/><Relationship Id="rId6" Type="http://schemas.openxmlformats.org/officeDocument/2006/relationships/hyperlink" Target="https://eic.eismea.eu/community/stories/eic-women-leadership-programme-empowering-european-women-innovators" TargetMode="External"/><Relationship Id="rId11" Type="http://schemas.openxmlformats.org/officeDocument/2006/relationships/image" Target="../media/image84.svg"/><Relationship Id="rId5" Type="http://schemas.openxmlformats.org/officeDocument/2006/relationships/hyperlink" Target="https://eic.ec.europa.eu/eic-prizes/european-prize-women-innovators-powered-eic-eit_en" TargetMode="External"/><Relationship Id="rId15" Type="http://schemas.openxmlformats.org/officeDocument/2006/relationships/diagramColors" Target="../diagrams/colors7.xml"/><Relationship Id="rId10" Type="http://schemas.openxmlformats.org/officeDocument/2006/relationships/image" Target="../media/image83.png"/><Relationship Id="rId4" Type="http://schemas.openxmlformats.org/officeDocument/2006/relationships/hyperlink" Target="https://gendergap-investments.eu/" TargetMode="External"/><Relationship Id="rId9" Type="http://schemas.openxmlformats.org/officeDocument/2006/relationships/image" Target="../media/image82.svg"/><Relationship Id="rId1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5.xml"/><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and-innovation.ec.europa.eu/strategy/support-policy-making/shaping-eu-research-and-innovation-policy/new-european-innovation-agenda/new-european-innovation-agenda-roadmap/selected-regional-innovation-valleys_e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rules-lev-lear-fca_en.pdf"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92.png"/></Relationships>
</file>

<file path=ppt/slides/_rels/slide78.xml.rels><?xml version="1.0" encoding="UTF-8" standalone="yes"?>
<Relationships xmlns="http://schemas.openxmlformats.org/package/2006/relationships"><Relationship Id="rId3" Type="http://schemas.openxmlformats.org/officeDocument/2006/relationships/hyperlink" Target="http://ec.europa.eu/budget/contracts_grants/info_contracts/legal_entities/legal-entities_en.cfm"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92.png"/></Relationships>
</file>

<file path=ppt/slides/_rels/slide7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100.png"/></Relationships>
</file>

<file path=ppt/slides/_rels/slide83.xml.rels><?xml version="1.0" encoding="UTF-8" standalone="yes"?>
<Relationships xmlns="http://schemas.openxmlformats.org/package/2006/relationships"><Relationship Id="rId3" Type="http://schemas.openxmlformats.org/officeDocument/2006/relationships/hyperlink" Target="https://ec.europa.eu/research/participants/urf/lear-recovery/request/"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s://research-and-innovation.ec.europa.eu/contact-us/research-enquiry-service_en"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hyperlink" Target="https://eismea.ec.europa.eu/programmes/european-innovation-ecosystems_en" TargetMode="External"/><Relationship Id="rId2" Type="http://schemas.openxmlformats.org/officeDocument/2006/relationships/hyperlink" Target="mailto:EISMEA-EU-ECOSYSTEMS@ec.europa.eu" TargetMode="External"/><Relationship Id="rId1" Type="http://schemas.openxmlformats.org/officeDocument/2006/relationships/slideLayout" Target="../slideLayouts/slideLayout17.xml"/><Relationship Id="rId4" Type="http://schemas.openxmlformats.org/officeDocument/2006/relationships/hyperlink" Target="https://eismea.ec.europa.eu/programmes/european-innovation-ecosystems/women-techeu_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A280A9-379F-9B81-190B-A350B9C242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454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FCE24A-D6CC-A009-62E0-F1A2592C2141}"/>
              </a:ext>
            </a:extLst>
          </p:cNvPr>
          <p:cNvSpPr txBox="1"/>
          <p:nvPr/>
        </p:nvSpPr>
        <p:spPr>
          <a:xfrm>
            <a:off x="3321267" y="3134710"/>
            <a:ext cx="8460830" cy="1627818"/>
          </a:xfrm>
          <a:prstGeom prst="rect">
            <a:avLst/>
          </a:prstGeom>
          <a:noFill/>
        </p:spPr>
        <p:txBody>
          <a:bodyPr wrap="square">
            <a:spAutoFit/>
          </a:bodyPr>
          <a:lstStyle/>
          <a:p>
            <a:pPr>
              <a:lnSpc>
                <a:spcPct val="105000"/>
              </a:lnSpc>
            </a:pPr>
            <a:r>
              <a:rPr lang="en-GB" sz="2400" b="1">
                <a:solidFill>
                  <a:schemeClr val="accent6"/>
                </a:solidFill>
                <a:effectLst/>
                <a:latin typeface="Calibri" panose="020F0502020204030204" pitchFamily="34" charset="0"/>
                <a:ea typeface="Calibri" panose="020F0502020204030204" pitchFamily="34" charset="0"/>
                <a:cs typeface="Calibri" panose="020F0502020204030204" pitchFamily="34" charset="0"/>
              </a:rPr>
              <a:t>15 </a:t>
            </a:r>
            <a:r>
              <a:rPr lang="en-GB" sz="2400" b="1">
                <a:solidFill>
                  <a:schemeClr val="accent6"/>
                </a:solidFill>
                <a:latin typeface="Calibri" panose="020F0502020204030204" pitchFamily="34" charset="0"/>
                <a:ea typeface="Calibri" panose="020F0502020204030204" pitchFamily="34" charset="0"/>
                <a:cs typeface="Calibri" panose="020F0502020204030204" pitchFamily="34" charset="0"/>
              </a:rPr>
              <a:t>successful </a:t>
            </a:r>
            <a:r>
              <a:rPr lang="en-GB" sz="2400" b="1">
                <a:solidFill>
                  <a:schemeClr val="accent6"/>
                </a:solidFill>
                <a:effectLst/>
                <a:latin typeface="Calibri" panose="020F0502020204030204" pitchFamily="34" charset="0"/>
                <a:ea typeface="Calibri" panose="020F0502020204030204" pitchFamily="34" charset="0"/>
                <a:cs typeface="Calibri" panose="020F0502020204030204" pitchFamily="34" charset="0"/>
              </a:rPr>
              <a:t>projects </a:t>
            </a:r>
            <a:br>
              <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5 EIE</a:t>
            </a:r>
            <a:r>
              <a:rPr lang="en-GB" sz="2400" b="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  </a:t>
            </a:r>
            <a:r>
              <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10 Interregional Innovation Investments Instrument (I3)  </a:t>
            </a:r>
          </a:p>
          <a:p>
            <a:pPr>
              <a:lnSpc>
                <a:spcPct val="105000"/>
              </a:lnSpc>
            </a:pPr>
            <a:br>
              <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New call</a:t>
            </a:r>
            <a:r>
              <a:rPr lang="en-GB" sz="2400" b="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 in 2025</a:t>
            </a:r>
            <a:endParaRPr lang="en-GB" sz="24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AE32E0D-CB96-C9EA-71BA-67FBFAAB1439}"/>
              </a:ext>
            </a:extLst>
          </p:cNvPr>
          <p:cNvSpPr txBox="1"/>
          <p:nvPr/>
        </p:nvSpPr>
        <p:spPr>
          <a:xfrm>
            <a:off x="3321267" y="1920410"/>
            <a:ext cx="6979393" cy="1077218"/>
          </a:xfrm>
          <a:prstGeom prst="rect">
            <a:avLst/>
          </a:prstGeom>
          <a:noFill/>
        </p:spPr>
        <p:txBody>
          <a:bodyPr wrap="square">
            <a:spAutoFit/>
          </a:bodyPr>
          <a:lstStyle/>
          <a:p>
            <a:r>
              <a:rPr lang="en-US" sz="2800" b="1">
                <a:solidFill>
                  <a:schemeClr val="accent6"/>
                </a:solidFill>
              </a:rPr>
              <a:t>RIV label </a:t>
            </a:r>
          </a:p>
          <a:p>
            <a:r>
              <a:rPr lang="en-US" sz="1800" b="1">
                <a:solidFill>
                  <a:schemeClr val="tx1">
                    <a:lumMod val="50000"/>
                  </a:schemeClr>
                </a:solidFill>
              </a:rPr>
              <a:t>for successful applicants! </a:t>
            </a:r>
          </a:p>
          <a:p>
            <a:endParaRPr lang="en-IE" sz="1800" b="1">
              <a:solidFill>
                <a:srgbClr val="931680"/>
              </a:solidFill>
            </a:endParaRPr>
          </a:p>
        </p:txBody>
      </p:sp>
      <p:sp>
        <p:nvSpPr>
          <p:cNvPr id="4" name="Pentagon 11">
            <a:extLst>
              <a:ext uri="{FF2B5EF4-FFF2-40B4-BE49-F238E27FC236}">
                <a16:creationId xmlns:a16="http://schemas.microsoft.com/office/drawing/2014/main" id="{90D3FC68-4F34-A485-A003-30EAE33725B5}"/>
              </a:ext>
            </a:extLst>
          </p:cNvPr>
          <p:cNvSpPr/>
          <p:nvPr/>
        </p:nvSpPr>
        <p:spPr bwMode="auto">
          <a:xfrm>
            <a:off x="-1" y="325951"/>
            <a:ext cx="11857055"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lnSpc>
                <a:spcPct val="90000"/>
              </a:lnSpc>
              <a:buClrTx/>
              <a:defRPr/>
            </a:pPr>
            <a:r>
              <a:rPr lang="en-US" sz="3200" b="1">
                <a:solidFill>
                  <a:schemeClr val="bg1"/>
                </a:solidFill>
              </a:rPr>
              <a:t>In a nutshell</a:t>
            </a:r>
            <a:endParaRPr lang="en-IE" sz="3200" b="1">
              <a:solidFill>
                <a:schemeClr val="bg1"/>
              </a:solidFill>
            </a:endParaRPr>
          </a:p>
        </p:txBody>
      </p:sp>
      <p:pic>
        <p:nvPicPr>
          <p:cNvPr id="2" name="Graphic 1" descr="Award ribbon with star">
            <a:extLst>
              <a:ext uri="{FF2B5EF4-FFF2-40B4-BE49-F238E27FC236}">
                <a16:creationId xmlns:a16="http://schemas.microsoft.com/office/drawing/2014/main" id="{0F5A24AE-FE7C-2B96-1A79-A2157DA8C8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542" y="757996"/>
            <a:ext cx="5276720" cy="5428953"/>
          </a:xfrm>
          <a:prstGeom prst="rect">
            <a:avLst/>
          </a:prstGeom>
        </p:spPr>
      </p:pic>
    </p:spTree>
    <p:extLst>
      <p:ext uri="{BB962C8B-B14F-4D97-AF65-F5344CB8AC3E}">
        <p14:creationId xmlns:p14="http://schemas.microsoft.com/office/powerpoint/2010/main" val="2687757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0">
            <a:extLst>
              <a:ext uri="{FF2B5EF4-FFF2-40B4-BE49-F238E27FC236}">
                <a16:creationId xmlns:a16="http://schemas.microsoft.com/office/drawing/2014/main" id="{C975278F-6093-1AA7-9BCD-C49FAB2CC11C}"/>
              </a:ext>
            </a:extLst>
          </p:cNvPr>
          <p:cNvSpPr>
            <a:spLocks/>
          </p:cNvSpPr>
          <p:nvPr/>
        </p:nvSpPr>
        <p:spPr bwMode="auto">
          <a:xfrm>
            <a:off x="3125224" y="3856389"/>
            <a:ext cx="2422597" cy="2542030"/>
          </a:xfrm>
          <a:custGeom>
            <a:avLst/>
            <a:gdLst>
              <a:gd name="T0" fmla="*/ 0 w 769"/>
              <a:gd name="T1" fmla="*/ 849 h 766"/>
              <a:gd name="T2" fmla="*/ 1269 w 769"/>
              <a:gd name="T3" fmla="*/ 849 h 766"/>
              <a:gd name="T4" fmla="*/ 1269 w 769"/>
              <a:gd name="T5" fmla="*/ 0 h 766"/>
              <a:gd name="T6" fmla="*/ 802 w 769"/>
              <a:gd name="T7" fmla="*/ 0 h 766"/>
              <a:gd name="T8" fmla="*/ 836 w 769"/>
              <a:gd name="T9" fmla="*/ 110 h 766"/>
              <a:gd name="T10" fmla="*/ 639 w 769"/>
              <a:gd name="T11" fmla="*/ 222 h 766"/>
              <a:gd name="T12" fmla="*/ 424 w 769"/>
              <a:gd name="T13" fmla="*/ 95 h 766"/>
              <a:gd name="T14" fmla="*/ 466 w 769"/>
              <a:gd name="T15" fmla="*/ 0 h 766"/>
              <a:gd name="T16" fmla="*/ 0 w 769"/>
              <a:gd name="T17" fmla="*/ 0 h 766"/>
              <a:gd name="T18" fmla="*/ 0 w 769"/>
              <a:gd name="T19" fmla="*/ 849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766"/>
              <a:gd name="T32" fmla="*/ 769 w 769"/>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766">
                <a:moveTo>
                  <a:pt x="0" y="766"/>
                </a:moveTo>
                <a:lnTo>
                  <a:pt x="769" y="766"/>
                </a:lnTo>
                <a:lnTo>
                  <a:pt x="769" y="0"/>
                </a:lnTo>
                <a:lnTo>
                  <a:pt x="486" y="0"/>
                </a:lnTo>
                <a:cubicBezTo>
                  <a:pt x="442" y="17"/>
                  <a:pt x="508" y="37"/>
                  <a:pt x="507" y="100"/>
                </a:cubicBezTo>
                <a:cubicBezTo>
                  <a:pt x="505" y="164"/>
                  <a:pt x="458" y="202"/>
                  <a:pt x="387" y="201"/>
                </a:cubicBezTo>
                <a:cubicBezTo>
                  <a:pt x="315" y="201"/>
                  <a:pt x="257" y="149"/>
                  <a:pt x="257" y="85"/>
                </a:cubicBezTo>
                <a:cubicBezTo>
                  <a:pt x="257" y="21"/>
                  <a:pt x="324" y="13"/>
                  <a:pt x="283" y="0"/>
                </a:cubicBezTo>
                <a:lnTo>
                  <a:pt x="0" y="0"/>
                </a:lnTo>
                <a:lnTo>
                  <a:pt x="0" y="766"/>
                </a:lnTo>
                <a:close/>
              </a:path>
            </a:pathLst>
          </a:custGeom>
          <a:solidFill>
            <a:schemeClr val="bg2">
              <a:lumMod val="60000"/>
              <a:lumOff val="40000"/>
            </a:schemeClr>
          </a:solidFill>
          <a:ln w="12700">
            <a:noFill/>
            <a:round/>
            <a:headEnd/>
            <a:tailEnd/>
          </a:ln>
        </p:spPr>
        <p:txBody>
          <a:bodyPr lIns="36000" tIns="36000" rIns="36000" bIns="36000" anchor="ctr"/>
          <a:lstStyle/>
          <a:p>
            <a:endParaRPr lang="en-US">
              <a:ln>
                <a:solidFill>
                  <a:schemeClr val="bg1"/>
                </a:solidFill>
              </a:ln>
              <a:solidFill>
                <a:schemeClr val="tx2"/>
              </a:solidFill>
            </a:endParaRPr>
          </a:p>
        </p:txBody>
      </p:sp>
      <p:sp>
        <p:nvSpPr>
          <p:cNvPr id="11" name="Freeform 11">
            <a:extLst>
              <a:ext uri="{FF2B5EF4-FFF2-40B4-BE49-F238E27FC236}">
                <a16:creationId xmlns:a16="http://schemas.microsoft.com/office/drawing/2014/main" id="{651EF4EC-6B3C-3542-2F46-EFF3EF2B70EF}"/>
              </a:ext>
            </a:extLst>
          </p:cNvPr>
          <p:cNvSpPr>
            <a:spLocks/>
          </p:cNvSpPr>
          <p:nvPr/>
        </p:nvSpPr>
        <p:spPr bwMode="auto">
          <a:xfrm>
            <a:off x="3126276" y="1324143"/>
            <a:ext cx="3075273" cy="3211670"/>
          </a:xfrm>
          <a:custGeom>
            <a:avLst/>
            <a:gdLst>
              <a:gd name="T0" fmla="*/ 0 w 976"/>
              <a:gd name="T1" fmla="*/ 0 h 968"/>
              <a:gd name="T2" fmla="*/ 1270 w 976"/>
              <a:gd name="T3" fmla="*/ 0 h 968"/>
              <a:gd name="T4" fmla="*/ 1270 w 976"/>
              <a:gd name="T5" fmla="*/ 312 h 968"/>
              <a:gd name="T6" fmla="*/ 1410 w 976"/>
              <a:gd name="T7" fmla="*/ 282 h 968"/>
              <a:gd name="T8" fmla="*/ 1610 w 976"/>
              <a:gd name="T9" fmla="*/ 428 h 968"/>
              <a:gd name="T10" fmla="*/ 1435 w 976"/>
              <a:gd name="T11" fmla="*/ 559 h 968"/>
              <a:gd name="T12" fmla="*/ 1270 w 976"/>
              <a:gd name="T13" fmla="*/ 539 h 968"/>
              <a:gd name="T14" fmla="*/ 1270 w 976"/>
              <a:gd name="T15" fmla="*/ 848 h 968"/>
              <a:gd name="T16" fmla="*/ 796 w 976"/>
              <a:gd name="T17" fmla="*/ 846 h 968"/>
              <a:gd name="T18" fmla="*/ 841 w 976"/>
              <a:gd name="T19" fmla="*/ 953 h 968"/>
              <a:gd name="T20" fmla="*/ 649 w 976"/>
              <a:gd name="T21" fmla="*/ 1072 h 968"/>
              <a:gd name="T22" fmla="*/ 413 w 976"/>
              <a:gd name="T23" fmla="*/ 959 h 968"/>
              <a:gd name="T24" fmla="*/ 459 w 976"/>
              <a:gd name="T25" fmla="*/ 844 h 968"/>
              <a:gd name="T26" fmla="*/ 0 w 976"/>
              <a:gd name="T27" fmla="*/ 84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chemeClr val="accent4"/>
          </a:solidFill>
          <a:ln w="12700">
            <a:noFill/>
            <a:round/>
            <a:headEnd/>
            <a:tailEnd/>
          </a:ln>
        </p:spPr>
        <p:txBody>
          <a:bodyPr lIns="36000" tIns="36000" rIns="36000" bIns="36000" anchor="ctr"/>
          <a:lstStyle/>
          <a:p>
            <a:endParaRPr lang="en-US">
              <a:ln>
                <a:solidFill>
                  <a:schemeClr val="bg1"/>
                </a:solidFill>
              </a:ln>
              <a:solidFill>
                <a:schemeClr val="tx2"/>
              </a:solidFill>
            </a:endParaRPr>
          </a:p>
        </p:txBody>
      </p:sp>
      <p:sp>
        <p:nvSpPr>
          <p:cNvPr id="5" name="Freeform 17">
            <a:extLst>
              <a:ext uri="{FF2B5EF4-FFF2-40B4-BE49-F238E27FC236}">
                <a16:creationId xmlns:a16="http://schemas.microsoft.com/office/drawing/2014/main" id="{19E80CD6-419A-4235-218C-F25ABE3C4EB3}"/>
              </a:ext>
            </a:extLst>
          </p:cNvPr>
          <p:cNvSpPr>
            <a:spLocks/>
          </p:cNvSpPr>
          <p:nvPr/>
        </p:nvSpPr>
        <p:spPr bwMode="auto">
          <a:xfrm>
            <a:off x="754341" y="1324143"/>
            <a:ext cx="3075273" cy="3211670"/>
          </a:xfrm>
          <a:custGeom>
            <a:avLst/>
            <a:gdLst>
              <a:gd name="T0" fmla="*/ 0 w 976"/>
              <a:gd name="T1" fmla="*/ 0 h 968"/>
              <a:gd name="T2" fmla="*/ 1039 w 976"/>
              <a:gd name="T3" fmla="*/ 0 h 968"/>
              <a:gd name="T4" fmla="*/ 1039 w 976"/>
              <a:gd name="T5" fmla="*/ 300 h 968"/>
              <a:gd name="T6" fmla="*/ 1153 w 976"/>
              <a:gd name="T7" fmla="*/ 270 h 968"/>
              <a:gd name="T8" fmla="*/ 1317 w 976"/>
              <a:gd name="T9" fmla="*/ 411 h 968"/>
              <a:gd name="T10" fmla="*/ 1174 w 976"/>
              <a:gd name="T11" fmla="*/ 537 h 968"/>
              <a:gd name="T12" fmla="*/ 1039 w 976"/>
              <a:gd name="T13" fmla="*/ 517 h 968"/>
              <a:gd name="T14" fmla="*/ 1039 w 976"/>
              <a:gd name="T15" fmla="*/ 814 h 968"/>
              <a:gd name="T16" fmla="*/ 651 w 976"/>
              <a:gd name="T17" fmla="*/ 812 h 968"/>
              <a:gd name="T18" fmla="*/ 688 w 976"/>
              <a:gd name="T19" fmla="*/ 915 h 968"/>
              <a:gd name="T20" fmla="*/ 531 w 976"/>
              <a:gd name="T21" fmla="*/ 1029 h 968"/>
              <a:gd name="T22" fmla="*/ 338 w 976"/>
              <a:gd name="T23" fmla="*/ 921 h 968"/>
              <a:gd name="T24" fmla="*/ 375 w 976"/>
              <a:gd name="T25" fmla="*/ 810 h 968"/>
              <a:gd name="T26" fmla="*/ 0 w 976"/>
              <a:gd name="T27" fmla="*/ 814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chemeClr val="accent1"/>
          </a:solidFill>
          <a:ln w="12700">
            <a:noFill/>
            <a:round/>
            <a:headEnd/>
            <a:tailEnd/>
          </a:ln>
        </p:spPr>
        <p:txBody>
          <a:bodyPr lIns="36000" tIns="36000" rIns="36000" bIns="36000" anchor="ctr"/>
          <a:lstStyle/>
          <a:p>
            <a:endParaRPr lang="en-US" sz="2800">
              <a:ln>
                <a:solidFill>
                  <a:schemeClr val="bg1"/>
                </a:solidFill>
              </a:ln>
              <a:solidFill>
                <a:schemeClr val="tx2"/>
              </a:solidFill>
              <a:latin typeface="EC Square Sans Cond Pro" panose="020B0506040000020004" pitchFamily="34" charset="0"/>
            </a:endParaRPr>
          </a:p>
        </p:txBody>
      </p:sp>
      <p:sp>
        <p:nvSpPr>
          <p:cNvPr id="8" name="TextBox 7">
            <a:extLst>
              <a:ext uri="{FF2B5EF4-FFF2-40B4-BE49-F238E27FC236}">
                <a16:creationId xmlns:a16="http://schemas.microsoft.com/office/drawing/2014/main" id="{C815A95B-CF3E-9C78-C82A-CB22DBE25540}"/>
              </a:ext>
            </a:extLst>
          </p:cNvPr>
          <p:cNvSpPr txBox="1"/>
          <p:nvPr/>
        </p:nvSpPr>
        <p:spPr>
          <a:xfrm>
            <a:off x="890873" y="1563427"/>
            <a:ext cx="2313402" cy="2123658"/>
          </a:xfrm>
          <a:prstGeom prst="rect">
            <a:avLst/>
          </a:prstGeom>
          <a:noFill/>
        </p:spPr>
        <p:txBody>
          <a:bodyPr wrap="square" rtlCol="0">
            <a:spAutoFit/>
          </a:bodyPr>
          <a:lstStyle/>
          <a:p>
            <a:r>
              <a:rPr lang="en-US" sz="2200">
                <a:solidFill>
                  <a:schemeClr val="bg1"/>
                </a:solidFill>
              </a:rPr>
              <a:t>Directionality of R&amp;I investments and policies</a:t>
            </a:r>
          </a:p>
          <a:p>
            <a:r>
              <a:rPr lang="en-US" sz="2200">
                <a:solidFill>
                  <a:schemeClr val="bg1"/>
                </a:solidFill>
              </a:rPr>
              <a:t>(common challenges)</a:t>
            </a:r>
          </a:p>
        </p:txBody>
      </p:sp>
      <p:sp>
        <p:nvSpPr>
          <p:cNvPr id="13" name="TextBox 12">
            <a:extLst>
              <a:ext uri="{FF2B5EF4-FFF2-40B4-BE49-F238E27FC236}">
                <a16:creationId xmlns:a16="http://schemas.microsoft.com/office/drawing/2014/main" id="{D9F99793-4306-D8AE-3239-C2B69FA1E31C}"/>
              </a:ext>
            </a:extLst>
          </p:cNvPr>
          <p:cNvSpPr txBox="1"/>
          <p:nvPr/>
        </p:nvSpPr>
        <p:spPr>
          <a:xfrm>
            <a:off x="3859297" y="1675481"/>
            <a:ext cx="2030581" cy="2246769"/>
          </a:xfrm>
          <a:prstGeom prst="rect">
            <a:avLst/>
          </a:prstGeom>
          <a:noFill/>
        </p:spPr>
        <p:txBody>
          <a:bodyPr wrap="square" rtlCol="0">
            <a:spAutoFit/>
          </a:bodyPr>
          <a:lstStyle/>
          <a:p>
            <a:r>
              <a:rPr lang="en-US" sz="2800">
                <a:solidFill>
                  <a:schemeClr val="bg1"/>
                </a:solidFill>
                <a:latin typeface="EC Square Sans Cond Pro" panose="020B0506040000020004" pitchFamily="34" charset="0"/>
              </a:rPr>
              <a:t>Less and</a:t>
            </a:r>
          </a:p>
          <a:p>
            <a:r>
              <a:rPr lang="en-US" sz="2800">
                <a:solidFill>
                  <a:schemeClr val="bg1"/>
                </a:solidFill>
                <a:latin typeface="EC Square Sans Cond Pro" panose="020B0506040000020004" pitchFamily="34" charset="0"/>
              </a:rPr>
              <a:t> more innovative regions</a:t>
            </a:r>
          </a:p>
          <a:p>
            <a:endParaRPr lang="en-IE" sz="2800">
              <a:solidFill>
                <a:schemeClr val="bg1"/>
              </a:solidFill>
              <a:latin typeface="EC Square Sans Cond Pro" panose="020B0506040000020004" pitchFamily="34" charset="0"/>
            </a:endParaRPr>
          </a:p>
        </p:txBody>
      </p:sp>
      <p:sp>
        <p:nvSpPr>
          <p:cNvPr id="15" name="Freeform 18">
            <a:extLst>
              <a:ext uri="{FF2B5EF4-FFF2-40B4-BE49-F238E27FC236}">
                <a16:creationId xmlns:a16="http://schemas.microsoft.com/office/drawing/2014/main" id="{4F149DDE-DC71-25C2-31AF-93EE51D61FD6}"/>
              </a:ext>
            </a:extLst>
          </p:cNvPr>
          <p:cNvSpPr>
            <a:spLocks/>
          </p:cNvSpPr>
          <p:nvPr/>
        </p:nvSpPr>
        <p:spPr bwMode="auto">
          <a:xfrm flipV="1">
            <a:off x="752758" y="3856389"/>
            <a:ext cx="3075273" cy="2542030"/>
          </a:xfrm>
          <a:custGeom>
            <a:avLst/>
            <a:gdLst>
              <a:gd name="T0" fmla="*/ 0 w 2312"/>
              <a:gd name="T1" fmla="*/ 0 h 1823"/>
              <a:gd name="T2" fmla="*/ 40 w 2312"/>
              <a:gd name="T3" fmla="*/ 0 h 1823"/>
              <a:gd name="T4" fmla="*/ 40 w 2312"/>
              <a:gd name="T5" fmla="*/ 10 h 1823"/>
              <a:gd name="T6" fmla="*/ 45 w 2312"/>
              <a:gd name="T7" fmla="*/ 9 h 1823"/>
              <a:gd name="T8" fmla="*/ 51 w 2312"/>
              <a:gd name="T9" fmla="*/ 13 h 1823"/>
              <a:gd name="T10" fmla="*/ 46 w 2312"/>
              <a:gd name="T11" fmla="*/ 18 h 1823"/>
              <a:gd name="T12" fmla="*/ 40 w 2312"/>
              <a:gd name="T13" fmla="*/ 17 h 1823"/>
              <a:gd name="T14" fmla="*/ 40 w 2312"/>
              <a:gd name="T15" fmla="*/ 27 h 1823"/>
              <a:gd name="T16" fmla="*/ 26 w 2312"/>
              <a:gd name="T17" fmla="*/ 27 h 1823"/>
              <a:gd name="T18" fmla="*/ 27 w 2312"/>
              <a:gd name="T19" fmla="*/ 23 h 1823"/>
              <a:gd name="T20" fmla="*/ 20 w 2312"/>
              <a:gd name="T21" fmla="*/ 19 h 1823"/>
              <a:gd name="T22" fmla="*/ 14 w 2312"/>
              <a:gd name="T23" fmla="*/ 24 h 1823"/>
              <a:gd name="T24" fmla="*/ 15 w 2312"/>
              <a:gd name="T25" fmla="*/ 27 h 1823"/>
              <a:gd name="T26" fmla="*/ 0 w 2312"/>
              <a:gd name="T27" fmla="*/ 27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chemeClr val="tx2">
              <a:lumMod val="75000"/>
            </a:schemeClr>
          </a:solidFill>
          <a:ln w="12700">
            <a:noFill/>
            <a:round/>
            <a:headEnd/>
            <a:tailEnd/>
          </a:ln>
        </p:spPr>
        <p:txBody>
          <a:bodyPr lIns="36000" tIns="36000" rIns="36000" bIns="36000" anchor="ctr"/>
          <a:lstStyle/>
          <a:p>
            <a:endParaRPr lang="en-US">
              <a:ln>
                <a:solidFill>
                  <a:schemeClr val="bg1"/>
                </a:solidFill>
              </a:ln>
              <a:solidFill>
                <a:schemeClr val="tx2"/>
              </a:solidFill>
            </a:endParaRPr>
          </a:p>
        </p:txBody>
      </p:sp>
      <p:sp>
        <p:nvSpPr>
          <p:cNvPr id="16" name="TextBox 15">
            <a:extLst>
              <a:ext uri="{FF2B5EF4-FFF2-40B4-BE49-F238E27FC236}">
                <a16:creationId xmlns:a16="http://schemas.microsoft.com/office/drawing/2014/main" id="{2770086F-79F4-C6E6-61BD-6EA7B72E78A3}"/>
              </a:ext>
            </a:extLst>
          </p:cNvPr>
          <p:cNvSpPr txBox="1"/>
          <p:nvPr/>
        </p:nvSpPr>
        <p:spPr>
          <a:xfrm>
            <a:off x="890873" y="4624519"/>
            <a:ext cx="2313402" cy="1107996"/>
          </a:xfrm>
          <a:prstGeom prst="rect">
            <a:avLst/>
          </a:prstGeom>
          <a:noFill/>
        </p:spPr>
        <p:txBody>
          <a:bodyPr wrap="square" rtlCol="0">
            <a:spAutoFit/>
          </a:bodyPr>
          <a:lstStyle/>
          <a:p>
            <a:r>
              <a:rPr lang="en-US" sz="2200">
                <a:solidFill>
                  <a:schemeClr val="bg1"/>
                </a:solidFill>
              </a:rPr>
              <a:t>Development and deployment of innovation</a:t>
            </a:r>
            <a:endParaRPr lang="en-IE" sz="2200">
              <a:solidFill>
                <a:schemeClr val="bg1"/>
              </a:solidFill>
            </a:endParaRPr>
          </a:p>
        </p:txBody>
      </p:sp>
      <p:sp>
        <p:nvSpPr>
          <p:cNvPr id="18" name="TextBox 17">
            <a:extLst>
              <a:ext uri="{FF2B5EF4-FFF2-40B4-BE49-F238E27FC236}">
                <a16:creationId xmlns:a16="http://schemas.microsoft.com/office/drawing/2014/main" id="{2760FB33-9D6C-B5DE-CE4C-E488965056A9}"/>
              </a:ext>
            </a:extLst>
          </p:cNvPr>
          <p:cNvSpPr txBox="1"/>
          <p:nvPr/>
        </p:nvSpPr>
        <p:spPr>
          <a:xfrm>
            <a:off x="3889070" y="4837648"/>
            <a:ext cx="2020783" cy="769441"/>
          </a:xfrm>
          <a:prstGeom prst="rect">
            <a:avLst/>
          </a:prstGeom>
          <a:noFill/>
        </p:spPr>
        <p:txBody>
          <a:bodyPr wrap="square" rtlCol="0">
            <a:spAutoFit/>
          </a:bodyPr>
          <a:lstStyle/>
          <a:p>
            <a:r>
              <a:rPr lang="en-US" sz="2200">
                <a:solidFill>
                  <a:srgbClr val="002060"/>
                </a:solidFill>
              </a:rPr>
              <a:t>Deep tech innovation</a:t>
            </a:r>
            <a:endParaRPr lang="en-IE" sz="2200">
              <a:solidFill>
                <a:srgbClr val="002060"/>
              </a:solidFill>
            </a:endParaRPr>
          </a:p>
        </p:txBody>
      </p:sp>
      <p:sp>
        <p:nvSpPr>
          <p:cNvPr id="19" name="Arrow: Right 18">
            <a:extLst>
              <a:ext uri="{FF2B5EF4-FFF2-40B4-BE49-F238E27FC236}">
                <a16:creationId xmlns:a16="http://schemas.microsoft.com/office/drawing/2014/main" id="{F60D34DB-940C-0C2B-4F3E-E18FBDB35664}"/>
              </a:ext>
            </a:extLst>
          </p:cNvPr>
          <p:cNvSpPr/>
          <p:nvPr/>
        </p:nvSpPr>
        <p:spPr>
          <a:xfrm>
            <a:off x="6198914" y="3514855"/>
            <a:ext cx="1520260" cy="675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4DCE3151-1168-2C9B-EA77-3ED9788F1A1F}"/>
              </a:ext>
            </a:extLst>
          </p:cNvPr>
          <p:cNvSpPr/>
          <p:nvPr/>
        </p:nvSpPr>
        <p:spPr>
          <a:xfrm>
            <a:off x="8168776" y="2416070"/>
            <a:ext cx="3370882" cy="25420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9900"/>
                </a:solidFill>
                <a:latin typeface="EC Square Sans Cond Pro" panose="020B0506040000020004" pitchFamily="34" charset="0"/>
              </a:rPr>
              <a:t>147 regions</a:t>
            </a:r>
          </a:p>
        </p:txBody>
      </p:sp>
      <p:sp>
        <p:nvSpPr>
          <p:cNvPr id="2" name="Pentagon 11">
            <a:extLst>
              <a:ext uri="{FF2B5EF4-FFF2-40B4-BE49-F238E27FC236}">
                <a16:creationId xmlns:a16="http://schemas.microsoft.com/office/drawing/2014/main" id="{F7D72912-0874-3E7C-FF1C-F16651474923}"/>
              </a:ext>
            </a:extLst>
          </p:cNvPr>
          <p:cNvSpPr/>
          <p:nvPr/>
        </p:nvSpPr>
        <p:spPr bwMode="auto">
          <a:xfrm>
            <a:off x="-1" y="325951"/>
            <a:ext cx="11847007"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en-US" sz="3200" b="1">
                <a:solidFill>
                  <a:schemeClr val="bg1"/>
                </a:solidFill>
              </a:rPr>
              <a:t>Regional Innovation Valleys</a:t>
            </a:r>
            <a:endParaRPr kumimoji="0" lang="en-IE" sz="3200" b="1" i="1" u="none" strike="noStrike" kern="1200" cap="none" spc="0" normalizeH="0" baseline="0" noProof="0">
              <a:ln>
                <a:noFill/>
              </a:ln>
              <a:solidFill>
                <a:schemeClr val="bg1"/>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069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1E74A91-0BFB-7B48-7F3F-37E364288291}"/>
              </a:ext>
            </a:extLst>
          </p:cNvPr>
          <p:cNvGraphicFramePr/>
          <p:nvPr>
            <p:extLst>
              <p:ext uri="{D42A27DB-BD31-4B8C-83A1-F6EECF244321}">
                <p14:modId xmlns:p14="http://schemas.microsoft.com/office/powerpoint/2010/main" val="2737333428"/>
              </p:ext>
            </p:extLst>
          </p:nvPr>
        </p:nvGraphicFramePr>
        <p:xfrm>
          <a:off x="3205424" y="897164"/>
          <a:ext cx="6350558" cy="569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B9F15EEB-BD0D-9A9F-7238-32E1512EB56F}"/>
              </a:ext>
            </a:extLst>
          </p:cNvPr>
          <p:cNvSpPr/>
          <p:nvPr/>
        </p:nvSpPr>
        <p:spPr>
          <a:xfrm>
            <a:off x="5315578" y="2846691"/>
            <a:ext cx="1659652" cy="1592664"/>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9900"/>
                </a:solidFill>
                <a:latin typeface="EC Square Sans Cond Pro" panose="020B0506040000020004" pitchFamily="34" charset="0"/>
              </a:rPr>
              <a:t>S3</a:t>
            </a:r>
          </a:p>
        </p:txBody>
      </p:sp>
      <p:sp>
        <p:nvSpPr>
          <p:cNvPr id="2" name="Pentagon 11">
            <a:extLst>
              <a:ext uri="{FF2B5EF4-FFF2-40B4-BE49-F238E27FC236}">
                <a16:creationId xmlns:a16="http://schemas.microsoft.com/office/drawing/2014/main" id="{F7D72912-0874-3E7C-FF1C-F16651474923}"/>
              </a:ext>
            </a:extLst>
          </p:cNvPr>
          <p:cNvSpPr/>
          <p:nvPr/>
        </p:nvSpPr>
        <p:spPr bwMode="auto">
          <a:xfrm>
            <a:off x="0" y="251553"/>
            <a:ext cx="11897248"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en-US" sz="3200" b="1">
                <a:solidFill>
                  <a:schemeClr val="bg1"/>
                </a:solidFill>
              </a:rPr>
              <a:t>Regional Innovation Valleys</a:t>
            </a:r>
            <a:endParaRPr kumimoji="0" lang="en-IE" sz="3200" b="1" i="1" u="none" strike="noStrike" kern="1200" cap="none" spc="0" normalizeH="0" baseline="0" noProof="0">
              <a:ln>
                <a:noFill/>
              </a:ln>
              <a:solidFill>
                <a:schemeClr val="bg1"/>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289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AFCAA2F3-39EE-C1B2-2D0F-B6ECB5A46D76}"/>
              </a:ext>
            </a:extLst>
          </p:cNvPr>
          <p:cNvSpPr>
            <a:spLocks noGrp="1"/>
          </p:cNvSpPr>
          <p:nvPr>
            <p:ph type="body" sz="quarter" idx="17"/>
          </p:nvPr>
        </p:nvSpPr>
        <p:spPr>
          <a:xfrm>
            <a:off x="838200" y="2086128"/>
            <a:ext cx="4464524" cy="2376689"/>
          </a:xfrm>
          <a:prstGeom prst="roundRect">
            <a:avLst/>
          </a:prstGeom>
          <a:solidFill>
            <a:srgbClr val="EBE8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defRPr sz="1800" b="0">
                <a:solidFill>
                  <a:srgbClr val="000000"/>
                </a:solidFill>
              </a:defRPr>
            </a:pPr>
            <a:r>
              <a:rPr sz="2400" b="1"/>
              <a:t>🤝 Preparatory action for setting up joint </a:t>
            </a:r>
            <a:r>
              <a:rPr sz="2400" b="1" err="1"/>
              <a:t>programmes</a:t>
            </a:r>
            <a:endParaRPr sz="2400" b="1"/>
          </a:p>
        </p:txBody>
      </p:sp>
      <p:sp>
        <p:nvSpPr>
          <p:cNvPr id="6" name="Rounded Rectangle 5">
            <a:extLst>
              <a:ext uri="{FF2B5EF4-FFF2-40B4-BE49-F238E27FC236}">
                <a16:creationId xmlns:a16="http://schemas.microsoft.com/office/drawing/2014/main" id="{BE464838-629F-E16B-1E9B-594631E028E3}"/>
              </a:ext>
            </a:extLst>
          </p:cNvPr>
          <p:cNvSpPr/>
          <p:nvPr/>
        </p:nvSpPr>
        <p:spPr>
          <a:xfrm>
            <a:off x="6851177" y="2086129"/>
            <a:ext cx="4464523" cy="2376689"/>
          </a:xfrm>
          <a:prstGeom prst="roundRect">
            <a:avLst/>
          </a:prstGeom>
          <a:solidFill>
            <a:srgbClr val="EBE8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b="0">
                <a:solidFill>
                  <a:srgbClr val="000000"/>
                </a:solidFill>
              </a:defRPr>
            </a:pPr>
            <a:r>
              <a:t>📍 </a:t>
            </a:r>
            <a:r>
              <a:rPr sz="2400" b="1"/>
              <a:t>Implementing co-funded action plans for connected regional innovation valleys</a:t>
            </a:r>
          </a:p>
        </p:txBody>
      </p:sp>
      <p:sp>
        <p:nvSpPr>
          <p:cNvPr id="8" name="TextBox 7">
            <a:extLst>
              <a:ext uri="{FF2B5EF4-FFF2-40B4-BE49-F238E27FC236}">
                <a16:creationId xmlns:a16="http://schemas.microsoft.com/office/drawing/2014/main" id="{71757AB1-3D74-E851-4E7C-8AA81986ABE0}"/>
              </a:ext>
            </a:extLst>
          </p:cNvPr>
          <p:cNvSpPr txBox="1"/>
          <p:nvPr/>
        </p:nvSpPr>
        <p:spPr>
          <a:xfrm>
            <a:off x="838200" y="1438094"/>
            <a:ext cx="10477500" cy="430887"/>
          </a:xfrm>
          <a:prstGeom prst="rect">
            <a:avLst/>
          </a:prstGeom>
          <a:noFill/>
        </p:spPr>
        <p:txBody>
          <a:bodyPr wrap="square" rtlCol="0">
            <a:spAutoFit/>
          </a:bodyPr>
          <a:lstStyle/>
          <a:p>
            <a:pPr algn="dist"/>
            <a:r>
              <a:rPr lang="pt-PT" sz="2200" b="1" err="1">
                <a:solidFill>
                  <a:schemeClr val="accent6"/>
                </a:solidFill>
                <a:latin typeface="+mj-lt"/>
                <a:ea typeface="+mj-ea"/>
                <a:cs typeface="+mj-cs"/>
              </a:rPr>
              <a:t>Call</a:t>
            </a:r>
            <a:r>
              <a:rPr lang="pt-PT" sz="2200" b="1">
                <a:solidFill>
                  <a:schemeClr val="accent6"/>
                </a:solidFill>
                <a:latin typeface="+mj-lt"/>
                <a:ea typeface="+mj-ea"/>
                <a:cs typeface="+mj-cs"/>
              </a:rPr>
              <a:t> </a:t>
            </a:r>
            <a:r>
              <a:rPr lang="en-GB" sz="2200" b="1">
                <a:solidFill>
                  <a:schemeClr val="accent6"/>
                </a:solidFill>
                <a:latin typeface="+mj-lt"/>
                <a:ea typeface="+mj-ea"/>
                <a:cs typeface="+mj-cs"/>
              </a:rPr>
              <a:t>HORIZON-EIE-2025-02: 15 May 2025 – 15 October 2025 </a:t>
            </a:r>
            <a:endParaRPr lang="en-IE" sz="2200" b="1">
              <a:solidFill>
                <a:schemeClr val="accent6"/>
              </a:solidFill>
              <a:latin typeface="+mj-lt"/>
              <a:ea typeface="+mj-ea"/>
              <a:cs typeface="+mj-cs"/>
            </a:endParaRPr>
          </a:p>
        </p:txBody>
      </p:sp>
      <p:sp>
        <p:nvSpPr>
          <p:cNvPr id="2" name="TextBox 1">
            <a:extLst>
              <a:ext uri="{FF2B5EF4-FFF2-40B4-BE49-F238E27FC236}">
                <a16:creationId xmlns:a16="http://schemas.microsoft.com/office/drawing/2014/main" id="{31782652-9BEF-64FA-95DF-2B8DBA6AAE68}"/>
              </a:ext>
            </a:extLst>
          </p:cNvPr>
          <p:cNvSpPr txBox="1"/>
          <p:nvPr/>
        </p:nvSpPr>
        <p:spPr>
          <a:xfrm>
            <a:off x="1135808" y="4989020"/>
            <a:ext cx="9920383" cy="1200329"/>
          </a:xfrm>
          <a:prstGeom prst="rect">
            <a:avLst/>
          </a:prstGeom>
          <a:noFill/>
        </p:spPr>
        <p:txBody>
          <a:bodyPr wrap="square" rtlCol="0">
            <a:spAutoFit/>
          </a:bodyPr>
          <a:lstStyle/>
          <a:p>
            <a:r>
              <a:rPr lang="en-GB" b="1">
                <a:latin typeface="+mj-lt"/>
                <a:ea typeface="+mj-ea"/>
                <a:cs typeface="+mj-cs"/>
              </a:rPr>
              <a:t>WIDERA WP: RIVs “mirror” call (recorded info day of 20/05 available on YouTube)</a:t>
            </a:r>
          </a:p>
          <a:p>
            <a:r>
              <a:rPr lang="en-GB" b="1">
                <a:latin typeface="+mj-lt"/>
                <a:ea typeface="+mj-ea"/>
                <a:cs typeface="+mj-cs"/>
              </a:rPr>
              <a:t>Cluster 4 WP: System experimentation for Industry 5.0 (IA) (13/05)</a:t>
            </a:r>
          </a:p>
          <a:p>
            <a:r>
              <a:rPr lang="en-GB" b="1">
                <a:latin typeface="+mj-lt"/>
                <a:ea typeface="+mj-ea"/>
                <a:cs typeface="+mj-cs"/>
              </a:rPr>
              <a:t>Cluster 6 WP: </a:t>
            </a:r>
            <a:r>
              <a:rPr lang="en-US" b="1" err="1">
                <a:latin typeface="+mj-lt"/>
                <a:ea typeface="+mj-ea"/>
                <a:cs typeface="+mj-cs"/>
              </a:rPr>
              <a:t>Operationalisation</a:t>
            </a:r>
            <a:r>
              <a:rPr lang="en-US" b="1">
                <a:latin typeface="+mj-lt"/>
                <a:ea typeface="+mj-ea"/>
                <a:cs typeface="+mj-cs"/>
              </a:rPr>
              <a:t> of bioeconomy sustainability principles</a:t>
            </a:r>
            <a:r>
              <a:rPr lang="en-GB" b="1">
                <a:latin typeface="+mj-lt"/>
                <a:ea typeface="+mj-ea"/>
                <a:cs typeface="+mj-cs"/>
              </a:rPr>
              <a:t> (info day 20/05)</a:t>
            </a:r>
          </a:p>
          <a:p>
            <a:endParaRPr lang="en-IE" b="1">
              <a:latin typeface="+mj-lt"/>
              <a:ea typeface="+mj-ea"/>
              <a:cs typeface="+mj-cs"/>
            </a:endParaRPr>
          </a:p>
        </p:txBody>
      </p:sp>
      <p:sp>
        <p:nvSpPr>
          <p:cNvPr id="5" name="Pentagon 11">
            <a:extLst>
              <a:ext uri="{FF2B5EF4-FFF2-40B4-BE49-F238E27FC236}">
                <a16:creationId xmlns:a16="http://schemas.microsoft.com/office/drawing/2014/main" id="{E6884D5D-F7EE-0033-4AD8-76751EEA8862}"/>
              </a:ext>
            </a:extLst>
          </p:cNvPr>
          <p:cNvSpPr/>
          <p:nvPr/>
        </p:nvSpPr>
        <p:spPr bwMode="auto">
          <a:xfrm>
            <a:off x="0" y="325950"/>
            <a:ext cx="11877152" cy="894995"/>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en-US" sz="3200" b="1">
                <a:solidFill>
                  <a:schemeClr val="bg1"/>
                </a:solidFill>
              </a:rPr>
              <a:t>RIVs related actions Horizon Europe </a:t>
            </a:r>
            <a:br>
              <a:rPr lang="en-US" sz="3200" b="1">
                <a:solidFill>
                  <a:schemeClr val="bg1"/>
                </a:solidFill>
              </a:rPr>
            </a:br>
            <a:r>
              <a:rPr lang="en-US" sz="3200" b="1">
                <a:solidFill>
                  <a:schemeClr val="bg1"/>
                </a:solidFill>
              </a:rPr>
              <a:t>work </a:t>
            </a:r>
            <a:r>
              <a:rPr lang="en-US" sz="3200" b="1" err="1">
                <a:solidFill>
                  <a:schemeClr val="bg1"/>
                </a:solidFill>
              </a:rPr>
              <a:t>programme</a:t>
            </a:r>
            <a:r>
              <a:rPr lang="en-US" sz="3200" b="1">
                <a:solidFill>
                  <a:schemeClr val="bg1"/>
                </a:solidFill>
              </a:rPr>
              <a:t> 2025</a:t>
            </a:r>
            <a:endParaRPr lang="en-IE" sz="3200" b="1">
              <a:solidFill>
                <a:schemeClr val="bg1"/>
              </a:solidFill>
            </a:endParaRPr>
          </a:p>
        </p:txBody>
      </p:sp>
    </p:spTree>
    <p:extLst>
      <p:ext uri="{BB962C8B-B14F-4D97-AF65-F5344CB8AC3E}">
        <p14:creationId xmlns:p14="http://schemas.microsoft.com/office/powerpoint/2010/main" val="42056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B27425-DC8F-550F-464D-14AF63801D24}"/>
              </a:ext>
            </a:extLst>
          </p:cNvPr>
          <p:cNvSpPr>
            <a:spLocks noGrp="1"/>
          </p:cNvSpPr>
          <p:nvPr>
            <p:ph type="body" sz="quarter" idx="17"/>
          </p:nvPr>
        </p:nvSpPr>
        <p:spPr/>
        <p:txBody>
          <a:bodyPr/>
          <a:lstStyle/>
          <a:p>
            <a:pPr marL="342900" lvl="0" indent="-342900">
              <a:buFont typeface="Arial" panose="020B0604020202020204" pitchFamily="34" charset="0"/>
              <a:buChar char="•"/>
            </a:pPr>
            <a:r>
              <a:rPr lang="en-IE" sz="2400">
                <a:effectLst/>
                <a:latin typeface="+mj-lt"/>
                <a:ea typeface="Times New Roman" panose="02020603050405020304" pitchFamily="18" charset="0"/>
              </a:rPr>
              <a:t>The </a:t>
            </a:r>
            <a:r>
              <a:rPr lang="en-IE" sz="2400">
                <a:latin typeface="+mj-lt"/>
                <a:ea typeface="Times New Roman" panose="02020603050405020304" pitchFamily="18" charset="0"/>
              </a:rPr>
              <a:t>online </a:t>
            </a:r>
            <a:r>
              <a:rPr lang="en-IE" sz="2400">
                <a:effectLst/>
                <a:latin typeface="+mj-lt"/>
                <a:ea typeface="Times New Roman" panose="02020603050405020304" pitchFamily="18" charset="0"/>
              </a:rPr>
              <a:t>matchmaking interactive map </a:t>
            </a:r>
            <a:r>
              <a:rPr lang="en-IE" sz="2400" u="sng">
                <a:solidFill>
                  <a:srgbClr val="0563C1"/>
                </a:solidFill>
                <a:effectLst/>
                <a:latin typeface="+mj-lt"/>
                <a:ea typeface="Times New Roman" panose="02020603050405020304" pitchFamily="18" charset="0"/>
                <a:hlinkClick r:id="rId3"/>
              </a:rPr>
              <a:t>update is live</a:t>
            </a:r>
            <a:br>
              <a:rPr lang="en-IE" sz="2400" u="sng">
                <a:solidFill>
                  <a:srgbClr val="0563C1"/>
                </a:solidFill>
                <a:effectLst/>
                <a:latin typeface="+mj-lt"/>
                <a:ea typeface="Times New Roman" panose="02020603050405020304" pitchFamily="18" charset="0"/>
              </a:rPr>
            </a:br>
            <a:endParaRPr lang="en-IE" sz="2400">
              <a:effectLst/>
              <a:latin typeface="+mj-lt"/>
              <a:ea typeface="Aptos" panose="020B0004020202020204" pitchFamily="34" charset="0"/>
            </a:endParaRPr>
          </a:p>
          <a:p>
            <a:pPr marL="342900" lvl="0" indent="-342900">
              <a:buFont typeface="Arial" panose="020B0604020202020204" pitchFamily="34" charset="0"/>
              <a:buChar char="•"/>
            </a:pPr>
            <a:r>
              <a:rPr lang="en-IE" sz="2400">
                <a:effectLst/>
                <a:latin typeface="+mj-lt"/>
                <a:ea typeface="Times New Roman" panose="02020603050405020304" pitchFamily="18" charset="0"/>
              </a:rPr>
              <a:t>EISMEA Info Day (online) – 3 June</a:t>
            </a:r>
          </a:p>
          <a:p>
            <a:pPr marL="342900" lvl="0" indent="-342900">
              <a:buFont typeface="Arial" panose="020B0604020202020204" pitchFamily="34" charset="0"/>
              <a:buChar char="•"/>
            </a:pPr>
            <a:endParaRPr lang="en-IE" sz="2400">
              <a:latin typeface="+mj-lt"/>
              <a:ea typeface="Times New Roman" panose="02020603050405020304" pitchFamily="18" charset="0"/>
            </a:endParaRPr>
          </a:p>
          <a:p>
            <a:pPr marL="342900" lvl="0" indent="-342900">
              <a:buFont typeface="Arial" panose="020B0604020202020204" pitchFamily="34" charset="0"/>
              <a:buChar char="•"/>
            </a:pPr>
            <a:r>
              <a:rPr lang="en-IE" sz="2400">
                <a:effectLst/>
                <a:latin typeface="+mj-lt"/>
                <a:ea typeface="Times New Roman" panose="02020603050405020304" pitchFamily="18" charset="0"/>
              </a:rPr>
              <a:t>Matchmaking event S3 CoP in Brussels (in person) - 18 June </a:t>
            </a:r>
            <a:br>
              <a:rPr lang="en-IE" sz="2400">
                <a:effectLst/>
                <a:latin typeface="+mj-lt"/>
                <a:ea typeface="Times New Roman" panose="02020603050405020304" pitchFamily="18" charset="0"/>
              </a:rPr>
            </a:br>
            <a:r>
              <a:rPr lang="en-US" sz="2400" u="sng">
                <a:solidFill>
                  <a:srgbClr val="0563C1"/>
                </a:solidFill>
                <a:latin typeface="+mj-lt"/>
                <a:hlinkClick r:id="rId4">
                  <a:extLst>
                    <a:ext uri="{A12FA001-AC4F-418D-AE19-62706E023703}">
                      <ahyp:hlinkClr xmlns:ahyp="http://schemas.microsoft.com/office/drawing/2018/hyperlinkcolor" val="tx"/>
                    </a:ext>
                  </a:extLst>
                </a:hlinkClick>
              </a:rPr>
              <a:t>S3 Conference 2025 | 18 June 2025 | Brussels, online - </a:t>
            </a:r>
            <a:r>
              <a:rPr lang="en-US" sz="2400" u="sng" err="1">
                <a:solidFill>
                  <a:srgbClr val="0563C1"/>
                </a:solidFill>
                <a:latin typeface="+mj-lt"/>
                <a:hlinkClick r:id="rId4">
                  <a:extLst>
                    <a:ext uri="{A12FA001-AC4F-418D-AE19-62706E023703}">
                      <ahyp:hlinkClr xmlns:ahyp="http://schemas.microsoft.com/office/drawing/2018/hyperlinkcolor" val="tx"/>
                    </a:ext>
                  </a:extLst>
                </a:hlinkClick>
              </a:rPr>
              <a:t>WestMED</a:t>
            </a:r>
            <a:endParaRPr lang="en-IE" sz="2400" u="sng">
              <a:solidFill>
                <a:srgbClr val="0563C1"/>
              </a:solidFill>
              <a:latin typeface="+mj-lt"/>
            </a:endParaRPr>
          </a:p>
          <a:p>
            <a:pPr marL="342900" lvl="0" indent="-342900">
              <a:buFont typeface="Arial" panose="020B0604020202020204" pitchFamily="34" charset="0"/>
              <a:buChar char="•"/>
            </a:pPr>
            <a:endParaRPr lang="en-IE" sz="2400">
              <a:effectLst/>
              <a:latin typeface="+mj-lt"/>
              <a:ea typeface="Times New Roman" panose="02020603050405020304" pitchFamily="18" charset="0"/>
            </a:endParaRPr>
          </a:p>
          <a:p>
            <a:pPr marL="342900" lvl="0" indent="-342900">
              <a:buFont typeface="Arial" panose="020B0604020202020204" pitchFamily="34" charset="0"/>
              <a:buChar char="•"/>
            </a:pPr>
            <a:r>
              <a:rPr lang="en-IE" sz="2400">
                <a:effectLst/>
                <a:latin typeface="+mj-lt"/>
                <a:ea typeface="Times New Roman" panose="02020603050405020304" pitchFamily="18" charset="0"/>
              </a:rPr>
              <a:t>The publication of lessons learnt “RIVs Gap Analysis” (soon online on </a:t>
            </a:r>
            <a:r>
              <a:rPr lang="en-IE" sz="2400" u="sng">
                <a:solidFill>
                  <a:srgbClr val="0563C1"/>
                </a:solidFill>
                <a:effectLst/>
                <a:latin typeface="+mj-lt"/>
                <a:ea typeface="Times New Roman" panose="02020603050405020304" pitchFamily="18" charset="0"/>
                <a:hlinkClick r:id="rId5"/>
              </a:rPr>
              <a:t>our website</a:t>
            </a:r>
            <a:r>
              <a:rPr lang="en-IE" sz="2400">
                <a:effectLst/>
                <a:latin typeface="+mj-lt"/>
                <a:ea typeface="Times New Roman" panose="02020603050405020304" pitchFamily="18" charset="0"/>
              </a:rPr>
              <a:t>)</a:t>
            </a:r>
            <a:endParaRPr lang="en-IE" sz="2400">
              <a:effectLst/>
              <a:latin typeface="+mj-lt"/>
              <a:ea typeface="Aptos" panose="020B0004020202020204" pitchFamily="34" charset="0"/>
            </a:endParaRPr>
          </a:p>
        </p:txBody>
      </p:sp>
      <p:sp>
        <p:nvSpPr>
          <p:cNvPr id="4" name="Pentagon 11">
            <a:extLst>
              <a:ext uri="{FF2B5EF4-FFF2-40B4-BE49-F238E27FC236}">
                <a16:creationId xmlns:a16="http://schemas.microsoft.com/office/drawing/2014/main" id="{98E463C8-FECF-067C-837D-389B7F1DA6C0}"/>
              </a:ext>
            </a:extLst>
          </p:cNvPr>
          <p:cNvSpPr/>
          <p:nvPr/>
        </p:nvSpPr>
        <p:spPr bwMode="auto">
          <a:xfrm>
            <a:off x="14363" y="236888"/>
            <a:ext cx="11852739"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fr-BE" sz="3200" b="1" err="1">
                <a:solidFill>
                  <a:schemeClr val="bg1"/>
                </a:solidFill>
              </a:rPr>
              <a:t>Want</a:t>
            </a:r>
            <a:r>
              <a:rPr lang="fr-BE" sz="3200" b="1">
                <a:solidFill>
                  <a:schemeClr val="bg1"/>
                </a:solidFill>
              </a:rPr>
              <a:t> to know more?</a:t>
            </a:r>
            <a:endParaRPr lang="en-IE" sz="3200">
              <a:solidFill>
                <a:schemeClr val="bg1"/>
              </a:solidFill>
            </a:endParaRPr>
          </a:p>
        </p:txBody>
      </p:sp>
    </p:spTree>
    <p:extLst>
      <p:ext uri="{BB962C8B-B14F-4D97-AF65-F5344CB8AC3E}">
        <p14:creationId xmlns:p14="http://schemas.microsoft.com/office/powerpoint/2010/main" val="381095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21875" y="674711"/>
            <a:ext cx="8229600" cy="2983455"/>
          </a:xfrm>
          <a:prstGeom prst="rect">
            <a:avLst/>
          </a:prstGeom>
          <a:solidFill>
            <a:schemeClr val="bg1"/>
          </a:solidFill>
        </p:spPr>
        <p:txBody>
          <a:bodyPr wrap="none" lIns="91440" tIns="0" rIns="9144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spcBef>
                <a:spcPts val="0"/>
              </a:spcBef>
              <a:spcAft>
                <a:spcPts val="0"/>
              </a:spcAft>
            </a:pPr>
            <a:r>
              <a:rPr lang="en-GB" sz="5400" b="0" kern="0">
                <a:solidFill>
                  <a:schemeClr val="accent4"/>
                </a:solidFill>
              </a:rPr>
              <a:t>Thank you! </a:t>
            </a:r>
            <a:br>
              <a:rPr lang="en-GB" sz="5400" b="0" kern="0">
                <a:solidFill>
                  <a:srgbClr val="002060"/>
                </a:solidFill>
              </a:rPr>
            </a:br>
            <a:r>
              <a:rPr lang="en-GB" sz="5400" b="0" kern="0">
                <a:solidFill>
                  <a:schemeClr val="accent6"/>
                </a:solidFill>
              </a:rPr>
              <a:t>Any questions?</a:t>
            </a:r>
            <a:endParaRPr lang="en-GB" sz="1800">
              <a:solidFill>
                <a:schemeClr val="accent6"/>
              </a:solidFill>
            </a:endParaRPr>
          </a:p>
          <a:p>
            <a:pPr marL="0" algn="ctr">
              <a:spcBef>
                <a:spcPts val="0"/>
              </a:spcBef>
              <a:spcAft>
                <a:spcPts val="0"/>
              </a:spcAft>
            </a:pPr>
            <a:br>
              <a:rPr lang="en-GB" sz="2000" b="0" kern="0">
                <a:latin typeface="EC Square Sans Pro" panose="020B0506040000020004" pitchFamily="34" charset="0"/>
              </a:rPr>
            </a:br>
            <a:r>
              <a:rPr lang="en-GB" sz="2000" b="0" kern="0">
                <a:latin typeface="EC Square Sans Pro"/>
              </a:rPr>
              <a:t> </a:t>
            </a:r>
            <a:r>
              <a:rPr lang="en-GB" sz="1800">
                <a:hlinkClick r:id="rId3"/>
              </a:rPr>
              <a:t>New European Innovation Agenda roadmap (europa.eu)</a:t>
            </a:r>
            <a:endParaRPr lang="en-GB" sz="1800"/>
          </a:p>
          <a:p>
            <a:pPr marL="0" algn="ctr">
              <a:spcBef>
                <a:spcPts val="0"/>
              </a:spcBef>
              <a:spcAft>
                <a:spcPts val="0"/>
              </a:spcAft>
            </a:pPr>
            <a:r>
              <a:rPr lang="en-US" sz="1600">
                <a:hlinkClick r:id="" action="ppaction://noaction"/>
              </a:rPr>
              <a:t>Flagship 3: Accelerating and strengthening innovation in European Innovation Ecosystems</a:t>
            </a:r>
          </a:p>
          <a:p>
            <a:pPr marL="0" algn="ctr">
              <a:spcBef>
                <a:spcPts val="0"/>
              </a:spcBef>
              <a:spcAft>
                <a:spcPts val="0"/>
              </a:spcAft>
            </a:pPr>
            <a:r>
              <a:rPr lang="en-US" sz="1600">
                <a:hlinkClick r:id="" action="ppaction://noaction"/>
              </a:rPr>
              <a:t> across the EU and addressing the innovation divide -</a:t>
            </a:r>
            <a:br>
              <a:rPr lang="en-GB" sz="1800" kern="0">
                <a:latin typeface="EC Square Sans Pro" panose="020B0506040000020004" pitchFamily="34" charset="0"/>
              </a:rPr>
            </a:br>
            <a:r>
              <a:rPr lang="en-GB" sz="1800">
                <a:hlinkClick r:id="rId4"/>
              </a:rPr>
              <a:t>European Innovation Ecosystems (europa.eu)</a:t>
            </a:r>
            <a:endParaRPr lang="en-GB" sz="1800">
              <a:ea typeface="+mj-lt"/>
              <a:cs typeface="+mj-lt"/>
            </a:endParaRPr>
          </a:p>
          <a:p>
            <a:pPr marL="0" algn="ctr">
              <a:spcBef>
                <a:spcPts val="0"/>
              </a:spcBef>
              <a:spcAft>
                <a:spcPts val="0"/>
              </a:spcAft>
            </a:pPr>
            <a:r>
              <a:rPr lang="en-US" sz="1800" kern="0" err="1">
                <a:ea typeface="+mj-lt"/>
                <a:cs typeface="+mj-lt"/>
                <a:hlinkClick r:id="rId5"/>
              </a:rPr>
              <a:t>Inforegio</a:t>
            </a:r>
            <a:r>
              <a:rPr lang="en-US" sz="1800" kern="0">
                <a:ea typeface="+mj-lt"/>
                <a:cs typeface="+mj-lt"/>
                <a:hlinkClick r:id="rId5"/>
              </a:rPr>
              <a:t> - S3 Community </a:t>
            </a:r>
            <a:r>
              <a:rPr lang="en-US" sz="1800" kern="0">
                <a:solidFill>
                  <a:srgbClr val="004494"/>
                </a:solidFill>
                <a:ea typeface="+mj-lt"/>
                <a:cs typeface="+mj-lt"/>
                <a:hlinkClick r:id="rId5">
                  <a:extLst>
                    <a:ext uri="{A12FA001-AC4F-418D-AE19-62706E023703}">
                      <ahyp:hlinkClr xmlns:ahyp="http://schemas.microsoft.com/office/drawing/2018/hyperlinkcolor" val="tx"/>
                    </a:ext>
                  </a:extLst>
                </a:hlinkClick>
              </a:rPr>
              <a:t>of Practice</a:t>
            </a:r>
            <a:br>
              <a:rPr lang="en-US" sz="1800" kern="0">
                <a:solidFill>
                  <a:srgbClr val="004494"/>
                </a:solidFill>
                <a:ea typeface="+mj-lt"/>
                <a:cs typeface="+mj-lt"/>
              </a:rPr>
            </a:br>
            <a:endParaRPr lang="en-US" sz="1800" kern="0">
              <a:ea typeface="+mj-lt"/>
              <a:cs typeface="+mj-lt"/>
            </a:endParaRPr>
          </a:p>
          <a:p>
            <a:pPr marL="0" algn="ctr">
              <a:spcBef>
                <a:spcPts val="0"/>
              </a:spcBef>
              <a:spcAft>
                <a:spcPts val="0"/>
              </a:spcAft>
            </a:pPr>
            <a:r>
              <a:rPr lang="en-IE" sz="1800">
                <a:latin typeface="Arial" panose="020B0604020202020204" pitchFamily="34" charset="0"/>
                <a:ea typeface="Times New Roman" panose="02020603050405020304" pitchFamily="18" charset="0"/>
                <a:cs typeface="Times New Roman" panose="02020603050405020304" pitchFamily="18" charset="0"/>
              </a:rPr>
              <a:t>Contact:</a:t>
            </a:r>
            <a:r>
              <a:rPr lang="en-IE" sz="1800">
                <a:effectLst/>
                <a:latin typeface="Arial" panose="020B0604020202020204" pitchFamily="34" charset="0"/>
                <a:ea typeface="Times New Roman" panose="02020603050405020304" pitchFamily="18" charset="0"/>
                <a:cs typeface="Times New Roman" panose="02020603050405020304" pitchFamily="18" charset="0"/>
              </a:rPr>
              <a:t> </a:t>
            </a:r>
            <a:r>
              <a:rPr lang="en-IE" sz="1800">
                <a:effectLst/>
                <a:latin typeface="Arial" panose="020B0604020202020204" pitchFamily="34" charset="0"/>
                <a:ea typeface="Times New Roman" panose="02020603050405020304" pitchFamily="18" charset="0"/>
                <a:cs typeface="Times New Roman" panose="02020603050405020304" pitchFamily="18" charset="0"/>
                <a:hlinkClick r:id="rId6"/>
              </a:rPr>
              <a:t>RTD-REGIO-REGIONAL-INNOVATION-VALLEYS@ec.europa.eu</a:t>
            </a:r>
            <a:r>
              <a:rPr lang="en-IE"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cs typeface="Arial"/>
            </a:endParaRPr>
          </a:p>
          <a:p>
            <a:pPr algn="ctr"/>
            <a:br>
              <a:rPr lang="en-GB" b="0" kern="0">
                <a:latin typeface="EC Square Sans Pro" panose="020B0506040000020004" pitchFamily="34" charset="0"/>
              </a:rPr>
            </a:br>
            <a:br>
              <a:rPr lang="en-GB" kern="0"/>
            </a:br>
            <a:endParaRPr lang="en-GB" kern="0">
              <a:cs typeface="Arial"/>
            </a:endParaRPr>
          </a:p>
        </p:txBody>
      </p:sp>
      <p:sp>
        <p:nvSpPr>
          <p:cNvPr id="5" name="TextBox 4"/>
          <p:cNvSpPr txBox="1"/>
          <p:nvPr/>
        </p:nvSpPr>
        <p:spPr>
          <a:xfrm>
            <a:off x="2421672" y="5377166"/>
            <a:ext cx="7630007" cy="523220"/>
          </a:xfrm>
          <a:prstGeom prst="rect">
            <a:avLst/>
          </a:prstGeom>
          <a:noFill/>
        </p:spPr>
        <p:txBody>
          <a:bodyPr wrap="square" lIns="0" rtlCol="0" anchor="ctr" anchorCtr="0">
            <a:spAutoFit/>
          </a:bodyPr>
          <a:lstStyle/>
          <a:p>
            <a:pPr algn="ctr"/>
            <a:r>
              <a:rPr lang="en-GB" sz="2800" b="1">
                <a:solidFill>
                  <a:srgbClr val="002060"/>
                </a:solidFill>
                <a:latin typeface="Arial" panose="020B0604020202020204" pitchFamily="34" charset="0"/>
                <a:cs typeface="Arial" panose="020B0604020202020204" pitchFamily="34" charset="0"/>
              </a:rPr>
              <a:t>#Euinmyregion</a:t>
            </a:r>
            <a:r>
              <a:rPr lang="en-001" sz="2800" b="1">
                <a:solidFill>
                  <a:srgbClr val="002060"/>
                </a:solidFill>
                <a:latin typeface="Arial" panose="020B0604020202020204" pitchFamily="34" charset="0"/>
                <a:cs typeface="Arial" panose="020B0604020202020204" pitchFamily="34" charset="0"/>
              </a:rPr>
              <a:t>   </a:t>
            </a:r>
            <a:r>
              <a:rPr lang="en-GB" sz="2800" b="1">
                <a:solidFill>
                  <a:srgbClr val="002060"/>
                </a:solidFill>
                <a:latin typeface="Arial" panose="020B0604020202020204" pitchFamily="34" charset="0"/>
                <a:cs typeface="Arial" panose="020B0604020202020204" pitchFamily="34" charset="0"/>
              </a:rPr>
              <a:t>#EUinnovates </a:t>
            </a:r>
            <a:r>
              <a:rPr lang="en-001" sz="2800" b="1">
                <a:solidFill>
                  <a:srgbClr val="002060"/>
                </a:solidFill>
                <a:latin typeface="Arial" panose="020B0604020202020204" pitchFamily="34" charset="0"/>
                <a:cs typeface="Arial" panose="020B0604020202020204" pitchFamily="34" charset="0"/>
              </a:rPr>
              <a:t>  </a:t>
            </a:r>
            <a:r>
              <a:rPr lang="en-GB" sz="2800" b="1">
                <a:solidFill>
                  <a:srgbClr val="002060"/>
                </a:solidFill>
                <a:latin typeface="Arial" panose="020B0604020202020204" pitchFamily="34" charset="0"/>
                <a:cs typeface="Arial" panose="020B0604020202020204" pitchFamily="34" charset="0"/>
              </a:rPr>
              <a:t>#HorizonEU</a:t>
            </a:r>
          </a:p>
        </p:txBody>
      </p:sp>
    </p:spTree>
    <p:extLst>
      <p:ext uri="{BB962C8B-B14F-4D97-AF65-F5344CB8AC3E}">
        <p14:creationId xmlns:p14="http://schemas.microsoft.com/office/powerpoint/2010/main" val="354725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156297" cy="1749286"/>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4000" b="1"/>
              <a:t>Part A: </a:t>
            </a:r>
            <a:br>
              <a:rPr lang="en-GB" sz="4000" b="1"/>
            </a:br>
            <a:r>
              <a:rPr lang="en-GB" sz="4000" b="1"/>
              <a:t>Regional Innovation Valleys (RIVs) calls – Policy context</a:t>
            </a:r>
          </a:p>
        </p:txBody>
      </p:sp>
      <p:sp>
        <p:nvSpPr>
          <p:cNvPr id="2" name="Subtitle 2">
            <a:extLst>
              <a:ext uri="{FF2B5EF4-FFF2-40B4-BE49-F238E27FC236}">
                <a16:creationId xmlns:a16="http://schemas.microsoft.com/office/drawing/2014/main" id="{C97D8C9C-CF56-584B-95AC-C78157190EDC}"/>
              </a:ext>
            </a:extLst>
          </p:cNvPr>
          <p:cNvSpPr txBox="1">
            <a:spLocks/>
          </p:cNvSpPr>
          <p:nvPr/>
        </p:nvSpPr>
        <p:spPr>
          <a:xfrm>
            <a:off x="1017851" y="3007969"/>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en-GB" sz="3600" cap="none"/>
              <a:t>Francesca Cervelli</a:t>
            </a:r>
          </a:p>
          <a:p>
            <a:r>
              <a:rPr lang="en-GB" cap="none"/>
              <a:t>Policy Officer, DG RTD A2</a:t>
            </a:r>
            <a:endParaRPr lang="en-GB"/>
          </a:p>
        </p:txBody>
      </p:sp>
    </p:spTree>
    <p:extLst>
      <p:ext uri="{BB962C8B-B14F-4D97-AF65-F5344CB8AC3E}">
        <p14:creationId xmlns:p14="http://schemas.microsoft.com/office/powerpoint/2010/main" val="135237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156297" cy="1749286"/>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4000" b="1"/>
              <a:t>The Regional Innovation Valleys calls under EIE </a:t>
            </a:r>
            <a:r>
              <a:rPr lang="pl-PL" sz="4000" b="1"/>
              <a:t>&amp; </a:t>
            </a:r>
            <a:r>
              <a:rPr lang="en-GB" sz="4000" b="1"/>
              <a:t>WIDERA W</a:t>
            </a:r>
            <a:r>
              <a:rPr lang="pl-PL" sz="4000" b="1"/>
              <a:t>ork </a:t>
            </a:r>
            <a:r>
              <a:rPr lang="pl-PL" sz="4000" b="1" err="1"/>
              <a:t>Programmes</a:t>
            </a:r>
            <a:endParaRPr lang="en-GB" sz="4000" b="1"/>
          </a:p>
        </p:txBody>
      </p:sp>
      <p:sp>
        <p:nvSpPr>
          <p:cNvPr id="10" name="Subtitle 2">
            <a:extLst>
              <a:ext uri="{FF2B5EF4-FFF2-40B4-BE49-F238E27FC236}">
                <a16:creationId xmlns:a16="http://schemas.microsoft.com/office/drawing/2014/main" id="{6DC2D0C4-F963-64E0-25AB-24277E2C3F9B}"/>
              </a:ext>
            </a:extLst>
          </p:cNvPr>
          <p:cNvSpPr txBox="1">
            <a:spLocks/>
          </p:cNvSpPr>
          <p:nvPr/>
        </p:nvSpPr>
        <p:spPr>
          <a:xfrm>
            <a:off x="1017850" y="2519972"/>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en-GB" sz="3600" cap="none"/>
              <a:t>Christina </a:t>
            </a:r>
            <a:r>
              <a:rPr lang="en-GB" sz="3600" cap="none" err="1"/>
              <a:t>Nanou</a:t>
            </a:r>
            <a:endParaRPr lang="en-GB" sz="3600" cap="none"/>
          </a:p>
          <a:p>
            <a:r>
              <a:rPr lang="en-GB" cap="none"/>
              <a:t>Call Coordinator / Project Adviser, EISMEA Unit I.1</a:t>
            </a:r>
            <a:endParaRPr lang="en-GB"/>
          </a:p>
          <a:p>
            <a:endParaRPr lang="en-GB"/>
          </a:p>
        </p:txBody>
      </p:sp>
    </p:spTree>
    <p:extLst>
      <p:ext uri="{BB962C8B-B14F-4D97-AF65-F5344CB8AC3E}">
        <p14:creationId xmlns:p14="http://schemas.microsoft.com/office/powerpoint/2010/main" val="81987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1">
            <a:extLst>
              <a:ext uri="{FF2B5EF4-FFF2-40B4-BE49-F238E27FC236}">
                <a16:creationId xmlns:a16="http://schemas.microsoft.com/office/drawing/2014/main" id="{DD00DA39-B45F-3257-42A2-3C5D89CD7438}"/>
              </a:ext>
            </a:extLst>
          </p:cNvPr>
          <p:cNvGraphicFramePr/>
          <p:nvPr>
            <p:extLst>
              <p:ext uri="{D42A27DB-BD31-4B8C-83A1-F6EECF244321}">
                <p14:modId xmlns:p14="http://schemas.microsoft.com/office/powerpoint/2010/main" val="713407157"/>
              </p:ext>
            </p:extLst>
          </p:nvPr>
        </p:nvGraphicFramePr>
        <p:xfrm>
          <a:off x="3766457" y="1895333"/>
          <a:ext cx="7587342" cy="3845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07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6D3527F-D489-3297-FF1D-DF6BACAA149F}"/>
              </a:ext>
            </a:extLst>
          </p:cNvPr>
          <p:cNvGraphicFramePr>
            <a:graphicFrameLocks noGrp="1"/>
          </p:cNvGraphicFramePr>
          <p:nvPr>
            <p:extLst>
              <p:ext uri="{D42A27DB-BD31-4B8C-83A1-F6EECF244321}">
                <p14:modId xmlns:p14="http://schemas.microsoft.com/office/powerpoint/2010/main" val="1104953196"/>
              </p:ext>
            </p:extLst>
          </p:nvPr>
        </p:nvGraphicFramePr>
        <p:xfrm>
          <a:off x="1554128" y="1318037"/>
          <a:ext cx="10212492" cy="4389635"/>
        </p:xfrm>
        <a:graphic>
          <a:graphicData uri="http://schemas.openxmlformats.org/drawingml/2006/table">
            <a:tbl>
              <a:tblPr firstRow="1" firstCol="1" bandRow="1">
                <a:tableStyleId>{912C8C85-51F0-491E-9774-3900AFEF0FD7}</a:tableStyleId>
              </a:tblPr>
              <a:tblGrid>
                <a:gridCol w="5346721">
                  <a:extLst>
                    <a:ext uri="{9D8B030D-6E8A-4147-A177-3AD203B41FA5}">
                      <a16:colId xmlns:a16="http://schemas.microsoft.com/office/drawing/2014/main" val="1196486366"/>
                    </a:ext>
                  </a:extLst>
                </a:gridCol>
                <a:gridCol w="4865771">
                  <a:extLst>
                    <a:ext uri="{9D8B030D-6E8A-4147-A177-3AD203B41FA5}">
                      <a16:colId xmlns:a16="http://schemas.microsoft.com/office/drawing/2014/main" val="2831846909"/>
                    </a:ext>
                  </a:extLst>
                </a:gridCol>
              </a:tblGrid>
              <a:tr h="675674">
                <a:tc>
                  <a:txBody>
                    <a:bodyPr/>
                    <a:lstStyle/>
                    <a:p>
                      <a:pPr algn="l">
                        <a:lnSpc>
                          <a:spcPct val="115000"/>
                        </a:lnSpc>
                        <a:spcAft>
                          <a:spcPts val="400"/>
                        </a:spcAft>
                      </a:pPr>
                      <a:r>
                        <a:rPr lang="en-GB" sz="2000">
                          <a:effectLst/>
                        </a:rPr>
                        <a:t>Type of Action</a:t>
                      </a:r>
                      <a:endParaRPr lang="en-GB"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0"/>
                </a:tc>
                <a:tc>
                  <a:txBody>
                    <a:bodyPr/>
                    <a:lstStyle/>
                    <a:p>
                      <a:pPr algn="just">
                        <a:lnSpc>
                          <a:spcPct val="115000"/>
                        </a:lnSpc>
                        <a:spcAft>
                          <a:spcPts val="400"/>
                        </a:spcAft>
                      </a:pPr>
                      <a:r>
                        <a:rPr lang="en-IE" sz="2000" b="1">
                          <a:effectLst/>
                          <a:latin typeface="+mn-lt"/>
                          <a:ea typeface="+mn-ea"/>
                          <a:cs typeface="+mn-cs"/>
                        </a:rPr>
                        <a:t>COFUND (50% EU funding)</a:t>
                      </a:r>
                    </a:p>
                  </a:txBody>
                  <a:tcPr marL="73025" marR="73025" marT="73025" marB="0"/>
                </a:tc>
                <a:extLst>
                  <a:ext uri="{0D108BD9-81ED-4DB2-BD59-A6C34878D82A}">
                    <a16:rowId xmlns:a16="http://schemas.microsoft.com/office/drawing/2014/main" val="2818396682"/>
                  </a:ext>
                </a:extLst>
              </a:tr>
              <a:tr h="450885">
                <a:tc>
                  <a:txBody>
                    <a:bodyPr/>
                    <a:lstStyle/>
                    <a:p>
                      <a:r>
                        <a:rPr lang="en-US" sz="2000"/>
                        <a:t>Call opening date: </a:t>
                      </a:r>
                      <a:endParaRPr lang="en-IE" sz="2000"/>
                    </a:p>
                  </a:txBody>
                  <a:tcPr marL="73024" marR="73024" marT="73024" marB="0">
                    <a:solidFill>
                      <a:schemeClr val="accent6">
                        <a:lumMod val="20000"/>
                        <a:lumOff val="80000"/>
                      </a:schemeClr>
                    </a:solidFill>
                  </a:tcPr>
                </a:tc>
                <a:tc>
                  <a:txBody>
                    <a:bodyPr/>
                    <a:lstStyle/>
                    <a:p>
                      <a:r>
                        <a:rPr lang="en-US" sz="2000"/>
                        <a:t>15 May 2025</a:t>
                      </a:r>
                      <a:endParaRPr lang="en-IE" sz="2000"/>
                    </a:p>
                  </a:txBody>
                  <a:tcPr marL="73024" marR="73024" marT="73024" marB="0">
                    <a:solidFill>
                      <a:schemeClr val="accent6">
                        <a:lumMod val="20000"/>
                        <a:lumOff val="80000"/>
                      </a:schemeClr>
                    </a:solidFill>
                  </a:tcPr>
                </a:tc>
                <a:extLst>
                  <a:ext uri="{0D108BD9-81ED-4DB2-BD59-A6C34878D82A}">
                    <a16:rowId xmlns:a16="http://schemas.microsoft.com/office/drawing/2014/main" val="3533977076"/>
                  </a:ext>
                </a:extLst>
              </a:tr>
              <a:tr h="450885">
                <a:tc>
                  <a:txBody>
                    <a:bodyPr/>
                    <a:lstStyle/>
                    <a:p>
                      <a:r>
                        <a:rPr lang="en-US" sz="2000"/>
                        <a:t>Call closing date: </a:t>
                      </a:r>
                      <a:endParaRPr lang="en-IE" sz="2000"/>
                    </a:p>
                  </a:txBody>
                  <a:tcPr marL="73024" marR="73024" marT="73024" marB="0">
                    <a:solidFill>
                      <a:schemeClr val="accent6">
                        <a:lumMod val="20000"/>
                        <a:lumOff val="80000"/>
                      </a:schemeClr>
                    </a:solidFill>
                  </a:tcPr>
                </a:tc>
                <a:tc>
                  <a:txBody>
                    <a:bodyPr/>
                    <a:lstStyle/>
                    <a:p>
                      <a:r>
                        <a:rPr lang="en-US" sz="2000"/>
                        <a:t>15 October 2025</a:t>
                      </a:r>
                      <a:endParaRPr lang="en-IE" sz="2000"/>
                    </a:p>
                  </a:txBody>
                  <a:tcPr marL="73024" marR="73024" marT="73024" marB="0">
                    <a:solidFill>
                      <a:schemeClr val="accent6">
                        <a:lumMod val="20000"/>
                        <a:lumOff val="80000"/>
                      </a:schemeClr>
                    </a:solidFill>
                  </a:tcPr>
                </a:tc>
                <a:extLst>
                  <a:ext uri="{0D108BD9-81ED-4DB2-BD59-A6C34878D82A}">
                    <a16:rowId xmlns:a16="http://schemas.microsoft.com/office/drawing/2014/main" val="4010628406"/>
                  </a:ext>
                </a:extLst>
              </a:tr>
              <a:tr h="450885">
                <a:tc>
                  <a:txBody>
                    <a:bodyPr/>
                    <a:lstStyle/>
                    <a:p>
                      <a:pPr lvl="0" algn="l">
                        <a:lnSpc>
                          <a:spcPct val="114999"/>
                        </a:lnSpc>
                        <a:spcAft>
                          <a:spcPts val="400"/>
                        </a:spcAft>
                        <a:buNone/>
                      </a:pPr>
                      <a:r>
                        <a:rPr lang="en-GB" sz="2000" b="1" kern="1200">
                          <a:solidFill>
                            <a:schemeClr val="tx1"/>
                          </a:solidFill>
                          <a:effectLst/>
                          <a:latin typeface="+mn-lt"/>
                          <a:ea typeface="+mn-ea"/>
                          <a:cs typeface="+mn-cs"/>
                        </a:rPr>
                        <a:t>Time to inform the applicants (TTI):</a:t>
                      </a:r>
                    </a:p>
                  </a:txBody>
                  <a:tcPr marL="73024" marR="73024" marT="73024" marB="0">
                    <a:solidFill>
                      <a:schemeClr val="accent1">
                        <a:lumMod val="20000"/>
                        <a:lumOff val="80000"/>
                      </a:schemeClr>
                    </a:solidFill>
                  </a:tcPr>
                </a:tc>
                <a:tc>
                  <a:txBody>
                    <a:bodyPr/>
                    <a:lstStyle/>
                    <a:p>
                      <a:pPr lvl="0" algn="just">
                        <a:lnSpc>
                          <a:spcPct val="114999"/>
                        </a:lnSpc>
                        <a:spcAft>
                          <a:spcPts val="400"/>
                        </a:spcAft>
                        <a:buNone/>
                      </a:pPr>
                      <a:r>
                        <a:rPr lang="en-GB" sz="2000" kern="1200">
                          <a:solidFill>
                            <a:schemeClr val="tx1"/>
                          </a:solidFill>
                          <a:effectLst/>
                          <a:latin typeface="+mn-lt"/>
                          <a:ea typeface="+mn-ea"/>
                          <a:cs typeface="+mn-cs"/>
                        </a:rPr>
                        <a:t>end March 2026</a:t>
                      </a:r>
                    </a:p>
                  </a:txBody>
                  <a:tcPr marL="73024" marR="73024" marT="73024" marB="0">
                    <a:solidFill>
                      <a:schemeClr val="accent1">
                        <a:lumMod val="20000"/>
                        <a:lumOff val="80000"/>
                      </a:schemeClr>
                    </a:solidFill>
                  </a:tcPr>
                </a:tc>
                <a:extLst>
                  <a:ext uri="{0D108BD9-81ED-4DB2-BD59-A6C34878D82A}">
                    <a16:rowId xmlns:a16="http://schemas.microsoft.com/office/drawing/2014/main" val="2314495918"/>
                  </a:ext>
                </a:extLst>
              </a:tr>
              <a:tr h="450885">
                <a:tc>
                  <a:txBody>
                    <a:bodyPr/>
                    <a:lstStyle/>
                    <a:p>
                      <a:pPr lvl="0" algn="l">
                        <a:lnSpc>
                          <a:spcPct val="114999"/>
                        </a:lnSpc>
                        <a:spcAft>
                          <a:spcPts val="400"/>
                        </a:spcAft>
                        <a:buNone/>
                      </a:pPr>
                      <a:r>
                        <a:rPr lang="en-GB" sz="2000" b="1" kern="1200">
                          <a:solidFill>
                            <a:schemeClr val="tx1"/>
                          </a:solidFill>
                          <a:effectLst/>
                          <a:latin typeface="+mn-lt"/>
                          <a:ea typeface="+mn-ea"/>
                          <a:cs typeface="+mn-cs"/>
                        </a:rPr>
                        <a:t>Time to grant (TTG): </a:t>
                      </a:r>
                    </a:p>
                  </a:txBody>
                  <a:tcPr marL="73024" marR="73024" marT="73024" marB="0">
                    <a:solidFill>
                      <a:schemeClr val="accent1">
                        <a:lumMod val="20000"/>
                        <a:lumOff val="80000"/>
                      </a:schemeClr>
                    </a:solidFill>
                  </a:tcPr>
                </a:tc>
                <a:tc>
                  <a:txBody>
                    <a:bodyPr/>
                    <a:lstStyle/>
                    <a:p>
                      <a:pPr lvl="0" algn="just">
                        <a:lnSpc>
                          <a:spcPct val="114999"/>
                        </a:lnSpc>
                        <a:spcAft>
                          <a:spcPts val="400"/>
                        </a:spcAft>
                        <a:buNone/>
                      </a:pPr>
                      <a:r>
                        <a:rPr lang="en-GB" sz="2000" b="0" kern="1200">
                          <a:solidFill>
                            <a:schemeClr val="tx1"/>
                          </a:solidFill>
                          <a:effectLst/>
                          <a:latin typeface="+mn-lt"/>
                          <a:ea typeface="+mn-ea"/>
                          <a:cs typeface="+mn-cs"/>
                        </a:rPr>
                        <a:t>end June 2026</a:t>
                      </a:r>
                    </a:p>
                  </a:txBody>
                  <a:tcPr marL="73024" marR="73024" marT="73024" marB="0">
                    <a:solidFill>
                      <a:schemeClr val="accent1">
                        <a:lumMod val="20000"/>
                        <a:lumOff val="80000"/>
                      </a:schemeClr>
                    </a:solidFill>
                  </a:tcPr>
                </a:tc>
                <a:extLst>
                  <a:ext uri="{0D108BD9-81ED-4DB2-BD59-A6C34878D82A}">
                    <a16:rowId xmlns:a16="http://schemas.microsoft.com/office/drawing/2014/main" val="1330756810"/>
                  </a:ext>
                </a:extLst>
              </a:tr>
              <a:tr h="450885">
                <a:tc>
                  <a:txBody>
                    <a:bodyPr/>
                    <a:lstStyle/>
                    <a:p>
                      <a:pPr lvl="0" algn="l">
                        <a:lnSpc>
                          <a:spcPct val="114999"/>
                        </a:lnSpc>
                        <a:spcAft>
                          <a:spcPts val="400"/>
                        </a:spcAft>
                        <a:buNone/>
                      </a:pPr>
                      <a:r>
                        <a:rPr lang="en-GB" sz="2000">
                          <a:effectLst/>
                        </a:rPr>
                        <a:t>Total Indicative EU budget</a:t>
                      </a:r>
                      <a:endParaRPr lang="en-GB" sz="2000" b="1">
                        <a:effectLst/>
                        <a:latin typeface="Times New Roman"/>
                        <a:cs typeface="Times New Roman"/>
                      </a:endParaRPr>
                    </a:p>
                  </a:txBody>
                  <a:tcPr marL="73024" marR="73024" marT="73024" marB="0"/>
                </a:tc>
                <a:tc>
                  <a:txBody>
                    <a:bodyPr/>
                    <a:lstStyle/>
                    <a:p>
                      <a:pPr lvl="0" algn="just">
                        <a:lnSpc>
                          <a:spcPct val="114999"/>
                        </a:lnSpc>
                        <a:spcAft>
                          <a:spcPts val="400"/>
                        </a:spcAft>
                        <a:buNone/>
                      </a:pPr>
                      <a:r>
                        <a:rPr lang="en-GB" sz="2000">
                          <a:effectLst/>
                        </a:rPr>
                        <a:t>59 m €     </a:t>
                      </a:r>
                      <a:r>
                        <a:rPr lang="en-GB" sz="1800">
                          <a:effectLst/>
                        </a:rPr>
                        <a:t>(</a:t>
                      </a:r>
                      <a:r>
                        <a:rPr lang="en-GB" sz="1800" b="1">
                          <a:solidFill>
                            <a:srgbClr val="024EA2"/>
                          </a:solidFill>
                          <a:effectLst/>
                        </a:rPr>
                        <a:t>35 m €  EIE </a:t>
                      </a:r>
                      <a:r>
                        <a:rPr lang="en-GB" sz="1800">
                          <a:effectLst/>
                        </a:rPr>
                        <a:t>+ </a:t>
                      </a:r>
                      <a:r>
                        <a:rPr lang="en-GB" sz="1800" b="1">
                          <a:solidFill>
                            <a:srgbClr val="C00000"/>
                          </a:solidFill>
                          <a:effectLst/>
                        </a:rPr>
                        <a:t>24 m € WIDERA</a:t>
                      </a:r>
                      <a:r>
                        <a:rPr lang="en-GB" sz="1800">
                          <a:effectLst/>
                        </a:rPr>
                        <a:t>)</a:t>
                      </a:r>
                      <a:endParaRPr lang="en-GB" sz="2000" b="0">
                        <a:effectLst/>
                        <a:latin typeface="Times New Roman"/>
                        <a:cs typeface="Times New Roman"/>
                      </a:endParaRPr>
                    </a:p>
                  </a:txBody>
                  <a:tcPr marL="73024" marR="73024" marT="73024" marB="0"/>
                </a:tc>
                <a:extLst>
                  <a:ext uri="{0D108BD9-81ED-4DB2-BD59-A6C34878D82A}">
                    <a16:rowId xmlns:a16="http://schemas.microsoft.com/office/drawing/2014/main" val="1658148544"/>
                  </a:ext>
                </a:extLst>
              </a:tr>
              <a:tr h="517125">
                <a:tc>
                  <a:txBody>
                    <a:bodyPr/>
                    <a:lstStyle/>
                    <a:p>
                      <a:pPr algn="l">
                        <a:lnSpc>
                          <a:spcPct val="115000"/>
                        </a:lnSpc>
                        <a:spcAft>
                          <a:spcPts val="400"/>
                        </a:spcAft>
                      </a:pPr>
                      <a:r>
                        <a:rPr lang="en-GB" sz="2000">
                          <a:effectLst/>
                        </a:rPr>
                        <a:t>Expected EU contribution / project</a:t>
                      </a:r>
                      <a:endParaRPr lang="en-GB" sz="2000" b="1">
                        <a:effectLst/>
                        <a:latin typeface="Times New Roman"/>
                        <a:ea typeface="Times New Roman" panose="02020603050405020304" pitchFamily="18" charset="0"/>
                        <a:cs typeface="Times New Roman"/>
                      </a:endParaRPr>
                    </a:p>
                  </a:txBody>
                  <a:tcPr marL="73025" marR="73025" marT="73025" marB="0"/>
                </a:tc>
                <a:tc>
                  <a:txBody>
                    <a:bodyPr/>
                    <a:lstStyle/>
                    <a:p>
                      <a:pPr algn="just">
                        <a:lnSpc>
                          <a:spcPct val="115000"/>
                        </a:lnSpc>
                        <a:spcAft>
                          <a:spcPts val="400"/>
                        </a:spcAft>
                      </a:pPr>
                      <a:r>
                        <a:rPr lang="en-GB" sz="2000" u="none">
                          <a:effectLst/>
                        </a:rPr>
                        <a:t>around</a:t>
                      </a:r>
                      <a:r>
                        <a:rPr lang="en-GB" sz="2000">
                          <a:effectLst/>
                        </a:rPr>
                        <a:t> 5-8 m €</a:t>
                      </a:r>
                      <a:endParaRPr lang="en-GB" sz="2000" b="0">
                        <a:effectLst/>
                        <a:latin typeface="Times New Roman"/>
                        <a:ea typeface="Times New Roman" panose="02020603050405020304" pitchFamily="18" charset="0"/>
                        <a:cs typeface="Times New Roman"/>
                      </a:endParaRPr>
                    </a:p>
                  </a:txBody>
                  <a:tcPr marL="73025" marR="73025" marT="73025" marB="0"/>
                </a:tc>
                <a:extLst>
                  <a:ext uri="{0D108BD9-81ED-4DB2-BD59-A6C34878D82A}">
                    <a16:rowId xmlns:a16="http://schemas.microsoft.com/office/drawing/2014/main" val="3727376642"/>
                  </a:ext>
                </a:extLst>
              </a:tr>
              <a:tr h="475077">
                <a:tc>
                  <a:txBody>
                    <a:bodyPr/>
                    <a:lstStyle/>
                    <a:p>
                      <a:pPr lvl="0" algn="l">
                        <a:lnSpc>
                          <a:spcPct val="114999"/>
                        </a:lnSpc>
                        <a:spcAft>
                          <a:spcPts val="400"/>
                        </a:spcAft>
                        <a:buNone/>
                      </a:pPr>
                      <a:r>
                        <a:rPr lang="en-IE" sz="2000" kern="1200">
                          <a:effectLst/>
                        </a:rPr>
                        <a:t>Expected grants to be signed</a:t>
                      </a:r>
                      <a:endParaRPr lang="en-GB" sz="2000" b="1" kern="1200">
                        <a:solidFill>
                          <a:schemeClr val="lt1"/>
                        </a:solidFill>
                        <a:effectLst/>
                        <a:latin typeface="+mn-lt"/>
                        <a:ea typeface="+mn-ea"/>
                        <a:cs typeface="+mn-cs"/>
                      </a:endParaRPr>
                    </a:p>
                  </a:txBody>
                  <a:tcPr marL="73024" marR="73024" marT="73024" marB="0"/>
                </a:tc>
                <a:tc>
                  <a:txBody>
                    <a:bodyPr/>
                    <a:lstStyle/>
                    <a:p>
                      <a:pPr lvl="0" algn="just">
                        <a:lnSpc>
                          <a:spcPct val="114999"/>
                        </a:lnSpc>
                        <a:spcAft>
                          <a:spcPts val="400"/>
                        </a:spcAft>
                        <a:buNone/>
                      </a:pPr>
                      <a:r>
                        <a:rPr lang="en-US" sz="2000" b="0" kern="1200">
                          <a:solidFill>
                            <a:schemeClr val="dk1"/>
                          </a:solidFill>
                          <a:effectLst/>
                          <a:latin typeface="+mn-lt"/>
                          <a:ea typeface="+mn-ea"/>
                          <a:cs typeface="+mn-cs"/>
                        </a:rPr>
                        <a:t>~10          </a:t>
                      </a:r>
                      <a:r>
                        <a:rPr lang="en-US" sz="1800" kern="1200">
                          <a:solidFill>
                            <a:schemeClr val="tx1"/>
                          </a:solidFill>
                          <a:effectLst/>
                          <a:latin typeface="+mn-lt"/>
                          <a:ea typeface="+mn-ea"/>
                          <a:cs typeface="+mn-cs"/>
                        </a:rPr>
                        <a:t>(</a:t>
                      </a:r>
                      <a:r>
                        <a:rPr lang="en-US" sz="1800" b="1" kern="1200">
                          <a:solidFill>
                            <a:srgbClr val="024EA2"/>
                          </a:solidFill>
                          <a:effectLst/>
                          <a:latin typeface="+mn-lt"/>
                          <a:ea typeface="+mn-ea"/>
                          <a:cs typeface="+mn-cs"/>
                        </a:rPr>
                        <a:t>5-6 EIE  </a:t>
                      </a:r>
                      <a:r>
                        <a:rPr lang="en-US" sz="1800" kern="1200">
                          <a:solidFill>
                            <a:schemeClr val="tx1"/>
                          </a:solidFill>
                          <a:effectLst/>
                          <a:latin typeface="+mn-lt"/>
                          <a:ea typeface="+mn-ea"/>
                          <a:cs typeface="+mn-cs"/>
                        </a:rPr>
                        <a:t>+ </a:t>
                      </a:r>
                      <a:r>
                        <a:rPr lang="en-US" sz="1800" b="1" kern="1200">
                          <a:solidFill>
                            <a:srgbClr val="C00000"/>
                          </a:solidFill>
                          <a:effectLst/>
                          <a:latin typeface="+mn-lt"/>
                          <a:ea typeface="+mn-ea"/>
                          <a:cs typeface="+mn-cs"/>
                        </a:rPr>
                        <a:t>4 WIDERA</a:t>
                      </a:r>
                      <a:r>
                        <a:rPr lang="en-US" sz="1800" kern="1200">
                          <a:solidFill>
                            <a:schemeClr val="tx1"/>
                          </a:solidFill>
                          <a:effectLst/>
                          <a:latin typeface="+mn-lt"/>
                          <a:ea typeface="+mn-ea"/>
                          <a:cs typeface="+mn-cs"/>
                        </a:rPr>
                        <a:t>)</a:t>
                      </a:r>
                      <a:endParaRPr lang="en-GB" sz="1600" kern="1200">
                        <a:solidFill>
                          <a:schemeClr val="tx1"/>
                        </a:solidFill>
                        <a:effectLst/>
                        <a:latin typeface="+mn-lt"/>
                        <a:ea typeface="+mn-ea"/>
                        <a:cs typeface="+mn-cs"/>
                      </a:endParaRPr>
                    </a:p>
                  </a:txBody>
                  <a:tcPr marL="73024" marR="73024" marT="73024" marB="0"/>
                </a:tc>
                <a:extLst>
                  <a:ext uri="{0D108BD9-81ED-4DB2-BD59-A6C34878D82A}">
                    <a16:rowId xmlns:a16="http://schemas.microsoft.com/office/drawing/2014/main" val="1908802241"/>
                  </a:ext>
                </a:extLst>
              </a:tr>
              <a:tr h="467334">
                <a:tc>
                  <a:txBody>
                    <a:bodyPr/>
                    <a:lstStyle/>
                    <a:p>
                      <a:pPr algn="l">
                        <a:lnSpc>
                          <a:spcPct val="115000"/>
                        </a:lnSpc>
                        <a:spcAft>
                          <a:spcPts val="400"/>
                        </a:spcAft>
                      </a:pPr>
                      <a:r>
                        <a:rPr lang="en-IE" sz="2000" kern="1200">
                          <a:effectLst/>
                        </a:rPr>
                        <a:t>Estimated project duration</a:t>
                      </a:r>
                      <a:endParaRPr lang="en-GB" sz="2000" b="1" kern="1200">
                        <a:solidFill>
                          <a:schemeClr val="lt1"/>
                        </a:solidFill>
                        <a:effectLst/>
                        <a:latin typeface="+mn-lt"/>
                        <a:ea typeface="+mn-ea"/>
                        <a:cs typeface="+mn-cs"/>
                      </a:endParaRPr>
                    </a:p>
                  </a:txBody>
                  <a:tcPr marL="73025" marR="73025" marT="73025" marB="0"/>
                </a:tc>
                <a:tc>
                  <a:txBody>
                    <a:bodyPr/>
                    <a:lstStyle/>
                    <a:p>
                      <a:pPr marL="0" algn="just" defTabSz="914400" rtl="0" eaLnBrk="1" latinLnBrk="0" hangingPunct="1">
                        <a:lnSpc>
                          <a:spcPct val="115000"/>
                        </a:lnSpc>
                        <a:spcAft>
                          <a:spcPts val="400"/>
                        </a:spcAft>
                      </a:pPr>
                      <a:r>
                        <a:rPr lang="en-IE" sz="2000" b="0" kern="1200">
                          <a:solidFill>
                            <a:schemeClr val="tx1"/>
                          </a:solidFill>
                          <a:effectLst/>
                          <a:latin typeface="+mn-lt"/>
                          <a:ea typeface="+mn-ea"/>
                          <a:cs typeface="+mn-cs"/>
                        </a:rPr>
                        <a:t>3-5 years</a:t>
                      </a:r>
                      <a:endParaRPr lang="en-GB" sz="2000" b="0" kern="1200">
                        <a:solidFill>
                          <a:schemeClr val="tx1"/>
                        </a:solidFill>
                        <a:effectLst/>
                        <a:latin typeface="+mn-lt"/>
                        <a:ea typeface="+mn-ea"/>
                        <a:cs typeface="+mn-cs"/>
                      </a:endParaRPr>
                    </a:p>
                  </a:txBody>
                  <a:tcPr marL="73025" marR="73025" marT="73025" marB="0"/>
                </a:tc>
                <a:extLst>
                  <a:ext uri="{0D108BD9-81ED-4DB2-BD59-A6C34878D82A}">
                    <a16:rowId xmlns:a16="http://schemas.microsoft.com/office/drawing/2014/main" val="53541052"/>
                  </a:ext>
                </a:extLst>
              </a:tr>
            </a:tbl>
          </a:graphicData>
        </a:graphic>
      </p:graphicFrame>
      <p:grpSp>
        <p:nvGrpSpPr>
          <p:cNvPr id="7" name="Group 6">
            <a:extLst>
              <a:ext uri="{FF2B5EF4-FFF2-40B4-BE49-F238E27FC236}">
                <a16:creationId xmlns:a16="http://schemas.microsoft.com/office/drawing/2014/main" id="{DC17CE20-0C23-D906-67F1-D10B7F4C4992}"/>
              </a:ext>
            </a:extLst>
          </p:cNvPr>
          <p:cNvGrpSpPr/>
          <p:nvPr/>
        </p:nvGrpSpPr>
        <p:grpSpPr>
          <a:xfrm>
            <a:off x="253584" y="2037155"/>
            <a:ext cx="864001" cy="864000"/>
            <a:chOff x="3411458" y="4807760"/>
            <a:chExt cx="864000" cy="864000"/>
          </a:xfrm>
        </p:grpSpPr>
        <p:sp>
          <p:nvSpPr>
            <p:cNvPr id="8" name="Oval 7">
              <a:extLst>
                <a:ext uri="{FF2B5EF4-FFF2-40B4-BE49-F238E27FC236}">
                  <a16:creationId xmlns:a16="http://schemas.microsoft.com/office/drawing/2014/main" id="{49FF3673-361C-7DD0-50BF-A5D76860CB67}"/>
                </a:ext>
              </a:extLst>
            </p:cNvPr>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F1C0306-B972-0EC7-3F30-A0DDB57A0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grpSp>
        <p:nvGrpSpPr>
          <p:cNvPr id="10" name="Group 9">
            <a:extLst>
              <a:ext uri="{FF2B5EF4-FFF2-40B4-BE49-F238E27FC236}">
                <a16:creationId xmlns:a16="http://schemas.microsoft.com/office/drawing/2014/main" id="{69A67547-67AB-7354-E684-84D366C409EF}"/>
              </a:ext>
            </a:extLst>
          </p:cNvPr>
          <p:cNvGrpSpPr/>
          <p:nvPr/>
        </p:nvGrpSpPr>
        <p:grpSpPr>
          <a:xfrm>
            <a:off x="287819" y="3907805"/>
            <a:ext cx="864001" cy="864000"/>
            <a:chOff x="4409515" y="2641504"/>
            <a:chExt cx="864000" cy="864000"/>
          </a:xfrm>
        </p:grpSpPr>
        <p:sp>
          <p:nvSpPr>
            <p:cNvPr id="11" name="Oval 10">
              <a:extLst>
                <a:ext uri="{FF2B5EF4-FFF2-40B4-BE49-F238E27FC236}">
                  <a16:creationId xmlns:a16="http://schemas.microsoft.com/office/drawing/2014/main" id="{9A4042BB-5C9A-64F3-8208-50A700E8C59A}"/>
                </a:ext>
              </a:extLst>
            </p:cNvPr>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8600A1F-5F80-4939-7742-F58AFDBCD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grpSp>
        <p:nvGrpSpPr>
          <p:cNvPr id="13" name="Group 12">
            <a:extLst>
              <a:ext uri="{FF2B5EF4-FFF2-40B4-BE49-F238E27FC236}">
                <a16:creationId xmlns:a16="http://schemas.microsoft.com/office/drawing/2014/main" id="{BA7A27D1-7737-EB94-789F-5BF4D67F1910}"/>
              </a:ext>
            </a:extLst>
          </p:cNvPr>
          <p:cNvGrpSpPr/>
          <p:nvPr/>
        </p:nvGrpSpPr>
        <p:grpSpPr>
          <a:xfrm>
            <a:off x="287819" y="2985453"/>
            <a:ext cx="864001" cy="864000"/>
            <a:chOff x="8939436" y="4807760"/>
            <a:chExt cx="864000" cy="864000"/>
          </a:xfrm>
        </p:grpSpPr>
        <p:sp>
          <p:nvSpPr>
            <p:cNvPr id="14" name="Oval 13">
              <a:extLst>
                <a:ext uri="{FF2B5EF4-FFF2-40B4-BE49-F238E27FC236}">
                  <a16:creationId xmlns:a16="http://schemas.microsoft.com/office/drawing/2014/main" id="{09D53B5F-4C68-1045-582E-C2D5D1CA57BA}"/>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A0656381-71F1-BE9F-FF2C-02E6F25D44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grpSp>
        <p:nvGrpSpPr>
          <p:cNvPr id="16" name="Group 15">
            <a:extLst>
              <a:ext uri="{FF2B5EF4-FFF2-40B4-BE49-F238E27FC236}">
                <a16:creationId xmlns:a16="http://schemas.microsoft.com/office/drawing/2014/main" id="{51C1C487-E571-EE3E-0419-649827519498}"/>
              </a:ext>
            </a:extLst>
          </p:cNvPr>
          <p:cNvGrpSpPr/>
          <p:nvPr/>
        </p:nvGrpSpPr>
        <p:grpSpPr>
          <a:xfrm>
            <a:off x="287819" y="4830157"/>
            <a:ext cx="864001" cy="864000"/>
            <a:chOff x="2145287" y="1558376"/>
            <a:chExt cx="864000" cy="864000"/>
          </a:xfrm>
        </p:grpSpPr>
        <p:sp>
          <p:nvSpPr>
            <p:cNvPr id="17" name="Oval 16">
              <a:extLst>
                <a:ext uri="{FF2B5EF4-FFF2-40B4-BE49-F238E27FC236}">
                  <a16:creationId xmlns:a16="http://schemas.microsoft.com/office/drawing/2014/main" id="{784BA3D2-8AD7-0C2B-3666-E10DC04F897B}"/>
                </a:ext>
              </a:extLst>
            </p:cNvPr>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A25D5B5-38B2-48BB-E774-614236FA8F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sp>
        <p:nvSpPr>
          <p:cNvPr id="2" name="Pentagon 11">
            <a:extLst>
              <a:ext uri="{FF2B5EF4-FFF2-40B4-BE49-F238E27FC236}">
                <a16:creationId xmlns:a16="http://schemas.microsoft.com/office/drawing/2014/main" id="{E0EB024B-C1F1-0A4F-FC46-F7C7E4896F95}"/>
              </a:ext>
            </a:extLst>
          </p:cNvPr>
          <p:cNvSpPr/>
          <p:nvPr/>
        </p:nvSpPr>
        <p:spPr bwMode="auto">
          <a:xfrm>
            <a:off x="-1" y="200855"/>
            <a:ext cx="11847007"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en-IE" sz="3200" b="1">
                <a:solidFill>
                  <a:schemeClr val="bg1"/>
                </a:solidFill>
              </a:rPr>
              <a:t>Basic Info</a:t>
            </a:r>
          </a:p>
        </p:txBody>
      </p:sp>
    </p:spTree>
    <p:extLst>
      <p:ext uri="{BB962C8B-B14F-4D97-AF65-F5344CB8AC3E}">
        <p14:creationId xmlns:p14="http://schemas.microsoft.com/office/powerpoint/2010/main" val="279583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681144"/>
            <a:ext cx="10156297" cy="1749286"/>
          </a:xfrm>
        </p:spPr>
        <p:txBody>
          <a:bodyPr/>
          <a:lstStyle/>
          <a:p>
            <a:r>
              <a:rPr lang="en-GB"/>
              <a:t>Daniel Gassmann</a:t>
            </a:r>
          </a:p>
        </p:txBody>
      </p:sp>
      <p:sp>
        <p:nvSpPr>
          <p:cNvPr id="3" name="Subtitle 2"/>
          <p:cNvSpPr>
            <a:spLocks noGrp="1"/>
          </p:cNvSpPr>
          <p:nvPr>
            <p:ph type="subTitle" idx="1"/>
          </p:nvPr>
        </p:nvSpPr>
        <p:spPr>
          <a:xfrm>
            <a:off x="1094050" y="622944"/>
            <a:ext cx="10156297" cy="488568"/>
          </a:xfrm>
        </p:spPr>
        <p:txBody>
          <a:bodyPr/>
          <a:lstStyle/>
          <a:p>
            <a:r>
              <a:rPr lang="en-GB"/>
              <a:t>Moderated by</a:t>
            </a:r>
          </a:p>
        </p:txBody>
      </p:sp>
      <p:sp>
        <p:nvSpPr>
          <p:cNvPr id="4" name="TextBox 3">
            <a:extLst>
              <a:ext uri="{FF2B5EF4-FFF2-40B4-BE49-F238E27FC236}">
                <a16:creationId xmlns:a16="http://schemas.microsoft.com/office/drawing/2014/main" id="{F9A79701-D9F8-CA49-093C-C2EC07C86760}"/>
              </a:ext>
            </a:extLst>
          </p:cNvPr>
          <p:cNvSpPr txBox="1"/>
          <p:nvPr/>
        </p:nvSpPr>
        <p:spPr>
          <a:xfrm>
            <a:off x="1094050" y="2839146"/>
            <a:ext cx="7021250" cy="461665"/>
          </a:xfrm>
          <a:prstGeom prst="rect">
            <a:avLst/>
          </a:prstGeom>
          <a:noFill/>
        </p:spPr>
        <p:txBody>
          <a:bodyPr wrap="square" rtlCol="0">
            <a:spAutoFit/>
          </a:bodyPr>
          <a:lstStyle/>
          <a:p>
            <a:r>
              <a:rPr lang="en-IE" sz="2400" b="1">
                <a:solidFill>
                  <a:schemeClr val="bg1"/>
                </a:solidFill>
              </a:rPr>
              <a:t>Head of Sector, EISMEA Unit I.1</a:t>
            </a:r>
          </a:p>
        </p:txBody>
      </p:sp>
    </p:spTree>
    <p:extLst>
      <p:ext uri="{BB962C8B-B14F-4D97-AF65-F5344CB8AC3E}">
        <p14:creationId xmlns:p14="http://schemas.microsoft.com/office/powerpoint/2010/main" val="77583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F3E770-5393-29EE-BFD3-9FD4A98F3EBB}"/>
              </a:ext>
            </a:extLst>
          </p:cNvPr>
          <p:cNvSpPr txBox="1">
            <a:spLocks/>
          </p:cNvSpPr>
          <p:nvPr/>
        </p:nvSpPr>
        <p:spPr>
          <a:xfrm>
            <a:off x="312220" y="1416818"/>
            <a:ext cx="11396130" cy="407863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22DB3FB3-F250-8E4B-2417-3F57C436D79E}"/>
              </a:ext>
            </a:extLst>
          </p:cNvPr>
          <p:cNvSpPr txBox="1">
            <a:spLocks/>
          </p:cNvSpPr>
          <p:nvPr/>
        </p:nvSpPr>
        <p:spPr>
          <a:xfrm>
            <a:off x="483650" y="1665587"/>
            <a:ext cx="11396130" cy="188004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800" b="0">
              <a:solidFill>
                <a:srgbClr val="4D4D4D"/>
              </a:solidFill>
              <a:latin typeface="Arial"/>
            </a:endParaRPr>
          </a:p>
          <a:p>
            <a:pPr marL="342900" indent="-342900" algn="just">
              <a:buFont typeface="Arial" panose="020B0604020202020204" pitchFamily="34" charset="0"/>
              <a:buChar char="•"/>
            </a:pPr>
            <a:r>
              <a:rPr lang="en-US">
                <a:solidFill>
                  <a:schemeClr val="tx1"/>
                </a:solidFill>
              </a:rPr>
              <a:t>Regional and/or national authorities   </a:t>
            </a:r>
            <a:r>
              <a:rPr lang="en-US" b="0">
                <a:solidFill>
                  <a:schemeClr val="tx1"/>
                </a:solidFill>
              </a:rPr>
              <a:t>(</a:t>
            </a:r>
            <a:r>
              <a:rPr lang="en-US" b="0">
                <a:solidFill>
                  <a:srgbClr val="FF3300"/>
                </a:solidFill>
              </a:rPr>
              <a:t>min eligibility requirement</a:t>
            </a:r>
            <a:r>
              <a:rPr lang="en-US" b="0">
                <a:solidFill>
                  <a:schemeClr val="tx1"/>
                </a:solidFill>
              </a:rPr>
              <a:t>) </a:t>
            </a:r>
            <a:endParaRPr lang="en-US">
              <a:solidFill>
                <a:schemeClr val="tx1"/>
              </a:solidFill>
            </a:endParaRPr>
          </a:p>
          <a:p>
            <a:pPr algn="just"/>
            <a:r>
              <a:rPr lang="en-US">
                <a:solidFill>
                  <a:schemeClr val="tx1"/>
                </a:solidFill>
              </a:rPr>
              <a:t>        </a:t>
            </a:r>
            <a:r>
              <a:rPr lang="en-US" b="0" i="1">
                <a:solidFill>
                  <a:schemeClr val="tx1"/>
                </a:solidFill>
              </a:rPr>
              <a:t>[shape innovation policies/</a:t>
            </a:r>
            <a:r>
              <a:rPr lang="en-US" b="0" i="1" err="1">
                <a:solidFill>
                  <a:schemeClr val="tx1"/>
                </a:solidFill>
              </a:rPr>
              <a:t>programmes</a:t>
            </a:r>
            <a:r>
              <a:rPr lang="en-US" b="0" i="1">
                <a:solidFill>
                  <a:schemeClr val="tx1"/>
                </a:solidFill>
              </a:rPr>
              <a:t> and able to provide 50% co-funding]</a:t>
            </a:r>
          </a:p>
          <a:p>
            <a:pPr algn="just"/>
            <a:r>
              <a:rPr lang="en-US" b="0">
                <a:solidFill>
                  <a:schemeClr val="tx1"/>
                </a:solidFill>
              </a:rPr>
              <a:t>                   </a:t>
            </a:r>
            <a:endParaRPr lang="en-US">
              <a:solidFill>
                <a:schemeClr val="tx1"/>
              </a:solidFill>
            </a:endParaRPr>
          </a:p>
          <a:p>
            <a:pPr marL="342900" indent="-342900" algn="just">
              <a:buFont typeface="Arial" panose="020B0604020202020204" pitchFamily="34" charset="0"/>
              <a:buChar char="•"/>
            </a:pPr>
            <a:r>
              <a:rPr lang="en-US">
                <a:solidFill>
                  <a:schemeClr val="tx1"/>
                </a:solidFill>
              </a:rPr>
              <a:t>Other Q-helix actors </a:t>
            </a:r>
            <a:r>
              <a:rPr lang="en-US" sz="1800" b="0" i="1">
                <a:solidFill>
                  <a:schemeClr val="accent4">
                    <a:lumMod val="75000"/>
                  </a:schemeClr>
                </a:solidFill>
              </a:rPr>
              <a:t>(academia, SMEs/startups, clusters, end-users, etc.):  </a:t>
            </a:r>
            <a:endParaRPr lang="en-US" sz="1600" b="0" i="1" u="sng">
              <a:solidFill>
                <a:schemeClr val="accent4">
                  <a:lumMod val="75000"/>
                </a:schemeClr>
              </a:solidFill>
            </a:endParaRPr>
          </a:p>
          <a:p>
            <a:pPr marL="285750" indent="-285750" algn="just">
              <a:buFont typeface="Arial" panose="020B0604020202020204" pitchFamily="34" charset="0"/>
              <a:buChar char="•"/>
            </a:pPr>
            <a:endParaRPr lang="en-GB" sz="1800" b="0">
              <a:solidFill>
                <a:srgbClr val="4D4D4D"/>
              </a:solidFill>
              <a:latin typeface="Arial"/>
            </a:endParaRPr>
          </a:p>
        </p:txBody>
      </p:sp>
      <p:sp>
        <p:nvSpPr>
          <p:cNvPr id="20" name="TextBox 19">
            <a:extLst>
              <a:ext uri="{FF2B5EF4-FFF2-40B4-BE49-F238E27FC236}">
                <a16:creationId xmlns:a16="http://schemas.microsoft.com/office/drawing/2014/main" id="{F858AED3-5D0D-7D94-6C86-D1DB43732BCA}"/>
              </a:ext>
            </a:extLst>
          </p:cNvPr>
          <p:cNvSpPr txBox="1"/>
          <p:nvPr/>
        </p:nvSpPr>
        <p:spPr>
          <a:xfrm>
            <a:off x="1639915" y="4043489"/>
            <a:ext cx="10033083" cy="954107"/>
          </a:xfrm>
          <a:prstGeom prst="rect">
            <a:avLst/>
          </a:prstGeom>
          <a:noFill/>
        </p:spPr>
        <p:txBody>
          <a:bodyPr wrap="square" rtlCol="0">
            <a:spAutoFit/>
          </a:bodyPr>
          <a:lstStyle/>
          <a:p>
            <a:pPr marL="285750" indent="-285750">
              <a:buFont typeface="Wingdings" panose="05000000000000000000" pitchFamily="2" charset="2"/>
              <a:buChar char="ü"/>
            </a:pPr>
            <a:r>
              <a:rPr lang="en-US" sz="1800" b="1">
                <a:solidFill>
                  <a:srgbClr val="931680"/>
                </a:solidFill>
              </a:rPr>
              <a:t>as beneficiaries </a:t>
            </a:r>
            <a:r>
              <a:rPr lang="en-US" sz="1800"/>
              <a:t>(able to provide 50% co-funding)    </a:t>
            </a:r>
            <a:r>
              <a:rPr lang="en-US" sz="1800" i="1">
                <a:solidFill>
                  <a:schemeClr val="bg1">
                    <a:lumMod val="50000"/>
                  </a:schemeClr>
                </a:solidFill>
              </a:rPr>
              <a:t>- </a:t>
            </a:r>
            <a:r>
              <a:rPr lang="en-US" sz="2000" i="1">
                <a:solidFill>
                  <a:schemeClr val="bg1">
                    <a:lumMod val="50000"/>
                  </a:schemeClr>
                </a:solidFill>
              </a:rPr>
              <a:t>for </a:t>
            </a:r>
            <a:r>
              <a:rPr lang="en-GB" sz="2000" i="1">
                <a:effectLst/>
                <a:latin typeface="Calibri" panose="020F0502020204030204" pitchFamily="34" charset="0"/>
                <a:ea typeface="Calibri" panose="020F0502020204030204" pitchFamily="34" charset="0"/>
                <a:cs typeface="Arial" panose="020B0604020202020204" pitchFamily="34" charset="0"/>
              </a:rPr>
              <a:t>HE </a:t>
            </a:r>
            <a:r>
              <a:rPr lang="en-GB" sz="2000" i="1">
                <a:latin typeface="Calibri" panose="020F0502020204030204" pitchFamily="34" charset="0"/>
                <a:ea typeface="Calibri" panose="020F0502020204030204" pitchFamily="34" charset="0"/>
                <a:cs typeface="Arial" panose="020B0604020202020204" pitchFamily="34" charset="0"/>
                <a:hlinkClick r:id="rId3"/>
              </a:rPr>
              <a:t>eligible countries</a:t>
            </a:r>
            <a:endParaRPr lang="en-US" sz="2000" i="1">
              <a:solidFill>
                <a:schemeClr val="bg1">
                  <a:lumMod val="50000"/>
                </a:schemeClr>
              </a:solidFill>
            </a:endParaRPr>
          </a:p>
          <a:p>
            <a:pPr marL="285750" indent="-285750">
              <a:buFont typeface="Wingdings" panose="05000000000000000000" pitchFamily="2" charset="2"/>
              <a:buChar char="ü"/>
            </a:pPr>
            <a:endParaRPr lang="en-US" sz="1800"/>
          </a:p>
          <a:p>
            <a:pPr marL="285750" indent="-285750">
              <a:buFont typeface="Wingdings" panose="05000000000000000000" pitchFamily="2" charset="2"/>
              <a:buChar char="ü"/>
            </a:pPr>
            <a:r>
              <a:rPr lang="en-US" sz="1800" b="1">
                <a:solidFill>
                  <a:srgbClr val="931680"/>
                </a:solidFill>
              </a:rPr>
              <a:t>as associated partners                                             </a:t>
            </a:r>
            <a:r>
              <a:rPr lang="en-US" sz="1800" i="1">
                <a:solidFill>
                  <a:schemeClr val="bg1">
                    <a:lumMod val="50000"/>
                  </a:schemeClr>
                </a:solidFill>
              </a:rPr>
              <a:t>- for HE non-eligible countries</a:t>
            </a:r>
            <a:endParaRPr lang="en-IE" sz="1800" i="1">
              <a:solidFill>
                <a:schemeClr val="bg1">
                  <a:lumMod val="50000"/>
                </a:schemeClr>
              </a:solidFill>
            </a:endParaRPr>
          </a:p>
        </p:txBody>
      </p:sp>
      <p:sp>
        <p:nvSpPr>
          <p:cNvPr id="3" name="Pentagon 11">
            <a:extLst>
              <a:ext uri="{FF2B5EF4-FFF2-40B4-BE49-F238E27FC236}">
                <a16:creationId xmlns:a16="http://schemas.microsoft.com/office/drawing/2014/main" id="{67A60A1C-AC9A-D6E1-E1AB-F1B8CF3F14EB}"/>
              </a:ext>
            </a:extLst>
          </p:cNvPr>
          <p:cNvSpPr/>
          <p:nvPr/>
        </p:nvSpPr>
        <p:spPr bwMode="auto">
          <a:xfrm>
            <a:off x="0" y="325951"/>
            <a:ext cx="11879780"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pl-PL" sz="3200" b="1" err="1">
                <a:solidFill>
                  <a:srgbClr val="FFFFFF"/>
                </a:solidFill>
                <a:ea typeface="Verdana" panose="020B0604030504040204" pitchFamily="34" charset="0"/>
                <a:cs typeface="Verdana" panose="020B0604030504040204" pitchFamily="34" charset="0"/>
              </a:rPr>
              <a:t>Who</a:t>
            </a:r>
            <a:r>
              <a:rPr lang="pl-PL" sz="3200" b="1">
                <a:solidFill>
                  <a:srgbClr val="FFFFFF"/>
                </a:solidFill>
                <a:ea typeface="Verdana" panose="020B0604030504040204" pitchFamily="34" charset="0"/>
                <a:cs typeface="Verdana" panose="020B0604030504040204" pitchFamily="34" charset="0"/>
              </a:rPr>
              <a:t> </a:t>
            </a:r>
            <a:r>
              <a:rPr lang="pl-PL" sz="3200" b="1" err="1">
                <a:solidFill>
                  <a:srgbClr val="FFFFFF"/>
                </a:solidFill>
                <a:ea typeface="Verdana" panose="020B0604030504040204" pitchFamily="34" charset="0"/>
                <a:cs typeface="Verdana" panose="020B0604030504040204" pitchFamily="34" charset="0"/>
              </a:rPr>
              <a:t>can</a:t>
            </a:r>
            <a:r>
              <a:rPr lang="pl-PL" sz="3200" b="1">
                <a:solidFill>
                  <a:srgbClr val="FFFFFF"/>
                </a:solidFill>
                <a:ea typeface="Verdana" panose="020B0604030504040204" pitchFamily="34" charset="0"/>
                <a:cs typeface="Verdana" panose="020B0604030504040204" pitchFamily="34" charset="0"/>
              </a:rPr>
              <a:t> </a:t>
            </a:r>
            <a:r>
              <a:rPr lang="pl-PL" sz="3200" b="1" err="1">
                <a:solidFill>
                  <a:srgbClr val="FFFFFF"/>
                </a:solidFill>
                <a:ea typeface="Verdana" panose="020B0604030504040204" pitchFamily="34" charset="0"/>
                <a:cs typeface="Verdana" panose="020B0604030504040204" pitchFamily="34" charset="0"/>
              </a:rPr>
              <a:t>apply</a:t>
            </a:r>
            <a:r>
              <a:rPr lang="pl-PL" sz="3200" b="1">
                <a:solidFill>
                  <a:srgbClr val="FFFFFF"/>
                </a:solidFill>
                <a:ea typeface="Verdana" panose="020B0604030504040204" pitchFamily="34" charset="0"/>
                <a:cs typeface="Verdana" panose="020B0604030504040204" pitchFamily="34" charset="0"/>
              </a:rPr>
              <a:t>?</a:t>
            </a:r>
            <a:endParaRPr kumimoji="0" lang="en-IE" sz="3200" b="1" u="none" strike="noStrike" kern="1200" cap="none" spc="0" normalizeH="0" baseline="0" noProof="0">
              <a:ln>
                <a:noFill/>
              </a:ln>
              <a:solidFill>
                <a:srgbClr val="FFFFFF"/>
              </a:solidFill>
              <a:effectLst/>
              <a:uLnTx/>
              <a:uFillTx/>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970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72F9E1-105E-C233-363A-9B5C8EE6B278}"/>
              </a:ext>
            </a:extLst>
          </p:cNvPr>
          <p:cNvSpPr txBox="1">
            <a:spLocks/>
          </p:cNvSpPr>
          <p:nvPr/>
        </p:nvSpPr>
        <p:spPr>
          <a:xfrm>
            <a:off x="118158" y="1506252"/>
            <a:ext cx="11625334" cy="44273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4" name="Pentagon 11">
            <a:extLst>
              <a:ext uri="{FF2B5EF4-FFF2-40B4-BE49-F238E27FC236}">
                <a16:creationId xmlns:a16="http://schemas.microsoft.com/office/drawing/2014/main" id="{4781BB06-DA08-F8CB-1332-4AB95A9C3A22}"/>
              </a:ext>
            </a:extLst>
          </p:cNvPr>
          <p:cNvSpPr/>
          <p:nvPr/>
        </p:nvSpPr>
        <p:spPr bwMode="auto">
          <a:xfrm>
            <a:off x="-1" y="212072"/>
            <a:ext cx="11891705" cy="621942"/>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r>
              <a:rPr lang="en-IE" sz="3200" b="1" dirty="0">
                <a:solidFill>
                  <a:srgbClr val="FFFFFF"/>
                </a:solidFill>
                <a:latin typeface="Verdana"/>
                <a:ea typeface="Verdana"/>
                <a:cs typeface="Verdana" panose="020B0604030504040204" pitchFamily="34" charset="0"/>
              </a:rPr>
              <a:t>Eligibility conditions ? </a:t>
            </a:r>
            <a:r>
              <a:rPr lang="en-IE" sz="3200" b="1" u="sng" dirty="0">
                <a:solidFill>
                  <a:srgbClr val="FFFFFF"/>
                </a:solidFill>
                <a:latin typeface="Verdana"/>
                <a:ea typeface="Verdana"/>
                <a:cs typeface="Verdana" panose="020B0604030504040204" pitchFamily="34" charset="0"/>
              </a:rPr>
              <a:t>EIE WP</a:t>
            </a:r>
            <a:endParaRPr kumimoji="0" lang="en-IE" sz="3200" b="1" u="sng" strike="noStrike" kern="1200" cap="none" spc="0" normalizeH="0" baseline="0" noProof="0" dirty="0">
              <a:ln>
                <a:noFill/>
              </a:ln>
              <a:solidFill>
                <a:srgbClr val="FFFFFF"/>
              </a:solidFill>
              <a:effectLst/>
              <a:uLnTx/>
              <a:uFillTx/>
              <a:latin typeface="Verdana"/>
              <a:ea typeface="Verdana"/>
              <a:cs typeface="Verdana" panose="020B0604030504040204" pitchFamily="34" charset="0"/>
            </a:endParaRPr>
          </a:p>
        </p:txBody>
      </p:sp>
      <p:sp>
        <p:nvSpPr>
          <p:cNvPr id="5" name="Text Placeholder 2">
            <a:extLst>
              <a:ext uri="{FF2B5EF4-FFF2-40B4-BE49-F238E27FC236}">
                <a16:creationId xmlns:a16="http://schemas.microsoft.com/office/drawing/2014/main" id="{B97ADBE7-4088-6D6D-2688-4E2487C4C3E5}"/>
              </a:ext>
            </a:extLst>
          </p:cNvPr>
          <p:cNvSpPr txBox="1">
            <a:spLocks/>
          </p:cNvSpPr>
          <p:nvPr/>
        </p:nvSpPr>
        <p:spPr>
          <a:xfrm>
            <a:off x="182138" y="1567763"/>
            <a:ext cx="11712752" cy="435856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a:solidFill>
                  <a:srgbClr val="024EA2"/>
                </a:solidFill>
                <a:latin typeface="Arial"/>
              </a:rPr>
              <a:t>Consortium requirements</a:t>
            </a:r>
            <a:r>
              <a:rPr lang="en-US" b="0">
                <a:solidFill>
                  <a:srgbClr val="024EA2"/>
                </a:solidFill>
                <a:latin typeface="Arial"/>
              </a:rPr>
              <a:t>:</a:t>
            </a:r>
          </a:p>
          <a:p>
            <a:pPr marL="342900" indent="-342900" algn="just">
              <a:buFont typeface="Arial" panose="020B0604020202020204" pitchFamily="34" charset="0"/>
              <a:buChar char="•"/>
            </a:pPr>
            <a:endParaRPr lang="en-US" b="0">
              <a:solidFill>
                <a:srgbClr val="024EA2"/>
              </a:solidFill>
              <a:latin typeface="Arial"/>
            </a:endParaRPr>
          </a:p>
          <a:p>
            <a:pPr marL="342900" indent="-342900" algn="just">
              <a:buFont typeface="Arial" panose="020B0604020202020204" pitchFamily="34" charset="0"/>
              <a:buChar char="•"/>
            </a:pPr>
            <a:endParaRPr lang="en-US" b="0">
              <a:solidFill>
                <a:srgbClr val="024EA2"/>
              </a:solidFill>
              <a:latin typeface="Arial"/>
            </a:endParaRPr>
          </a:p>
          <a:p>
            <a:pPr marL="342900" indent="-342900" algn="just">
              <a:buFont typeface="Arial" panose="020B0604020202020204" pitchFamily="34" charset="0"/>
              <a:buChar char="•"/>
            </a:pPr>
            <a:endParaRPr lang="en-US" b="0">
              <a:solidFill>
                <a:srgbClr val="024EA2"/>
              </a:solidFill>
              <a:latin typeface="Arial"/>
            </a:endParaRPr>
          </a:p>
          <a:p>
            <a:pPr marL="285750" indent="-285750" algn="just">
              <a:buFont typeface="Arial" panose="020B0604020202020204" pitchFamily="34" charset="0"/>
              <a:buChar char="•"/>
            </a:pPr>
            <a:r>
              <a:rPr lang="en-US">
                <a:solidFill>
                  <a:srgbClr val="024EA2"/>
                </a:solidFill>
                <a:latin typeface="Arial"/>
              </a:rPr>
              <a:t>Regional innovation status: </a:t>
            </a:r>
          </a:p>
          <a:p>
            <a:pPr algn="just"/>
            <a:endParaRPr lang="en-US" b="0">
              <a:solidFill>
                <a:srgbClr val="024EA2"/>
              </a:solidFill>
              <a:latin typeface="Arial"/>
            </a:endParaRPr>
          </a:p>
          <a:p>
            <a:pPr algn="just"/>
            <a:endParaRPr lang="en-US" b="0">
              <a:solidFill>
                <a:srgbClr val="024EA2"/>
              </a:solidFill>
              <a:latin typeface="Arial"/>
            </a:endParaRPr>
          </a:p>
          <a:p>
            <a:pPr marL="285750" indent="-285750" algn="just">
              <a:buFont typeface="Arial" panose="020B0604020202020204" pitchFamily="34" charset="0"/>
              <a:buChar char="•"/>
            </a:pPr>
            <a:r>
              <a:rPr lang="en-IE">
                <a:solidFill>
                  <a:srgbClr val="024EA2"/>
                </a:solidFill>
                <a:latin typeface="Arial"/>
              </a:rPr>
              <a:t>Budget:   </a:t>
            </a:r>
          </a:p>
          <a:p>
            <a:pPr algn="just"/>
            <a:endParaRPr lang="en-IE" b="0">
              <a:solidFill>
                <a:srgbClr val="024EA2"/>
              </a:solidFill>
              <a:latin typeface="Arial"/>
            </a:endParaRPr>
          </a:p>
          <a:p>
            <a:pPr marL="285750" indent="-285750" algn="just">
              <a:buFont typeface="Arial" panose="020B0604020202020204" pitchFamily="34" charset="0"/>
              <a:buChar char="•"/>
            </a:pPr>
            <a:r>
              <a:rPr lang="en-IE">
                <a:solidFill>
                  <a:srgbClr val="024EA2"/>
                </a:solidFill>
                <a:latin typeface="Arial"/>
              </a:rPr>
              <a:t>Letter of Intent : </a:t>
            </a:r>
          </a:p>
          <a:p>
            <a:pPr algn="just"/>
            <a:endParaRPr lang="en-IE" b="0">
              <a:solidFill>
                <a:srgbClr val="024EA2"/>
              </a:solidFill>
              <a:latin typeface="Arial"/>
            </a:endParaRPr>
          </a:p>
          <a:p>
            <a:pPr marL="285750" indent="-285750" algn="just">
              <a:buFont typeface="Arial" panose="020B0604020202020204" pitchFamily="34" charset="0"/>
              <a:buChar char="•"/>
            </a:pPr>
            <a:r>
              <a:rPr lang="en-IE">
                <a:solidFill>
                  <a:srgbClr val="024EA2"/>
                </a:solidFill>
              </a:rPr>
              <a:t>Communication Networks:                       </a:t>
            </a:r>
            <a:endParaRPr lang="en-US">
              <a:solidFill>
                <a:srgbClr val="024EA2"/>
              </a:solidFill>
            </a:endParaRPr>
          </a:p>
          <a:p>
            <a:pPr algn="just"/>
            <a:endParaRPr lang="en-US" b="0">
              <a:solidFill>
                <a:srgbClr val="4D4D4D"/>
              </a:solidFill>
            </a:endParaRPr>
          </a:p>
          <a:p>
            <a:pPr marL="285750" indent="-285750" algn="just">
              <a:buFont typeface="Arial" panose="020B0604020202020204" pitchFamily="34" charset="0"/>
              <a:buChar char="•"/>
            </a:pPr>
            <a:r>
              <a:rPr lang="en-IE">
                <a:solidFill>
                  <a:schemeClr val="accent1"/>
                </a:solidFill>
                <a:latin typeface="Arial"/>
              </a:rPr>
              <a:t>Ineligibility of Identical Proposals: </a:t>
            </a:r>
            <a:r>
              <a:rPr lang="en-US" b="0">
                <a:solidFill>
                  <a:srgbClr val="4D4D4D"/>
                </a:solidFill>
                <a:latin typeface="Arial"/>
              </a:rPr>
              <a:t> </a:t>
            </a:r>
          </a:p>
          <a:p>
            <a:pPr marL="285750" indent="-285750" algn="just">
              <a:buFont typeface="Arial" panose="020B0604020202020204" pitchFamily="34" charset="0"/>
              <a:buChar char="•"/>
            </a:pPr>
            <a:endParaRPr lang="en-GB" b="0">
              <a:solidFill>
                <a:srgbClr val="4D4D4D"/>
              </a:solidFill>
              <a:latin typeface="Arial"/>
            </a:endParaRPr>
          </a:p>
        </p:txBody>
      </p:sp>
      <p:grpSp>
        <p:nvGrpSpPr>
          <p:cNvPr id="11" name="Group 10">
            <a:extLst>
              <a:ext uri="{FF2B5EF4-FFF2-40B4-BE49-F238E27FC236}">
                <a16:creationId xmlns:a16="http://schemas.microsoft.com/office/drawing/2014/main" id="{AE314BB9-A130-5179-1C65-E6A784656909}"/>
              </a:ext>
            </a:extLst>
          </p:cNvPr>
          <p:cNvGrpSpPr/>
          <p:nvPr/>
        </p:nvGrpSpPr>
        <p:grpSpPr>
          <a:xfrm>
            <a:off x="4856151" y="1596710"/>
            <a:ext cx="6930566" cy="4300681"/>
            <a:chOff x="4844861" y="1903563"/>
            <a:chExt cx="7482606" cy="4300681"/>
          </a:xfrm>
        </p:grpSpPr>
        <p:sp>
          <p:nvSpPr>
            <p:cNvPr id="12" name="TextBox 11">
              <a:extLst>
                <a:ext uri="{FF2B5EF4-FFF2-40B4-BE49-F238E27FC236}">
                  <a16:creationId xmlns:a16="http://schemas.microsoft.com/office/drawing/2014/main" id="{A1456F69-1220-18AE-2822-284334082CDC}"/>
                </a:ext>
              </a:extLst>
            </p:cNvPr>
            <p:cNvSpPr txBox="1"/>
            <p:nvPr/>
          </p:nvSpPr>
          <p:spPr>
            <a:xfrm>
              <a:off x="4946715" y="3038357"/>
              <a:ext cx="6787208" cy="892552"/>
            </a:xfrm>
            <a:prstGeom prst="rect">
              <a:avLst/>
            </a:prstGeom>
            <a:noFill/>
          </p:spPr>
          <p:txBody>
            <a:bodyPr wrap="square" rtlCol="0">
              <a:spAutoFit/>
            </a:bodyPr>
            <a:lstStyle/>
            <a:p>
              <a:pPr marL="285750" indent="-285750" algn="just">
                <a:buFont typeface="Wingdings" panose="05000000000000000000" pitchFamily="2" charset="2"/>
                <a:buChar char="ü"/>
              </a:pPr>
              <a:r>
                <a:rPr lang="en-US" sz="1600" b="0">
                  <a:solidFill>
                    <a:srgbClr val="4D4D4D"/>
                  </a:solidFill>
                  <a:latin typeface="Arial"/>
                </a:rPr>
                <a:t>at </a:t>
              </a:r>
              <a:r>
                <a:rPr lang="en-US" sz="1600" b="0">
                  <a:latin typeface="Arial"/>
                </a:rPr>
                <a:t>least </a:t>
              </a:r>
              <a:r>
                <a:rPr lang="en-US" sz="1600" b="1">
                  <a:solidFill>
                    <a:srgbClr val="931680"/>
                  </a:solidFill>
                  <a:latin typeface="Arial"/>
                </a:rPr>
                <a:t>1 from 'moderate' or 'emerging' innovator region</a:t>
              </a:r>
              <a:endParaRPr lang="en-US" sz="1600" b="0">
                <a:solidFill>
                  <a:srgbClr val="931680"/>
                </a:solidFill>
                <a:latin typeface="Arial"/>
              </a:endParaRPr>
            </a:p>
            <a:p>
              <a:pPr marL="285750" indent="-285750" algn="just">
                <a:buFont typeface="Wingdings" panose="05000000000000000000" pitchFamily="2" charset="2"/>
                <a:buChar char="ü"/>
              </a:pPr>
              <a:r>
                <a:rPr lang="en-US" sz="1600" b="0">
                  <a:solidFill>
                    <a:srgbClr val="4D4D4D"/>
                  </a:solidFill>
                  <a:latin typeface="Arial"/>
                </a:rPr>
                <a:t>at least </a:t>
              </a:r>
              <a:r>
                <a:rPr lang="en-US" sz="1600" b="1">
                  <a:solidFill>
                    <a:srgbClr val="931680"/>
                  </a:solidFill>
                  <a:latin typeface="Arial"/>
                </a:rPr>
                <a:t>1 from a 'strong' or 'innovation leader' innovator region</a:t>
              </a:r>
            </a:p>
            <a:p>
              <a:endParaRPr lang="en-IE"/>
            </a:p>
          </p:txBody>
        </p:sp>
        <p:sp>
          <p:nvSpPr>
            <p:cNvPr id="13" name="TextBox 12">
              <a:extLst>
                <a:ext uri="{FF2B5EF4-FFF2-40B4-BE49-F238E27FC236}">
                  <a16:creationId xmlns:a16="http://schemas.microsoft.com/office/drawing/2014/main" id="{E475C920-FB82-51F7-CDF9-BAB1DE6F414B}"/>
                </a:ext>
              </a:extLst>
            </p:cNvPr>
            <p:cNvSpPr txBox="1"/>
            <p:nvPr/>
          </p:nvSpPr>
          <p:spPr>
            <a:xfrm>
              <a:off x="4959296" y="1903563"/>
              <a:ext cx="6814163" cy="861774"/>
            </a:xfrm>
            <a:prstGeom prst="rect">
              <a:avLst/>
            </a:prstGeom>
            <a:noFill/>
          </p:spPr>
          <p:txBody>
            <a:bodyPr wrap="square" rtlCol="0">
              <a:spAutoFit/>
            </a:bodyPr>
            <a:lstStyle/>
            <a:p>
              <a:pPr marL="285750" indent="-285750" algn="just">
                <a:buFont typeface="Wingdings" panose="05000000000000000000" pitchFamily="2" charset="2"/>
                <a:buChar char="ü"/>
              </a:pPr>
              <a:r>
                <a:rPr lang="en-US" sz="1600" b="0">
                  <a:solidFill>
                    <a:srgbClr val="4D4D4D"/>
                  </a:solidFill>
                  <a:latin typeface="Arial"/>
                </a:rPr>
                <a:t>at </a:t>
              </a:r>
              <a:r>
                <a:rPr lang="en-US" sz="1600" b="0">
                  <a:latin typeface="Arial"/>
                </a:rPr>
                <a:t>least </a:t>
              </a:r>
              <a:r>
                <a:rPr lang="en-US" sz="1600" b="1">
                  <a:solidFill>
                    <a:srgbClr val="931680"/>
                  </a:solidFill>
                  <a:latin typeface="Arial"/>
                </a:rPr>
                <a:t>3 national/regional authorities </a:t>
              </a:r>
              <a:r>
                <a:rPr lang="en-US" sz="1600">
                  <a:latin typeface="Arial"/>
                </a:rPr>
                <a:t>from</a:t>
              </a:r>
            </a:p>
            <a:p>
              <a:pPr marL="285750" indent="-285750" algn="just">
                <a:buFont typeface="Wingdings" panose="05000000000000000000" pitchFamily="2" charset="2"/>
                <a:buChar char="ü"/>
              </a:pPr>
              <a:r>
                <a:rPr lang="en-US" sz="1600">
                  <a:solidFill>
                    <a:srgbClr val="4D4D4D"/>
                  </a:solidFill>
                  <a:latin typeface="Arial"/>
                </a:rPr>
                <a:t>at least </a:t>
              </a:r>
              <a:r>
                <a:rPr lang="en-US" sz="1600" b="1">
                  <a:solidFill>
                    <a:srgbClr val="931680"/>
                  </a:solidFill>
                  <a:latin typeface="Arial"/>
                </a:rPr>
                <a:t>3 different Member States or Associated Countries </a:t>
              </a:r>
              <a:endParaRPr lang="en-US" sz="1600" b="0">
                <a:solidFill>
                  <a:srgbClr val="931680"/>
                </a:solidFill>
                <a:latin typeface="Arial"/>
              </a:endParaRPr>
            </a:p>
            <a:p>
              <a:r>
                <a:rPr lang="en-IE"/>
                <a:t>                             </a:t>
              </a:r>
            </a:p>
          </p:txBody>
        </p:sp>
        <p:sp>
          <p:nvSpPr>
            <p:cNvPr id="14" name="TextBox 13">
              <a:extLst>
                <a:ext uri="{FF2B5EF4-FFF2-40B4-BE49-F238E27FC236}">
                  <a16:creationId xmlns:a16="http://schemas.microsoft.com/office/drawing/2014/main" id="{9FF135AA-8E4C-AA6F-2169-61150F676AB8}"/>
                </a:ext>
              </a:extLst>
            </p:cNvPr>
            <p:cNvSpPr txBox="1"/>
            <p:nvPr/>
          </p:nvSpPr>
          <p:spPr>
            <a:xfrm>
              <a:off x="4923116" y="3967821"/>
              <a:ext cx="7059489" cy="338554"/>
            </a:xfrm>
            <a:prstGeom prst="rect">
              <a:avLst/>
            </a:prstGeom>
            <a:noFill/>
          </p:spPr>
          <p:txBody>
            <a:bodyPr wrap="square" rtlCol="0">
              <a:spAutoFit/>
            </a:bodyPr>
            <a:lstStyle/>
            <a:p>
              <a:pPr marL="285750" indent="-285750" algn="just">
                <a:buFont typeface="Wingdings" panose="05000000000000000000" pitchFamily="2" charset="2"/>
                <a:buChar char="ü"/>
              </a:pPr>
              <a:r>
                <a:rPr lang="en-US" sz="1600">
                  <a:latin typeface="Arial"/>
                </a:rPr>
                <a:t>at least </a:t>
              </a:r>
              <a:r>
                <a:rPr lang="en-US" sz="1600" b="1">
                  <a:solidFill>
                    <a:srgbClr val="931680"/>
                  </a:solidFill>
                  <a:latin typeface="Arial"/>
                </a:rPr>
                <a:t>50% of total eligible costs </a:t>
              </a:r>
              <a:r>
                <a:rPr lang="en-US" sz="1600">
                  <a:latin typeface="Arial"/>
                </a:rPr>
                <a:t>to FSTP and/or PCP/PPI</a:t>
              </a:r>
              <a:endParaRPr lang="en-IE"/>
            </a:p>
          </p:txBody>
        </p:sp>
        <p:sp>
          <p:nvSpPr>
            <p:cNvPr id="15" name="TextBox 14">
              <a:extLst>
                <a:ext uri="{FF2B5EF4-FFF2-40B4-BE49-F238E27FC236}">
                  <a16:creationId xmlns:a16="http://schemas.microsoft.com/office/drawing/2014/main" id="{C5C6E8F7-C734-7D97-9BFC-3120CC63450F}"/>
                </a:ext>
              </a:extLst>
            </p:cNvPr>
            <p:cNvSpPr txBox="1"/>
            <p:nvPr/>
          </p:nvSpPr>
          <p:spPr>
            <a:xfrm>
              <a:off x="4891530" y="4617498"/>
              <a:ext cx="7253800" cy="338554"/>
            </a:xfrm>
            <a:prstGeom prst="rect">
              <a:avLst/>
            </a:prstGeom>
            <a:noFill/>
          </p:spPr>
          <p:txBody>
            <a:bodyPr wrap="square" rtlCol="0">
              <a:spAutoFit/>
            </a:bodyPr>
            <a:lstStyle/>
            <a:p>
              <a:pPr marL="285750" indent="-285750" algn="l">
                <a:buFont typeface="Wingdings" panose="05000000000000000000" pitchFamily="2" charset="2"/>
                <a:buChar char="ü"/>
              </a:pPr>
              <a:r>
                <a:rPr lang="en-US" sz="1600">
                  <a:latin typeface="Arial"/>
                </a:rPr>
                <a:t>a</a:t>
              </a:r>
              <a:r>
                <a:rPr lang="en-US" sz="1600" b="1">
                  <a:solidFill>
                    <a:srgbClr val="931680"/>
                  </a:solidFill>
                  <a:latin typeface="Arial"/>
                </a:rPr>
                <a:t> single letter of intent </a:t>
              </a:r>
              <a:r>
                <a:rPr lang="en-US" sz="1600">
                  <a:latin typeface="Arial"/>
                </a:rPr>
                <a:t>indicating the source of the 50% funding</a:t>
              </a:r>
              <a:endParaRPr lang="en-IE"/>
            </a:p>
          </p:txBody>
        </p:sp>
        <p:sp>
          <p:nvSpPr>
            <p:cNvPr id="16" name="TextBox 15">
              <a:extLst>
                <a:ext uri="{FF2B5EF4-FFF2-40B4-BE49-F238E27FC236}">
                  <a16:creationId xmlns:a16="http://schemas.microsoft.com/office/drawing/2014/main" id="{0BF8DA79-71C7-A65A-6CD5-88E32F396D82}"/>
                </a:ext>
              </a:extLst>
            </p:cNvPr>
            <p:cNvSpPr txBox="1"/>
            <p:nvPr/>
          </p:nvSpPr>
          <p:spPr>
            <a:xfrm>
              <a:off x="4844861" y="5865690"/>
              <a:ext cx="7435937" cy="338554"/>
            </a:xfrm>
            <a:prstGeom prst="rect">
              <a:avLst/>
            </a:prstGeom>
            <a:noFill/>
          </p:spPr>
          <p:txBody>
            <a:bodyPr wrap="square" rtlCol="0">
              <a:spAutoFit/>
            </a:bodyPr>
            <a:lstStyle/>
            <a:p>
              <a:pPr marL="342900" indent="-342900">
                <a:buFont typeface="Wingdings" panose="05000000000000000000" pitchFamily="2" charset="2"/>
                <a:buChar char="ü"/>
              </a:pPr>
              <a:r>
                <a:rPr lang="en-US" sz="1600" b="0" i="0">
                  <a:effectLst/>
                  <a:latin typeface="+mj-lt"/>
                </a:rPr>
                <a:t>identical proposals under the </a:t>
              </a:r>
              <a:r>
                <a:rPr lang="en-US" sz="1600" b="1" i="0">
                  <a:solidFill>
                    <a:srgbClr val="931680"/>
                  </a:solidFill>
                  <a:effectLst/>
                  <a:latin typeface="+mj-lt"/>
                </a:rPr>
                <a:t>mirror WIDERA call </a:t>
              </a:r>
              <a:r>
                <a:rPr lang="en-US" sz="1600" b="0" i="0">
                  <a:effectLst/>
                  <a:latin typeface="+mj-lt"/>
                </a:rPr>
                <a:t>are not eligible. </a:t>
              </a:r>
            </a:p>
          </p:txBody>
        </p:sp>
        <p:sp>
          <p:nvSpPr>
            <p:cNvPr id="17" name="TextBox 16">
              <a:extLst>
                <a:ext uri="{FF2B5EF4-FFF2-40B4-BE49-F238E27FC236}">
                  <a16:creationId xmlns:a16="http://schemas.microsoft.com/office/drawing/2014/main" id="{A9F3E883-81F8-4E26-2EA4-7451F013A662}"/>
                </a:ext>
              </a:extLst>
            </p:cNvPr>
            <p:cNvSpPr txBox="1"/>
            <p:nvPr/>
          </p:nvSpPr>
          <p:spPr>
            <a:xfrm>
              <a:off x="4891530" y="5230699"/>
              <a:ext cx="7435937" cy="338554"/>
            </a:xfrm>
            <a:prstGeom prst="rect">
              <a:avLst/>
            </a:prstGeom>
            <a:noFill/>
          </p:spPr>
          <p:txBody>
            <a:bodyPr wrap="square" rtlCol="0">
              <a:spAutoFit/>
            </a:bodyPr>
            <a:lstStyle/>
            <a:p>
              <a:pPr marL="342900" indent="-342900" algn="l">
                <a:buFont typeface="Wingdings" panose="05000000000000000000" pitchFamily="2" charset="2"/>
                <a:buChar char="ü"/>
              </a:pPr>
              <a:r>
                <a:rPr lang="en-US" sz="1600"/>
                <a:t>r</a:t>
              </a:r>
              <a:r>
                <a:rPr lang="en-US" sz="1600" b="0" i="0">
                  <a:effectLst/>
                </a:rPr>
                <a:t>estrictions for the </a:t>
              </a:r>
              <a:r>
                <a:rPr lang="en-US" sz="1600" b="1">
                  <a:solidFill>
                    <a:srgbClr val="931680"/>
                  </a:solidFill>
                </a:rPr>
                <a:t>protection of European communication networks.</a:t>
              </a:r>
            </a:p>
          </p:txBody>
        </p:sp>
        <p:sp>
          <p:nvSpPr>
            <p:cNvPr id="18" name="TextBox 17">
              <a:extLst>
                <a:ext uri="{FF2B5EF4-FFF2-40B4-BE49-F238E27FC236}">
                  <a16:creationId xmlns:a16="http://schemas.microsoft.com/office/drawing/2014/main" id="{C122B08A-3648-4EE2-7BCA-62FDA3EF8145}"/>
                </a:ext>
              </a:extLst>
            </p:cNvPr>
            <p:cNvSpPr txBox="1"/>
            <p:nvPr/>
          </p:nvSpPr>
          <p:spPr>
            <a:xfrm>
              <a:off x="6943563" y="2580828"/>
              <a:ext cx="2029522" cy="338554"/>
            </a:xfrm>
            <a:prstGeom prst="rect">
              <a:avLst/>
            </a:prstGeom>
            <a:noFill/>
          </p:spPr>
          <p:txBody>
            <a:bodyPr wrap="square" rtlCol="0">
              <a:spAutoFit/>
            </a:bodyPr>
            <a:lstStyle/>
            <a:p>
              <a:r>
                <a:rPr lang="en-IE" sz="1600"/>
                <a:t>from which</a:t>
              </a:r>
            </a:p>
          </p:txBody>
        </p:sp>
      </p:grpSp>
      <p:sp>
        <p:nvSpPr>
          <p:cNvPr id="19" name="TextBox 18">
            <a:extLst>
              <a:ext uri="{FF2B5EF4-FFF2-40B4-BE49-F238E27FC236}">
                <a16:creationId xmlns:a16="http://schemas.microsoft.com/office/drawing/2014/main" id="{98177D9D-25BA-9A70-3A32-3D4099B0961B}"/>
              </a:ext>
            </a:extLst>
          </p:cNvPr>
          <p:cNvSpPr txBox="1"/>
          <p:nvPr/>
        </p:nvSpPr>
        <p:spPr>
          <a:xfrm>
            <a:off x="550157" y="6199343"/>
            <a:ext cx="7382933" cy="461665"/>
          </a:xfrm>
          <a:prstGeom prst="rect">
            <a:avLst/>
          </a:prstGeom>
          <a:noFill/>
        </p:spPr>
        <p:txBody>
          <a:bodyPr wrap="square" rtlCol="0">
            <a:spAutoFit/>
          </a:bodyPr>
          <a:lstStyle/>
          <a:p>
            <a:r>
              <a:rPr lang="en-IE" sz="1200" b="1" i="1"/>
              <a:t>FSTP</a:t>
            </a:r>
            <a:r>
              <a:rPr lang="en-IE" sz="1200" i="1"/>
              <a:t>: Financial Support to Third Parties</a:t>
            </a:r>
          </a:p>
          <a:p>
            <a:r>
              <a:rPr lang="en-IE" sz="1200" b="1" i="1"/>
              <a:t>PCP</a:t>
            </a:r>
            <a:r>
              <a:rPr lang="en-IE" sz="1200" i="1"/>
              <a:t>: Pre-commercial procurement, </a:t>
            </a:r>
            <a:r>
              <a:rPr lang="en-IE" sz="1200" b="1" i="1"/>
              <a:t>PPI</a:t>
            </a:r>
            <a:r>
              <a:rPr lang="en-IE" sz="1200" i="1"/>
              <a:t>: Public procurement for innovative solutions </a:t>
            </a:r>
            <a:endParaRPr lang="en-IE" i="1"/>
          </a:p>
        </p:txBody>
      </p:sp>
    </p:spTree>
    <p:extLst>
      <p:ext uri="{BB962C8B-B14F-4D97-AF65-F5344CB8AC3E}">
        <p14:creationId xmlns:p14="http://schemas.microsoft.com/office/powerpoint/2010/main" val="137571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B91C2-02E3-5295-6DC2-3A7DF75A7018}"/>
              </a:ext>
            </a:extLst>
          </p:cNvPr>
          <p:cNvSpPr txBox="1">
            <a:spLocks/>
          </p:cNvSpPr>
          <p:nvPr/>
        </p:nvSpPr>
        <p:spPr>
          <a:xfrm>
            <a:off x="118157" y="1516132"/>
            <a:ext cx="11611387" cy="451098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Text Placeholder 2">
            <a:extLst>
              <a:ext uri="{FF2B5EF4-FFF2-40B4-BE49-F238E27FC236}">
                <a16:creationId xmlns:a16="http://schemas.microsoft.com/office/drawing/2014/main" id="{F10B697D-4F80-735B-FD0C-0CCBCE47DB3C}"/>
              </a:ext>
            </a:extLst>
          </p:cNvPr>
          <p:cNvSpPr txBox="1">
            <a:spLocks/>
          </p:cNvSpPr>
          <p:nvPr/>
        </p:nvSpPr>
        <p:spPr>
          <a:xfrm>
            <a:off x="239838" y="1597213"/>
            <a:ext cx="11918286" cy="486559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1800">
                <a:solidFill>
                  <a:srgbClr val="024EA2"/>
                </a:solidFill>
                <a:latin typeface="Arial"/>
              </a:rPr>
              <a:t>Minimum consortium requirements:</a:t>
            </a:r>
          </a:p>
          <a:p>
            <a:pPr marL="342900" indent="-342900" algn="just">
              <a:buFont typeface="Arial" panose="020B0604020202020204" pitchFamily="34" charset="0"/>
              <a:buChar char="•"/>
            </a:pPr>
            <a:endParaRPr lang="en-US" sz="1800">
              <a:solidFill>
                <a:srgbClr val="024EA2"/>
              </a:solidFill>
              <a:latin typeface="Arial"/>
            </a:endParaRPr>
          </a:p>
          <a:p>
            <a:pPr marL="342900" indent="-342900" algn="just">
              <a:buFont typeface="Arial" panose="020B0604020202020204" pitchFamily="34" charset="0"/>
              <a:buChar char="•"/>
            </a:pPr>
            <a:endParaRPr lang="en-US" sz="1800">
              <a:solidFill>
                <a:srgbClr val="024EA2"/>
              </a:solidFill>
              <a:latin typeface="Arial"/>
            </a:endParaRPr>
          </a:p>
          <a:p>
            <a:pPr marL="285750" indent="-285750" algn="just">
              <a:buFont typeface="Arial" panose="020B0604020202020204" pitchFamily="34" charset="0"/>
              <a:buChar char="•"/>
            </a:pPr>
            <a:r>
              <a:rPr lang="en-US" sz="1800">
                <a:solidFill>
                  <a:srgbClr val="024EA2"/>
                </a:solidFill>
                <a:latin typeface="Arial"/>
              </a:rPr>
              <a:t>Regional representation: </a:t>
            </a:r>
          </a:p>
          <a:p>
            <a:pPr algn="just"/>
            <a:endParaRPr lang="en-US" sz="1800">
              <a:solidFill>
                <a:srgbClr val="024EA2"/>
              </a:solidFill>
              <a:latin typeface="Arial"/>
            </a:endParaRPr>
          </a:p>
          <a:p>
            <a:pPr marL="285750" indent="-285750" algn="just">
              <a:buFont typeface="Arial" panose="020B0604020202020204" pitchFamily="34" charset="0"/>
              <a:buChar char="•"/>
            </a:pPr>
            <a:r>
              <a:rPr lang="en-IE" sz="1800">
                <a:solidFill>
                  <a:srgbClr val="FF0000"/>
                </a:solidFill>
                <a:latin typeface="Arial"/>
              </a:rPr>
              <a:t>Widening country requirement:</a:t>
            </a:r>
          </a:p>
          <a:p>
            <a:pPr algn="just"/>
            <a:endParaRPr lang="en-IE" sz="1800">
              <a:solidFill>
                <a:srgbClr val="931680"/>
              </a:solidFill>
              <a:latin typeface="Arial"/>
            </a:endParaRPr>
          </a:p>
          <a:p>
            <a:pPr marL="285750" indent="-285750" algn="just">
              <a:buFont typeface="Arial" panose="020B0604020202020204" pitchFamily="34" charset="0"/>
              <a:buChar char="•"/>
            </a:pPr>
            <a:r>
              <a:rPr lang="en-IE" sz="1800">
                <a:solidFill>
                  <a:srgbClr val="FF0000"/>
                </a:solidFill>
                <a:latin typeface="Arial"/>
              </a:rPr>
              <a:t>Widening coordinator location:</a:t>
            </a:r>
          </a:p>
          <a:p>
            <a:pPr marL="285750" indent="-285750" algn="just">
              <a:buFont typeface="Arial" panose="020B0604020202020204" pitchFamily="34" charset="0"/>
              <a:buChar char="•"/>
            </a:pPr>
            <a:endParaRPr lang="en-IE" sz="1800">
              <a:solidFill>
                <a:srgbClr val="FF0000"/>
              </a:solidFill>
              <a:latin typeface="Arial"/>
            </a:endParaRPr>
          </a:p>
          <a:p>
            <a:pPr marL="285750" indent="-285750" algn="just">
              <a:buFont typeface="Arial" panose="020B0604020202020204" pitchFamily="34" charset="0"/>
              <a:buChar char="•"/>
            </a:pPr>
            <a:r>
              <a:rPr lang="en-IE" sz="1800">
                <a:solidFill>
                  <a:srgbClr val="FF0000"/>
                </a:solidFill>
                <a:latin typeface="Arial"/>
              </a:rPr>
              <a:t>Widening financial allocation:</a:t>
            </a:r>
          </a:p>
          <a:p>
            <a:pPr marL="285750" indent="-285750" algn="just">
              <a:buFont typeface="Arial" panose="020B0604020202020204" pitchFamily="34" charset="0"/>
              <a:buChar char="•"/>
            </a:pPr>
            <a:endParaRPr lang="en-IE" sz="1800">
              <a:solidFill>
                <a:srgbClr val="024EA2"/>
              </a:solidFill>
              <a:latin typeface="Arial"/>
            </a:endParaRPr>
          </a:p>
          <a:p>
            <a:pPr marL="285750" indent="-285750" algn="just">
              <a:buFont typeface="Arial" panose="020B0604020202020204" pitchFamily="34" charset="0"/>
              <a:buChar char="•"/>
            </a:pPr>
            <a:r>
              <a:rPr lang="en-IE" sz="1800">
                <a:solidFill>
                  <a:srgbClr val="024EA2"/>
                </a:solidFill>
                <a:latin typeface="Arial"/>
              </a:rPr>
              <a:t>Financial Allocation:   </a:t>
            </a:r>
          </a:p>
          <a:p>
            <a:pPr algn="just"/>
            <a:endParaRPr lang="en-IE" sz="1800">
              <a:solidFill>
                <a:srgbClr val="024EA2"/>
              </a:solidFill>
              <a:latin typeface="Arial"/>
            </a:endParaRPr>
          </a:p>
          <a:p>
            <a:pPr marL="285750" indent="-285750" algn="just">
              <a:buFont typeface="Arial" panose="020B0604020202020204" pitchFamily="34" charset="0"/>
              <a:buChar char="•"/>
            </a:pPr>
            <a:r>
              <a:rPr lang="en-IE" sz="1800">
                <a:solidFill>
                  <a:srgbClr val="024EA2"/>
                </a:solidFill>
                <a:latin typeface="Arial"/>
              </a:rPr>
              <a:t>Letter of Intent Requirement: </a:t>
            </a:r>
          </a:p>
          <a:p>
            <a:pPr marL="285750" indent="-285750" algn="just">
              <a:buFont typeface="Arial" panose="020B0604020202020204" pitchFamily="34" charset="0"/>
              <a:buChar char="•"/>
            </a:pPr>
            <a:endParaRPr lang="en-IE" sz="1800">
              <a:solidFill>
                <a:srgbClr val="024EA2"/>
              </a:solidFill>
              <a:latin typeface="Arial"/>
            </a:endParaRPr>
          </a:p>
          <a:p>
            <a:pPr marL="285750" indent="-285750" algn="just">
              <a:buFont typeface="Arial" panose="020B0604020202020204" pitchFamily="34" charset="0"/>
              <a:buChar char="•"/>
            </a:pPr>
            <a:r>
              <a:rPr lang="en-IE" sz="1800">
                <a:solidFill>
                  <a:srgbClr val="024EA2"/>
                </a:solidFill>
                <a:latin typeface="Arial"/>
              </a:rPr>
              <a:t>Communication Networks:</a:t>
            </a:r>
            <a:endParaRPr lang="en-US" b="0">
              <a:solidFill>
                <a:srgbClr val="4D4D4D"/>
              </a:solidFill>
              <a:latin typeface="Arial"/>
            </a:endParaRPr>
          </a:p>
        </p:txBody>
      </p:sp>
      <p:sp>
        <p:nvSpPr>
          <p:cNvPr id="6" name="TextBox 5">
            <a:extLst>
              <a:ext uri="{FF2B5EF4-FFF2-40B4-BE49-F238E27FC236}">
                <a16:creationId xmlns:a16="http://schemas.microsoft.com/office/drawing/2014/main" id="{DCAE992C-3CD5-0F8F-B7CB-712509F2D5BC}"/>
              </a:ext>
            </a:extLst>
          </p:cNvPr>
          <p:cNvSpPr txBox="1"/>
          <p:nvPr/>
        </p:nvSpPr>
        <p:spPr>
          <a:xfrm>
            <a:off x="5040367" y="2324431"/>
            <a:ext cx="8124528" cy="738664"/>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b="0">
                <a:solidFill>
                  <a:srgbClr val="4D4D4D"/>
                </a:solidFill>
                <a:latin typeface="Arial"/>
              </a:rPr>
              <a:t>at </a:t>
            </a:r>
            <a:r>
              <a:rPr lang="en-US" sz="1400" b="0">
                <a:latin typeface="Arial"/>
              </a:rPr>
              <a:t>least </a:t>
            </a:r>
            <a:r>
              <a:rPr lang="en-US" sz="1400" b="1">
                <a:solidFill>
                  <a:srgbClr val="931680"/>
                </a:solidFill>
                <a:latin typeface="Arial"/>
              </a:rPr>
              <a:t>1 from 'moderate' or 'emerging' innovator region</a:t>
            </a:r>
            <a:endParaRPr lang="en-US" sz="1400" b="0">
              <a:solidFill>
                <a:srgbClr val="931680"/>
              </a:solidFill>
              <a:latin typeface="Arial"/>
            </a:endParaRPr>
          </a:p>
          <a:p>
            <a:pPr marL="285750" indent="-285750" algn="just">
              <a:buFont typeface="Wingdings" panose="05000000000000000000" pitchFamily="2" charset="2"/>
              <a:buChar char="ü"/>
            </a:pPr>
            <a:r>
              <a:rPr lang="en-US" sz="1400" b="0">
                <a:solidFill>
                  <a:srgbClr val="4D4D4D"/>
                </a:solidFill>
                <a:latin typeface="Arial"/>
              </a:rPr>
              <a:t>at least </a:t>
            </a:r>
            <a:r>
              <a:rPr lang="en-US" sz="1400" b="1">
                <a:solidFill>
                  <a:srgbClr val="931680"/>
                </a:solidFill>
                <a:latin typeface="Arial"/>
              </a:rPr>
              <a:t>1 from a 'strong' or 'innovation leader' innovator region</a:t>
            </a:r>
          </a:p>
          <a:p>
            <a:endParaRPr lang="en-IE" sz="1400"/>
          </a:p>
        </p:txBody>
      </p:sp>
      <p:sp>
        <p:nvSpPr>
          <p:cNvPr id="10" name="TextBox 9">
            <a:extLst>
              <a:ext uri="{FF2B5EF4-FFF2-40B4-BE49-F238E27FC236}">
                <a16:creationId xmlns:a16="http://schemas.microsoft.com/office/drawing/2014/main" id="{B9C23C83-3951-8403-97C1-851BF56E726F}"/>
              </a:ext>
            </a:extLst>
          </p:cNvPr>
          <p:cNvSpPr txBox="1"/>
          <p:nvPr/>
        </p:nvSpPr>
        <p:spPr>
          <a:xfrm>
            <a:off x="5040367" y="1500138"/>
            <a:ext cx="6814163" cy="523220"/>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b="0">
                <a:solidFill>
                  <a:srgbClr val="4D4D4D"/>
                </a:solidFill>
                <a:latin typeface="Arial"/>
              </a:rPr>
              <a:t>at </a:t>
            </a:r>
            <a:r>
              <a:rPr lang="en-US" sz="1400" b="0">
                <a:latin typeface="Arial"/>
              </a:rPr>
              <a:t>least </a:t>
            </a:r>
            <a:r>
              <a:rPr lang="en-US" sz="1400" b="1">
                <a:solidFill>
                  <a:srgbClr val="931680"/>
                </a:solidFill>
                <a:latin typeface="Arial"/>
              </a:rPr>
              <a:t>3 national/regional authorities </a:t>
            </a:r>
            <a:r>
              <a:rPr lang="en-US" sz="1400">
                <a:latin typeface="Arial"/>
              </a:rPr>
              <a:t>from</a:t>
            </a:r>
          </a:p>
          <a:p>
            <a:pPr marL="285750" indent="-285750" algn="just">
              <a:buFont typeface="Wingdings" panose="05000000000000000000" pitchFamily="2" charset="2"/>
              <a:buChar char="ü"/>
            </a:pPr>
            <a:r>
              <a:rPr lang="en-US" sz="1400">
                <a:solidFill>
                  <a:srgbClr val="4D4D4D"/>
                </a:solidFill>
                <a:latin typeface="Arial"/>
              </a:rPr>
              <a:t>at least </a:t>
            </a:r>
            <a:r>
              <a:rPr lang="en-US" sz="1400" b="1">
                <a:solidFill>
                  <a:srgbClr val="931680"/>
                </a:solidFill>
                <a:latin typeface="Arial"/>
              </a:rPr>
              <a:t>3 different Member States or Associated Countries </a:t>
            </a:r>
            <a:r>
              <a:rPr lang="en-IE" sz="1400"/>
              <a:t>                             </a:t>
            </a:r>
          </a:p>
        </p:txBody>
      </p:sp>
      <p:sp>
        <p:nvSpPr>
          <p:cNvPr id="11" name="TextBox 10">
            <a:extLst>
              <a:ext uri="{FF2B5EF4-FFF2-40B4-BE49-F238E27FC236}">
                <a16:creationId xmlns:a16="http://schemas.microsoft.com/office/drawing/2014/main" id="{E91F546E-A5CE-882C-2CE9-322FE0AD3746}"/>
              </a:ext>
            </a:extLst>
          </p:cNvPr>
          <p:cNvSpPr txBox="1"/>
          <p:nvPr/>
        </p:nvSpPr>
        <p:spPr>
          <a:xfrm>
            <a:off x="5059855" y="4610499"/>
            <a:ext cx="6775185" cy="307777"/>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ü"/>
            </a:pPr>
            <a:r>
              <a:rPr lang="en-US" sz="1400" dirty="0">
                <a:latin typeface="Arial"/>
              </a:rPr>
              <a:t>at least </a:t>
            </a:r>
            <a:r>
              <a:rPr lang="en-US" sz="1400" b="1" dirty="0">
                <a:solidFill>
                  <a:srgbClr val="931680"/>
                </a:solidFill>
                <a:latin typeface="Arial"/>
              </a:rPr>
              <a:t>50% of total eligible costs </a:t>
            </a:r>
            <a:r>
              <a:rPr lang="en-US" sz="1400" dirty="0">
                <a:latin typeface="Arial"/>
              </a:rPr>
              <a:t>to FSTP and/or PCP/PPI</a:t>
            </a:r>
          </a:p>
        </p:txBody>
      </p:sp>
      <p:sp>
        <p:nvSpPr>
          <p:cNvPr id="12" name="TextBox 11">
            <a:extLst>
              <a:ext uri="{FF2B5EF4-FFF2-40B4-BE49-F238E27FC236}">
                <a16:creationId xmlns:a16="http://schemas.microsoft.com/office/drawing/2014/main" id="{F101B8AC-BFE5-3646-13C3-9B30BA397FC3}"/>
              </a:ext>
            </a:extLst>
          </p:cNvPr>
          <p:cNvSpPr txBox="1"/>
          <p:nvPr/>
        </p:nvSpPr>
        <p:spPr>
          <a:xfrm>
            <a:off x="5040367" y="5168460"/>
            <a:ext cx="7253800" cy="307777"/>
          </a:xfrm>
          <a:prstGeom prst="rect">
            <a:avLst/>
          </a:prstGeom>
          <a:noFill/>
        </p:spPr>
        <p:txBody>
          <a:bodyPr wrap="square" rtlCol="0">
            <a:spAutoFit/>
          </a:bodyPr>
          <a:lstStyle/>
          <a:p>
            <a:pPr marL="285750" indent="-285750" algn="l">
              <a:buFont typeface="Wingdings" panose="05000000000000000000" pitchFamily="2" charset="2"/>
              <a:buChar char="ü"/>
            </a:pPr>
            <a:r>
              <a:rPr lang="en-US" sz="1400" b="1">
                <a:solidFill>
                  <a:srgbClr val="931680"/>
                </a:solidFill>
                <a:latin typeface="Arial"/>
              </a:rPr>
              <a:t>a single letter of intent </a:t>
            </a:r>
            <a:r>
              <a:rPr lang="en-US" sz="1400">
                <a:latin typeface="Arial"/>
              </a:rPr>
              <a:t>indicating the </a:t>
            </a:r>
            <a:r>
              <a:rPr lang="en-US" sz="1400" u="sng">
                <a:latin typeface="Arial"/>
              </a:rPr>
              <a:t>source</a:t>
            </a:r>
            <a:r>
              <a:rPr lang="en-US" sz="1400">
                <a:latin typeface="Arial"/>
              </a:rPr>
              <a:t> of the 50% funding</a:t>
            </a:r>
            <a:endParaRPr lang="en-IE" sz="1400"/>
          </a:p>
        </p:txBody>
      </p:sp>
      <p:sp>
        <p:nvSpPr>
          <p:cNvPr id="14" name="TextBox 13">
            <a:extLst>
              <a:ext uri="{FF2B5EF4-FFF2-40B4-BE49-F238E27FC236}">
                <a16:creationId xmlns:a16="http://schemas.microsoft.com/office/drawing/2014/main" id="{06E1B9D5-6D40-D934-DA54-39AA50D4E1EF}"/>
              </a:ext>
            </a:extLst>
          </p:cNvPr>
          <p:cNvSpPr txBox="1"/>
          <p:nvPr/>
        </p:nvSpPr>
        <p:spPr>
          <a:xfrm>
            <a:off x="6957628" y="2040389"/>
            <a:ext cx="1131325" cy="307777"/>
          </a:xfrm>
          <a:prstGeom prst="rect">
            <a:avLst/>
          </a:prstGeom>
          <a:noFill/>
        </p:spPr>
        <p:txBody>
          <a:bodyPr wrap="square" rtlCol="0">
            <a:spAutoFit/>
          </a:bodyPr>
          <a:lstStyle/>
          <a:p>
            <a:r>
              <a:rPr lang="en-IE" sz="1400"/>
              <a:t>from which</a:t>
            </a:r>
          </a:p>
        </p:txBody>
      </p:sp>
      <p:sp>
        <p:nvSpPr>
          <p:cNvPr id="15" name="TextBox 14">
            <a:extLst>
              <a:ext uri="{FF2B5EF4-FFF2-40B4-BE49-F238E27FC236}">
                <a16:creationId xmlns:a16="http://schemas.microsoft.com/office/drawing/2014/main" id="{49FAF036-7509-3C45-11B0-270B4F8ADFBB}"/>
              </a:ext>
            </a:extLst>
          </p:cNvPr>
          <p:cNvSpPr txBox="1"/>
          <p:nvPr/>
        </p:nvSpPr>
        <p:spPr>
          <a:xfrm>
            <a:off x="256477" y="2907139"/>
            <a:ext cx="11357454" cy="1602268"/>
          </a:xfrm>
          <a:prstGeom prst="rect">
            <a:avLst/>
          </a:prstGeom>
          <a:noFill/>
          <a:ln w="57150">
            <a:solidFill>
              <a:srgbClr val="FF9900"/>
            </a:solidFill>
          </a:ln>
        </p:spPr>
        <p:txBody>
          <a:bodyPr wrap="square" rtlCol="0">
            <a:spAutoFit/>
          </a:bodyPr>
          <a:lstStyle/>
          <a:p>
            <a:endParaRPr lang="en-IE"/>
          </a:p>
        </p:txBody>
      </p:sp>
      <p:grpSp>
        <p:nvGrpSpPr>
          <p:cNvPr id="18" name="Group 17">
            <a:extLst>
              <a:ext uri="{FF2B5EF4-FFF2-40B4-BE49-F238E27FC236}">
                <a16:creationId xmlns:a16="http://schemas.microsoft.com/office/drawing/2014/main" id="{A1C8AE35-7BC7-2531-7817-CAE13F7C8DF2}"/>
              </a:ext>
            </a:extLst>
          </p:cNvPr>
          <p:cNvGrpSpPr/>
          <p:nvPr/>
        </p:nvGrpSpPr>
        <p:grpSpPr>
          <a:xfrm>
            <a:off x="5040367" y="2926023"/>
            <a:ext cx="6943736" cy="1441375"/>
            <a:chOff x="5040367" y="2916692"/>
            <a:chExt cx="6943736" cy="1441375"/>
          </a:xfrm>
        </p:grpSpPr>
        <p:sp>
          <p:nvSpPr>
            <p:cNvPr id="19" name="TextBox 18">
              <a:extLst>
                <a:ext uri="{FF2B5EF4-FFF2-40B4-BE49-F238E27FC236}">
                  <a16:creationId xmlns:a16="http://schemas.microsoft.com/office/drawing/2014/main" id="{E0FA9043-B357-439E-7077-32197A8B92E6}"/>
                </a:ext>
              </a:extLst>
            </p:cNvPr>
            <p:cNvSpPr txBox="1"/>
            <p:nvPr/>
          </p:nvSpPr>
          <p:spPr>
            <a:xfrm>
              <a:off x="5040367" y="2916692"/>
              <a:ext cx="6925676" cy="523220"/>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b="0">
                  <a:solidFill>
                    <a:srgbClr val="4D4D4D"/>
                  </a:solidFill>
                  <a:latin typeface="Arial"/>
                </a:rPr>
                <a:t>at </a:t>
              </a:r>
              <a:r>
                <a:rPr lang="en-US" sz="1400" b="0">
                  <a:latin typeface="Arial"/>
                </a:rPr>
                <a:t>least </a:t>
              </a:r>
              <a:r>
                <a:rPr lang="en-US" sz="1400" b="1">
                  <a:solidFill>
                    <a:srgbClr val="931680"/>
                  </a:solidFill>
                  <a:latin typeface="Arial"/>
                </a:rPr>
                <a:t>2 from a widening country</a:t>
              </a:r>
            </a:p>
            <a:p>
              <a:pPr marL="285750" indent="-285750" algn="just">
                <a:buFont typeface="Wingdings" panose="05000000000000000000" pitchFamily="2" charset="2"/>
                <a:buChar char="ü"/>
              </a:pPr>
              <a:r>
                <a:rPr lang="en-US" sz="1400">
                  <a:latin typeface="Arial"/>
                </a:rPr>
                <a:t>at least </a:t>
              </a:r>
              <a:r>
                <a:rPr lang="en-US" sz="1400" b="1">
                  <a:solidFill>
                    <a:srgbClr val="931680"/>
                  </a:solidFill>
                  <a:latin typeface="Arial"/>
                </a:rPr>
                <a:t>1 from a non-widening country</a:t>
              </a:r>
              <a:endParaRPr lang="en-IE" sz="1400" b="1">
                <a:solidFill>
                  <a:srgbClr val="931680"/>
                </a:solidFill>
              </a:endParaRPr>
            </a:p>
          </p:txBody>
        </p:sp>
        <p:sp>
          <p:nvSpPr>
            <p:cNvPr id="21" name="TextBox 20">
              <a:extLst>
                <a:ext uri="{FF2B5EF4-FFF2-40B4-BE49-F238E27FC236}">
                  <a16:creationId xmlns:a16="http://schemas.microsoft.com/office/drawing/2014/main" id="{10B5DA81-4966-24A5-F482-7161A7A165E3}"/>
                </a:ext>
              </a:extLst>
            </p:cNvPr>
            <p:cNvSpPr txBox="1"/>
            <p:nvPr/>
          </p:nvSpPr>
          <p:spPr>
            <a:xfrm>
              <a:off x="5058427" y="4050290"/>
              <a:ext cx="6925676" cy="307777"/>
            </a:xfrm>
            <a:prstGeom prst="rect">
              <a:avLst/>
            </a:prstGeom>
            <a:noFill/>
          </p:spPr>
          <p:txBody>
            <a:bodyPr wrap="square" rtlCol="0">
              <a:spAutoFit/>
            </a:bodyPr>
            <a:lstStyle/>
            <a:p>
              <a:pPr marL="285750" indent="-285750" algn="just">
                <a:buFont typeface="Wingdings" panose="05000000000000000000" pitchFamily="2" charset="2"/>
                <a:buChar char="ü"/>
              </a:pPr>
              <a:r>
                <a:rPr lang="en-GB" sz="1400" b="1">
                  <a:solidFill>
                    <a:srgbClr val="931680"/>
                  </a:solidFill>
                  <a:latin typeface="Arial"/>
                </a:rPr>
                <a:t>major budget share </a:t>
              </a:r>
              <a:r>
                <a:rPr lang="en-GB" sz="1400">
                  <a:latin typeface="Arial"/>
                </a:rPr>
                <a:t>allocated to </a:t>
              </a:r>
              <a:r>
                <a:rPr lang="en-GB" sz="1400" b="1">
                  <a:solidFill>
                    <a:srgbClr val="931680"/>
                  </a:solidFill>
                  <a:latin typeface="Arial"/>
                </a:rPr>
                <a:t>widening countries’ participants</a:t>
              </a:r>
              <a:endParaRPr lang="en-IE" sz="1400" b="1">
                <a:solidFill>
                  <a:srgbClr val="931680"/>
                </a:solidFill>
                <a:latin typeface="Arial"/>
              </a:endParaRPr>
            </a:p>
          </p:txBody>
        </p:sp>
      </p:grpSp>
      <p:sp>
        <p:nvSpPr>
          <p:cNvPr id="23" name="TextBox 22">
            <a:extLst>
              <a:ext uri="{FF2B5EF4-FFF2-40B4-BE49-F238E27FC236}">
                <a16:creationId xmlns:a16="http://schemas.microsoft.com/office/drawing/2014/main" id="{6F77440D-B8FB-5974-A6AF-D0C5311A3DF5}"/>
              </a:ext>
            </a:extLst>
          </p:cNvPr>
          <p:cNvSpPr txBox="1"/>
          <p:nvPr/>
        </p:nvSpPr>
        <p:spPr>
          <a:xfrm>
            <a:off x="5059855" y="3583855"/>
            <a:ext cx="6775185" cy="307777"/>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latin typeface="Arial"/>
              </a:rPr>
              <a:t>Coordination </a:t>
            </a:r>
            <a:r>
              <a:rPr lang="en-US" sz="1400" b="1">
                <a:solidFill>
                  <a:srgbClr val="931680"/>
                </a:solidFill>
                <a:latin typeface="Arial"/>
              </a:rPr>
              <a:t>established in a widening country</a:t>
            </a:r>
            <a:endParaRPr lang="en-US" sz="1400">
              <a:latin typeface="Arial"/>
            </a:endParaRPr>
          </a:p>
        </p:txBody>
      </p:sp>
      <p:sp>
        <p:nvSpPr>
          <p:cNvPr id="24" name="TextBox 23">
            <a:extLst>
              <a:ext uri="{FF2B5EF4-FFF2-40B4-BE49-F238E27FC236}">
                <a16:creationId xmlns:a16="http://schemas.microsoft.com/office/drawing/2014/main" id="{D6B65D35-1C3A-5CD4-E4DC-700BBDE224F1}"/>
              </a:ext>
            </a:extLst>
          </p:cNvPr>
          <p:cNvSpPr txBox="1"/>
          <p:nvPr/>
        </p:nvSpPr>
        <p:spPr>
          <a:xfrm>
            <a:off x="5040367" y="5719338"/>
            <a:ext cx="7033476"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a:latin typeface="Arial"/>
              </a:rPr>
              <a:t>Restrictions for the </a:t>
            </a:r>
            <a:r>
              <a:rPr lang="en-US" sz="1400" b="1">
                <a:solidFill>
                  <a:srgbClr val="931680"/>
                </a:solidFill>
                <a:latin typeface="Arial"/>
              </a:rPr>
              <a:t>protection of European communication networks</a:t>
            </a:r>
          </a:p>
        </p:txBody>
      </p:sp>
      <p:sp>
        <p:nvSpPr>
          <p:cNvPr id="2" name="Pentagon 11">
            <a:extLst>
              <a:ext uri="{FF2B5EF4-FFF2-40B4-BE49-F238E27FC236}">
                <a16:creationId xmlns:a16="http://schemas.microsoft.com/office/drawing/2014/main" id="{D5BFEA9E-7746-F5DC-80A9-CB51E67A55AA}"/>
              </a:ext>
            </a:extLst>
          </p:cNvPr>
          <p:cNvSpPr/>
          <p:nvPr/>
        </p:nvSpPr>
        <p:spPr bwMode="auto">
          <a:xfrm>
            <a:off x="-1" y="212072"/>
            <a:ext cx="11891705" cy="621942"/>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defRPr/>
            </a:pPr>
            <a:r>
              <a:rPr lang="en-IE" sz="3200" b="1" dirty="0">
                <a:solidFill>
                  <a:srgbClr val="FFFFFF"/>
                </a:solidFill>
                <a:latin typeface="Verdana"/>
                <a:ea typeface="Verdana"/>
                <a:cs typeface="Verdana" panose="020B0604030504040204" pitchFamily="34" charset="0"/>
              </a:rPr>
              <a:t>Eligibility conditions ? </a:t>
            </a:r>
            <a:r>
              <a:rPr lang="en-IE" sz="3200" b="1" u="sng" dirty="0">
                <a:solidFill>
                  <a:srgbClr val="FFFFFF"/>
                </a:solidFill>
                <a:latin typeface="Verdana"/>
                <a:ea typeface="Verdana"/>
                <a:cs typeface="Verdana" panose="020B0604030504040204" pitchFamily="34" charset="0"/>
              </a:rPr>
              <a:t>WIDERA WP</a:t>
            </a:r>
            <a:endParaRPr kumimoji="0" lang="en-IE" sz="3200" b="1" strike="noStrike" kern="1200" cap="none" spc="0" normalizeH="0" baseline="0" noProof="0" dirty="0">
              <a:ln>
                <a:noFill/>
              </a:ln>
              <a:solidFill>
                <a:srgbClr val="FFFFFF"/>
              </a:solidFill>
              <a:effectLst/>
              <a:uLnTx/>
              <a:uFillTx/>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842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F5CA8D-C327-E384-8492-CCFB63C6685E}"/>
              </a:ext>
            </a:extLst>
          </p:cNvPr>
          <p:cNvSpPr txBox="1">
            <a:spLocks/>
          </p:cNvSpPr>
          <p:nvPr/>
        </p:nvSpPr>
        <p:spPr>
          <a:xfrm>
            <a:off x="196821" y="1163849"/>
            <a:ext cx="11522213" cy="479841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4" name="Pentagon 11">
            <a:extLst>
              <a:ext uri="{FF2B5EF4-FFF2-40B4-BE49-F238E27FC236}">
                <a16:creationId xmlns:a16="http://schemas.microsoft.com/office/drawing/2014/main" id="{25959F5D-9A5A-5B48-9CC9-21186D8D89BD}"/>
              </a:ext>
            </a:extLst>
          </p:cNvPr>
          <p:cNvSpPr/>
          <p:nvPr/>
        </p:nvSpPr>
        <p:spPr bwMode="auto">
          <a:xfrm>
            <a:off x="-1" y="90623"/>
            <a:ext cx="11798357" cy="646369"/>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IE" sz="3200" b="1" u="none" strike="noStrike" kern="1200" cap="none" spc="0" normalizeH="0" baseline="0" noProof="0">
                <a:ln>
                  <a:noFill/>
                </a:ln>
                <a:solidFill>
                  <a:srgbClr val="FFFFFF"/>
                </a:solidFill>
                <a:effectLst/>
                <a:uLnTx/>
                <a:uFillTx/>
                <a:ea typeface="Verdana" panose="020B0604030504040204" pitchFamily="34" charset="0"/>
                <a:cs typeface="Verdana" panose="020B0604030504040204" pitchFamily="34" charset="0"/>
              </a:rPr>
              <a:t>Scope</a:t>
            </a:r>
          </a:p>
        </p:txBody>
      </p:sp>
      <p:sp>
        <p:nvSpPr>
          <p:cNvPr id="5" name="Rectangle 4">
            <a:extLst>
              <a:ext uri="{FF2B5EF4-FFF2-40B4-BE49-F238E27FC236}">
                <a16:creationId xmlns:a16="http://schemas.microsoft.com/office/drawing/2014/main" id="{2D7FD140-1716-CFDD-C235-E26130E11204}"/>
              </a:ext>
            </a:extLst>
          </p:cNvPr>
          <p:cNvSpPr/>
          <p:nvPr/>
        </p:nvSpPr>
        <p:spPr>
          <a:xfrm>
            <a:off x="640116" y="4019238"/>
            <a:ext cx="11270499" cy="2369880"/>
          </a:xfrm>
          <a:prstGeom prst="rect">
            <a:avLst/>
          </a:prstGeom>
        </p:spPr>
        <p:txBody>
          <a:bodyPr wrap="square">
            <a:spAutoFit/>
          </a:bodyPr>
          <a:lstStyle/>
          <a:p>
            <a:pPr lvl="0">
              <a:defRPr/>
            </a:pPr>
            <a:endParaRPr lang="en-US">
              <a:solidFill>
                <a:srgbClr val="4D4D4D"/>
              </a:solidFill>
            </a:endParaRPr>
          </a:p>
          <a:p>
            <a:pPr lvl="0" algn="ctr">
              <a:lnSpc>
                <a:spcPct val="150000"/>
              </a:lnSpc>
              <a:spcBef>
                <a:spcPts val="1200"/>
              </a:spcBef>
              <a:spcAft>
                <a:spcPts val="1200"/>
              </a:spcAft>
            </a:pPr>
            <a:r>
              <a:rPr lang="en-GB" sz="2000" b="1">
                <a:solidFill>
                  <a:srgbClr val="931680"/>
                </a:solidFill>
                <a:latin typeface="Arial"/>
              </a:rPr>
              <a:t>Public authorities</a:t>
            </a:r>
            <a:r>
              <a:rPr lang="en-GB" sz="2000" b="1"/>
              <a:t> (</a:t>
            </a:r>
            <a:r>
              <a:rPr lang="en-GB" sz="2000" b="1">
                <a:solidFill>
                  <a:srgbClr val="931680"/>
                </a:solidFill>
              </a:rPr>
              <a:t>national/regional) </a:t>
            </a:r>
            <a:r>
              <a:rPr lang="en-GB" sz="2000" b="1">
                <a:solidFill>
                  <a:schemeClr val="tx1">
                    <a:lumMod val="50000"/>
                  </a:schemeClr>
                </a:solidFill>
                <a:latin typeface="Arial"/>
              </a:rPr>
              <a:t>+ </a:t>
            </a:r>
            <a:r>
              <a:rPr lang="en-GB" sz="2000"/>
              <a:t> </a:t>
            </a:r>
            <a:r>
              <a:rPr lang="en-GB" sz="2000" b="1">
                <a:solidFill>
                  <a:srgbClr val="931680"/>
                </a:solidFill>
                <a:latin typeface="Arial"/>
              </a:rPr>
              <a:t>private</a:t>
            </a:r>
            <a:r>
              <a:rPr lang="en-GB" sz="2000" b="1"/>
              <a:t> </a:t>
            </a:r>
            <a:r>
              <a:rPr lang="en-GB" sz="2000"/>
              <a:t>and</a:t>
            </a:r>
            <a:r>
              <a:rPr lang="en-GB" sz="2000" b="1"/>
              <a:t> </a:t>
            </a:r>
            <a:r>
              <a:rPr lang="en-GB" sz="2000" b="1">
                <a:solidFill>
                  <a:srgbClr val="931680"/>
                </a:solidFill>
                <a:latin typeface="Arial"/>
              </a:rPr>
              <a:t>R&amp;I actors implement joint activities </a:t>
            </a:r>
            <a:r>
              <a:rPr lang="en-GB" sz="2000"/>
              <a:t>towards </a:t>
            </a:r>
            <a:r>
              <a:rPr lang="en-GB" sz="2000" b="1"/>
              <a:t>innovation deployment / development                                                                                               </a:t>
            </a:r>
            <a:r>
              <a:rPr lang="en-GB" sz="2000">
                <a:solidFill>
                  <a:schemeClr val="tx1"/>
                </a:solidFill>
              </a:rPr>
              <a:t>to tackle </a:t>
            </a:r>
            <a:r>
              <a:rPr lang="en-GB" sz="2000" b="1">
                <a:solidFill>
                  <a:srgbClr val="931680"/>
                </a:solidFill>
              </a:rPr>
              <a:t>challenges</a:t>
            </a:r>
            <a:r>
              <a:rPr lang="en-GB" sz="2000"/>
              <a:t> at </a:t>
            </a:r>
            <a:r>
              <a:rPr lang="en-GB" sz="2000">
                <a:solidFill>
                  <a:srgbClr val="0070C0"/>
                </a:solidFill>
              </a:rPr>
              <a:t>EU, national, regional and local level. </a:t>
            </a:r>
            <a:endParaRPr lang="en-IE" sz="2000" b="1" i="1">
              <a:solidFill>
                <a:srgbClr val="0070C0"/>
              </a:solidFill>
            </a:endParaRPr>
          </a:p>
          <a:p>
            <a:pPr algn="ctr">
              <a:spcAft>
                <a:spcPts val="600"/>
              </a:spcAft>
            </a:pPr>
            <a:endParaRPr lang="en-GB" sz="2000"/>
          </a:p>
        </p:txBody>
      </p:sp>
      <p:grpSp>
        <p:nvGrpSpPr>
          <p:cNvPr id="8" name="Group 7">
            <a:extLst>
              <a:ext uri="{FF2B5EF4-FFF2-40B4-BE49-F238E27FC236}">
                <a16:creationId xmlns:a16="http://schemas.microsoft.com/office/drawing/2014/main" id="{EACA7C09-A5E7-942F-F63C-9693DB0913CD}"/>
              </a:ext>
            </a:extLst>
          </p:cNvPr>
          <p:cNvGrpSpPr/>
          <p:nvPr/>
        </p:nvGrpSpPr>
        <p:grpSpPr>
          <a:xfrm>
            <a:off x="2477005" y="3199882"/>
            <a:ext cx="7407114" cy="937889"/>
            <a:chOff x="2582793" y="3429000"/>
            <a:chExt cx="7407114" cy="937889"/>
          </a:xfrm>
        </p:grpSpPr>
        <p:grpSp>
          <p:nvGrpSpPr>
            <p:cNvPr id="9" name="Group 8">
              <a:extLst>
                <a:ext uri="{FF2B5EF4-FFF2-40B4-BE49-F238E27FC236}">
                  <a16:creationId xmlns:a16="http://schemas.microsoft.com/office/drawing/2014/main" id="{00286CB0-461D-F363-B590-A34D3E1A2FE2}"/>
                </a:ext>
              </a:extLst>
            </p:cNvPr>
            <p:cNvGrpSpPr/>
            <p:nvPr/>
          </p:nvGrpSpPr>
          <p:grpSpPr>
            <a:xfrm>
              <a:off x="2582793" y="3429000"/>
              <a:ext cx="864000" cy="864000"/>
              <a:chOff x="2145287" y="1558376"/>
              <a:chExt cx="864000" cy="864000"/>
            </a:xfrm>
          </p:grpSpPr>
          <p:sp>
            <p:nvSpPr>
              <p:cNvPr id="28" name="Oval 27">
                <a:extLst>
                  <a:ext uri="{FF2B5EF4-FFF2-40B4-BE49-F238E27FC236}">
                    <a16:creationId xmlns:a16="http://schemas.microsoft.com/office/drawing/2014/main" id="{9984264C-38AE-0EC2-1BE0-24D9D59BD298}"/>
                  </a:ext>
                </a:extLst>
              </p:cNvPr>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1D27D444-C309-0C61-FD93-93F4759BB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grpSp>
          <p:nvGrpSpPr>
            <p:cNvPr id="10" name="Group 9">
              <a:extLst>
                <a:ext uri="{FF2B5EF4-FFF2-40B4-BE49-F238E27FC236}">
                  <a16:creationId xmlns:a16="http://schemas.microsoft.com/office/drawing/2014/main" id="{246E183C-4443-C0AA-77C4-2E2F61F325AB}"/>
                </a:ext>
              </a:extLst>
            </p:cNvPr>
            <p:cNvGrpSpPr/>
            <p:nvPr/>
          </p:nvGrpSpPr>
          <p:grpSpPr>
            <a:xfrm>
              <a:off x="3714728" y="3429000"/>
              <a:ext cx="864000" cy="864000"/>
              <a:chOff x="8934066" y="2641504"/>
              <a:chExt cx="864000" cy="864000"/>
            </a:xfrm>
          </p:grpSpPr>
          <p:sp>
            <p:nvSpPr>
              <p:cNvPr id="26" name="Oval 25">
                <a:extLst>
                  <a:ext uri="{FF2B5EF4-FFF2-40B4-BE49-F238E27FC236}">
                    <a16:creationId xmlns:a16="http://schemas.microsoft.com/office/drawing/2014/main" id="{1C9F222E-DC1D-EEF5-DD0B-8E46B59F8824}"/>
                  </a:ext>
                </a:extLst>
              </p:cNvPr>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12F3A4C2-9DB4-B11B-4408-655E21109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grpSp>
          <p:nvGrpSpPr>
            <p:cNvPr id="11" name="Group 10">
              <a:extLst>
                <a:ext uri="{FF2B5EF4-FFF2-40B4-BE49-F238E27FC236}">
                  <a16:creationId xmlns:a16="http://schemas.microsoft.com/office/drawing/2014/main" id="{8738849E-083F-F2C8-80E5-AE6A0220385A}"/>
                </a:ext>
              </a:extLst>
            </p:cNvPr>
            <p:cNvGrpSpPr/>
            <p:nvPr/>
          </p:nvGrpSpPr>
          <p:grpSpPr>
            <a:xfrm>
              <a:off x="6937737" y="3443622"/>
              <a:ext cx="864000" cy="864000"/>
              <a:chOff x="4409515" y="2641504"/>
              <a:chExt cx="864000" cy="864000"/>
            </a:xfrm>
          </p:grpSpPr>
          <p:sp>
            <p:nvSpPr>
              <p:cNvPr id="24" name="Oval 23">
                <a:extLst>
                  <a:ext uri="{FF2B5EF4-FFF2-40B4-BE49-F238E27FC236}">
                    <a16:creationId xmlns:a16="http://schemas.microsoft.com/office/drawing/2014/main" id="{E338A40B-6BBC-76D3-BB04-F15B9275C496}"/>
                  </a:ext>
                </a:extLst>
              </p:cNvPr>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1B4E507D-4B38-F8AC-E760-03322D5CCF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grpSp>
          <p:nvGrpSpPr>
            <p:cNvPr id="12" name="Group 11">
              <a:extLst>
                <a:ext uri="{FF2B5EF4-FFF2-40B4-BE49-F238E27FC236}">
                  <a16:creationId xmlns:a16="http://schemas.microsoft.com/office/drawing/2014/main" id="{756DF9D8-F46D-9C2E-5160-7C8D7B7E9A59}"/>
                </a:ext>
              </a:extLst>
            </p:cNvPr>
            <p:cNvGrpSpPr/>
            <p:nvPr/>
          </p:nvGrpSpPr>
          <p:grpSpPr>
            <a:xfrm>
              <a:off x="9125907" y="3448108"/>
              <a:ext cx="864000" cy="864000"/>
              <a:chOff x="6673743" y="1558376"/>
              <a:chExt cx="864000" cy="864000"/>
            </a:xfrm>
          </p:grpSpPr>
          <p:sp>
            <p:nvSpPr>
              <p:cNvPr id="22" name="Oval 21">
                <a:extLst>
                  <a:ext uri="{FF2B5EF4-FFF2-40B4-BE49-F238E27FC236}">
                    <a16:creationId xmlns:a16="http://schemas.microsoft.com/office/drawing/2014/main" id="{A6E56F0D-B8E2-BC0A-A750-77C7F8AF38AD}"/>
                  </a:ext>
                </a:extLst>
              </p:cNvPr>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25E2624-ECF9-3922-3C18-A5DE1090D7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13" name="Group 12">
              <a:extLst>
                <a:ext uri="{FF2B5EF4-FFF2-40B4-BE49-F238E27FC236}">
                  <a16:creationId xmlns:a16="http://schemas.microsoft.com/office/drawing/2014/main" id="{3483DA64-1A1F-9AAD-754D-606329FFA79E}"/>
                </a:ext>
              </a:extLst>
            </p:cNvPr>
            <p:cNvGrpSpPr/>
            <p:nvPr/>
          </p:nvGrpSpPr>
          <p:grpSpPr>
            <a:xfrm>
              <a:off x="5847206" y="3444277"/>
              <a:ext cx="864263" cy="864000"/>
              <a:chOff x="7833898" y="4807760"/>
              <a:chExt cx="864263" cy="864000"/>
            </a:xfrm>
          </p:grpSpPr>
          <p:sp>
            <p:nvSpPr>
              <p:cNvPr id="20" name="Oval 19">
                <a:extLst>
                  <a:ext uri="{FF2B5EF4-FFF2-40B4-BE49-F238E27FC236}">
                    <a16:creationId xmlns:a16="http://schemas.microsoft.com/office/drawing/2014/main" id="{64BA4CEE-E705-9720-82A6-5A968B550B6B}"/>
                  </a:ext>
                </a:extLst>
              </p:cNvPr>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3D4B971-6869-B338-1B1C-1AD434805F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14" name="Group 13">
              <a:extLst>
                <a:ext uri="{FF2B5EF4-FFF2-40B4-BE49-F238E27FC236}">
                  <a16:creationId xmlns:a16="http://schemas.microsoft.com/office/drawing/2014/main" id="{DC804BF5-A5A6-F893-0284-77C8C48379A0}"/>
                </a:ext>
              </a:extLst>
            </p:cNvPr>
            <p:cNvGrpSpPr/>
            <p:nvPr/>
          </p:nvGrpSpPr>
          <p:grpSpPr>
            <a:xfrm>
              <a:off x="4751030" y="3438554"/>
              <a:ext cx="864000" cy="864000"/>
              <a:chOff x="3277401" y="1558376"/>
              <a:chExt cx="864000" cy="864000"/>
            </a:xfrm>
          </p:grpSpPr>
          <p:sp>
            <p:nvSpPr>
              <p:cNvPr id="18" name="Oval 17">
                <a:extLst>
                  <a:ext uri="{FF2B5EF4-FFF2-40B4-BE49-F238E27FC236}">
                    <a16:creationId xmlns:a16="http://schemas.microsoft.com/office/drawing/2014/main" id="{09814663-1843-6CB0-2A9A-FFE0AF4E3885}"/>
                  </a:ext>
                </a:extLst>
              </p:cNvPr>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2AA9121-0D37-BCC6-9D0E-21324F54EA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grpSp>
          <p:nvGrpSpPr>
            <p:cNvPr id="15" name="Group 14">
              <a:extLst>
                <a:ext uri="{FF2B5EF4-FFF2-40B4-BE49-F238E27FC236}">
                  <a16:creationId xmlns:a16="http://schemas.microsoft.com/office/drawing/2014/main" id="{5A6925BB-1247-81E5-629F-E8E1FF3AB663}"/>
                </a:ext>
              </a:extLst>
            </p:cNvPr>
            <p:cNvGrpSpPr/>
            <p:nvPr/>
          </p:nvGrpSpPr>
          <p:grpSpPr>
            <a:xfrm>
              <a:off x="8056592" y="3502889"/>
              <a:ext cx="864000" cy="864000"/>
              <a:chOff x="10070085" y="3724632"/>
              <a:chExt cx="864000" cy="864000"/>
            </a:xfrm>
          </p:grpSpPr>
          <p:sp>
            <p:nvSpPr>
              <p:cNvPr id="16" name="Oval 15">
                <a:extLst>
                  <a:ext uri="{FF2B5EF4-FFF2-40B4-BE49-F238E27FC236}">
                    <a16:creationId xmlns:a16="http://schemas.microsoft.com/office/drawing/2014/main" id="{1B5C104D-C32D-E303-7E9F-7FE57006420C}"/>
                  </a:ext>
                </a:extLst>
              </p:cNvPr>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7843C275-89DC-072F-D0E4-1B0F8DCD7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grpSp>
      <p:sp>
        <p:nvSpPr>
          <p:cNvPr id="32" name="TextBox 31">
            <a:extLst>
              <a:ext uri="{FF2B5EF4-FFF2-40B4-BE49-F238E27FC236}">
                <a16:creationId xmlns:a16="http://schemas.microsoft.com/office/drawing/2014/main" id="{7A886682-543A-2D63-E264-A8C12FB05FAE}"/>
              </a:ext>
            </a:extLst>
          </p:cNvPr>
          <p:cNvSpPr txBox="1"/>
          <p:nvPr/>
        </p:nvSpPr>
        <p:spPr>
          <a:xfrm>
            <a:off x="376188" y="1664061"/>
            <a:ext cx="11798357" cy="15696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a:solidFill>
                  <a:srgbClr val="931680"/>
                </a:solidFill>
              </a:rPr>
              <a:t>Inter-regional collaboration networks </a:t>
            </a:r>
            <a:r>
              <a:rPr lang="en-US" sz="2400" b="1"/>
              <a:t>to foster innovation</a:t>
            </a:r>
          </a:p>
          <a:p>
            <a:pPr>
              <a:spcAft>
                <a:spcPts val="600"/>
              </a:spcAft>
            </a:pPr>
            <a:endParaRPr lang="en-US" sz="900" b="1"/>
          </a:p>
          <a:p>
            <a:pPr marL="342900" lvl="0" indent="-342900">
              <a:spcAft>
                <a:spcPts val="600"/>
              </a:spcAft>
              <a:buFont typeface="Arial" panose="020B0604020202020204" pitchFamily="34" charset="0"/>
              <a:buChar char="•"/>
            </a:pPr>
            <a:r>
              <a:rPr lang="en-GB" sz="2400" b="1">
                <a:latin typeface="Arial"/>
                <a:sym typeface="Wingdings" panose="05000000000000000000" pitchFamily="2" charset="2"/>
              </a:rPr>
              <a:t>S</a:t>
            </a:r>
            <a:r>
              <a:rPr lang="en-GB" sz="2400" b="1">
                <a:latin typeface="Arial"/>
              </a:rPr>
              <a:t>trategic-oriented joint </a:t>
            </a:r>
            <a:r>
              <a:rPr lang="en-GB" sz="2400" b="1">
                <a:solidFill>
                  <a:srgbClr val="931680"/>
                </a:solidFill>
                <a:latin typeface="Arial"/>
              </a:rPr>
              <a:t>programme of </a:t>
            </a:r>
            <a:r>
              <a:rPr lang="en-GB" sz="2400" b="1">
                <a:solidFill>
                  <a:srgbClr val="931680"/>
                </a:solidFill>
              </a:rPr>
              <a:t>activities (Annual work programmes) </a:t>
            </a:r>
            <a:endParaRPr lang="en-GB" sz="2400" b="1">
              <a:solidFill>
                <a:srgbClr val="931680"/>
              </a:solidFill>
              <a:latin typeface="Arial"/>
            </a:endParaRPr>
          </a:p>
          <a:p>
            <a:pPr lvl="0">
              <a:spcAft>
                <a:spcPts val="600"/>
              </a:spcAft>
            </a:pPr>
            <a:r>
              <a:rPr lang="en-GB" sz="2400" b="1">
                <a:solidFill>
                  <a:srgbClr val="931680"/>
                </a:solidFill>
                <a:latin typeface="Arial"/>
              </a:rPr>
              <a:t>	</a:t>
            </a:r>
            <a:endParaRPr lang="en-GB" sz="2000" b="1">
              <a:solidFill>
                <a:srgbClr val="931680"/>
              </a:solidFill>
              <a:latin typeface="Arial"/>
            </a:endParaRPr>
          </a:p>
        </p:txBody>
      </p:sp>
    </p:spTree>
    <p:extLst>
      <p:ext uri="{BB962C8B-B14F-4D97-AF65-F5344CB8AC3E}">
        <p14:creationId xmlns:p14="http://schemas.microsoft.com/office/powerpoint/2010/main" val="422046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7CE1C-5717-B5AC-ADAF-FEDBF43C2D70}"/>
              </a:ext>
            </a:extLst>
          </p:cNvPr>
          <p:cNvSpPr txBox="1">
            <a:spLocks/>
          </p:cNvSpPr>
          <p:nvPr/>
        </p:nvSpPr>
        <p:spPr>
          <a:xfrm>
            <a:off x="135740" y="1080296"/>
            <a:ext cx="11604316" cy="49000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4" name="Pentagon 11">
            <a:extLst>
              <a:ext uri="{FF2B5EF4-FFF2-40B4-BE49-F238E27FC236}">
                <a16:creationId xmlns:a16="http://schemas.microsoft.com/office/drawing/2014/main" id="{66DB518C-BCA6-AE3B-2138-736298D106E2}"/>
              </a:ext>
            </a:extLst>
          </p:cNvPr>
          <p:cNvSpPr/>
          <p:nvPr/>
        </p:nvSpPr>
        <p:spPr bwMode="auto">
          <a:xfrm>
            <a:off x="-1" y="213728"/>
            <a:ext cx="11847007" cy="650423"/>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IE" sz="3200" b="1" u="none" strike="noStrike" kern="1200" cap="none" spc="0" normalizeH="0" baseline="0" noProof="0">
                <a:ln>
                  <a:noFill/>
                </a:ln>
                <a:solidFill>
                  <a:srgbClr val="FFFFFF"/>
                </a:solidFill>
                <a:effectLst/>
                <a:uLnTx/>
                <a:uFillTx/>
                <a:ea typeface="Verdana" panose="020B0604030504040204" pitchFamily="34" charset="0"/>
                <a:cs typeface="Verdana" panose="020B0604030504040204" pitchFamily="34" charset="0"/>
              </a:rPr>
              <a:t>Expected outcomes</a:t>
            </a:r>
          </a:p>
        </p:txBody>
      </p:sp>
      <p:sp>
        <p:nvSpPr>
          <p:cNvPr id="8" name="Text Placeholder 2">
            <a:extLst>
              <a:ext uri="{FF2B5EF4-FFF2-40B4-BE49-F238E27FC236}">
                <a16:creationId xmlns:a16="http://schemas.microsoft.com/office/drawing/2014/main" id="{1C7D80E4-F216-1B3E-697E-A47138440717}"/>
              </a:ext>
            </a:extLst>
          </p:cNvPr>
          <p:cNvSpPr txBox="1">
            <a:spLocks/>
          </p:cNvSpPr>
          <p:nvPr/>
        </p:nvSpPr>
        <p:spPr>
          <a:xfrm>
            <a:off x="135738" y="1252043"/>
            <a:ext cx="6660150" cy="353324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rgbClr val="931680"/>
                </a:solidFill>
                <a:latin typeface="Arial"/>
              </a:rPr>
              <a:t>Open, inclusive, interconnected innovation ecosystems</a:t>
            </a:r>
            <a:r>
              <a:rPr lang="en-GB" b="0">
                <a:solidFill>
                  <a:srgbClr val="4D4D4D"/>
                </a:solidFill>
                <a:latin typeface="Arial"/>
              </a:rPr>
              <a:t>, joint definition of </a:t>
            </a:r>
            <a:r>
              <a:rPr lang="en-GB">
                <a:solidFill>
                  <a:srgbClr val="4D4D4D"/>
                </a:solidFill>
                <a:latin typeface="Arial"/>
              </a:rPr>
              <a:t>visions/strategies</a:t>
            </a:r>
          </a:p>
          <a:p>
            <a:r>
              <a:rPr lang="en-GB" b="0">
                <a:solidFill>
                  <a:srgbClr val="4D4D4D"/>
                </a:solidFill>
                <a:latin typeface="Arial"/>
              </a:rPr>
              <a:t> </a:t>
            </a:r>
          </a:p>
          <a:p>
            <a:pPr marL="285750" indent="-285750">
              <a:buFont typeface="Arial" panose="020B0604020202020204" pitchFamily="34" charset="0"/>
              <a:buChar char="•"/>
            </a:pPr>
            <a:r>
              <a:rPr lang="en-GB">
                <a:solidFill>
                  <a:srgbClr val="931680"/>
                </a:solidFill>
              </a:rPr>
              <a:t>Common knowledge assets </a:t>
            </a:r>
            <a:br>
              <a:rPr lang="en-GB">
                <a:solidFill>
                  <a:srgbClr val="931680"/>
                </a:solidFill>
              </a:rPr>
            </a:br>
            <a:r>
              <a:rPr lang="en-GB">
                <a:solidFill>
                  <a:srgbClr val="931680"/>
                </a:solidFill>
              </a:rPr>
              <a:t>/ resources / expertise</a:t>
            </a:r>
            <a:r>
              <a:rPr lang="en-GB" b="0">
                <a:solidFill>
                  <a:srgbClr val="4D4D4D"/>
                </a:solidFill>
              </a:rPr>
              <a:t>;</a:t>
            </a:r>
          </a:p>
          <a:p>
            <a:endParaRPr lang="en-GB" b="0">
              <a:solidFill>
                <a:srgbClr val="4D4D4D"/>
              </a:solidFill>
            </a:endParaRPr>
          </a:p>
          <a:p>
            <a:pPr marL="285750" indent="-285750">
              <a:buFont typeface="Arial" panose="020B0604020202020204" pitchFamily="34" charset="0"/>
              <a:buChar char="•"/>
            </a:pPr>
            <a:r>
              <a:rPr lang="en-GB">
                <a:solidFill>
                  <a:srgbClr val="931680"/>
                </a:solidFill>
                <a:latin typeface="Arial"/>
              </a:rPr>
              <a:t>Synergies / complementarities /collaboration                                    </a:t>
            </a:r>
            <a:r>
              <a:rPr lang="en-GB" b="0">
                <a:solidFill>
                  <a:srgbClr val="4D4D4D"/>
                </a:solidFill>
                <a:latin typeface="Arial"/>
              </a:rPr>
              <a:t> </a:t>
            </a:r>
            <a:r>
              <a:rPr lang="en-GB">
                <a:solidFill>
                  <a:schemeClr val="tx1"/>
                </a:solidFill>
                <a:latin typeface="Arial"/>
              </a:rPr>
              <a:t>thematic/tech areas </a:t>
            </a:r>
            <a:r>
              <a:rPr lang="en-GB" b="0">
                <a:solidFill>
                  <a:schemeClr val="tx1"/>
                </a:solidFill>
                <a:latin typeface="Arial"/>
              </a:rPr>
              <a:t>of joint/EU interest;</a:t>
            </a:r>
          </a:p>
          <a:p>
            <a:endParaRPr lang="en-GB" b="0">
              <a:solidFill>
                <a:srgbClr val="4D4D4D"/>
              </a:solidFill>
              <a:latin typeface="Arial"/>
            </a:endParaRPr>
          </a:p>
          <a:p>
            <a:pPr marL="285750" indent="-285750">
              <a:buFont typeface="Arial" panose="020B0604020202020204" pitchFamily="34" charset="0"/>
              <a:buChar char="•"/>
            </a:pPr>
            <a:r>
              <a:rPr lang="en-GB" b="0">
                <a:solidFill>
                  <a:srgbClr val="4D4D4D"/>
                </a:solidFill>
                <a:latin typeface="Arial"/>
              </a:rPr>
              <a:t>Increased </a:t>
            </a:r>
            <a:r>
              <a:rPr lang="en-GB">
                <a:solidFill>
                  <a:srgbClr val="931680"/>
                </a:solidFill>
                <a:latin typeface="Arial"/>
              </a:rPr>
              <a:t>innovation capabilities</a:t>
            </a:r>
            <a:r>
              <a:rPr lang="en-GB" b="0">
                <a:solidFill>
                  <a:srgbClr val="4D4D4D"/>
                </a:solidFill>
                <a:latin typeface="Arial"/>
              </a:rPr>
              <a:t>; </a:t>
            </a:r>
            <a:r>
              <a:rPr lang="en-GB" b="0">
                <a:solidFill>
                  <a:schemeClr val="tx1"/>
                </a:solidFill>
                <a:latin typeface="Arial"/>
              </a:rPr>
              <a:t>ideas into the </a:t>
            </a:r>
            <a:r>
              <a:rPr lang="en-GB">
                <a:solidFill>
                  <a:schemeClr val="tx1"/>
                </a:solidFill>
                <a:latin typeface="Arial"/>
              </a:rPr>
              <a:t>market</a:t>
            </a:r>
          </a:p>
          <a:p>
            <a:pPr marL="285750" indent="-285750">
              <a:buFont typeface="Arial" panose="020B0604020202020204" pitchFamily="34" charset="0"/>
              <a:buChar char="•"/>
            </a:pPr>
            <a:endParaRPr lang="en-GB" b="0">
              <a:solidFill>
                <a:srgbClr val="4D4D4D"/>
              </a:solidFill>
              <a:latin typeface="Arial"/>
            </a:endParaRPr>
          </a:p>
          <a:p>
            <a:pPr marL="285750" indent="-285750">
              <a:buFont typeface="Arial" panose="020B0604020202020204" pitchFamily="34" charset="0"/>
              <a:buChar char="•"/>
            </a:pPr>
            <a:r>
              <a:rPr lang="en-GB" b="0">
                <a:solidFill>
                  <a:srgbClr val="4D4D4D"/>
                </a:solidFill>
                <a:latin typeface="Arial"/>
              </a:rPr>
              <a:t>Better </a:t>
            </a:r>
            <a:r>
              <a:rPr lang="en-GB">
                <a:solidFill>
                  <a:srgbClr val="931680"/>
                </a:solidFill>
                <a:latin typeface="Arial"/>
              </a:rPr>
              <a:t>links</a:t>
            </a:r>
            <a:r>
              <a:rPr lang="en-GB" b="0">
                <a:solidFill>
                  <a:srgbClr val="4D4D4D"/>
                </a:solidFill>
                <a:latin typeface="Arial"/>
              </a:rPr>
              <a:t> of </a:t>
            </a:r>
            <a:r>
              <a:rPr lang="en-GB">
                <a:solidFill>
                  <a:srgbClr val="931680"/>
                </a:solidFill>
                <a:latin typeface="Arial"/>
              </a:rPr>
              <a:t>territories </a:t>
            </a:r>
            <a:r>
              <a:rPr lang="en-GB" b="0">
                <a:solidFill>
                  <a:schemeClr val="tx1"/>
                </a:solidFill>
                <a:latin typeface="Arial"/>
              </a:rPr>
              <a:t>and</a:t>
            </a:r>
            <a:r>
              <a:rPr lang="en-GB">
                <a:solidFill>
                  <a:srgbClr val="931680"/>
                </a:solidFill>
                <a:latin typeface="Arial"/>
              </a:rPr>
              <a:t> innovation actors</a:t>
            </a:r>
            <a:endParaRPr lang="en-GB" b="0">
              <a:solidFill>
                <a:srgbClr val="4D4D4D"/>
              </a:solidFill>
              <a:latin typeface="Arial"/>
            </a:endParaRPr>
          </a:p>
          <a:p>
            <a:endParaRPr lang="en-GB" b="0">
              <a:solidFill>
                <a:srgbClr val="4D4D4D"/>
              </a:solidFill>
              <a:latin typeface="Arial"/>
            </a:endParaRPr>
          </a:p>
          <a:p>
            <a:pPr marL="285750" indent="-285750">
              <a:buFont typeface="Arial" panose="020B0604020202020204" pitchFamily="34" charset="0"/>
              <a:buChar char="•"/>
            </a:pPr>
            <a:r>
              <a:rPr lang="en-GB" b="0">
                <a:solidFill>
                  <a:srgbClr val="4D4D4D"/>
                </a:solidFill>
                <a:latin typeface="Arial"/>
              </a:rPr>
              <a:t>More innovation</a:t>
            </a:r>
            <a:r>
              <a:rPr lang="en-GB">
                <a:solidFill>
                  <a:srgbClr val="931680"/>
                </a:solidFill>
                <a:latin typeface="Arial"/>
              </a:rPr>
              <a:t> co-investments</a:t>
            </a:r>
            <a:r>
              <a:rPr lang="en-GB" b="0">
                <a:solidFill>
                  <a:srgbClr val="4D4D4D"/>
                </a:solidFill>
                <a:latin typeface="Arial"/>
              </a:rPr>
              <a:t> (COFUND).</a:t>
            </a:r>
          </a:p>
        </p:txBody>
      </p:sp>
      <p:graphicFrame>
        <p:nvGraphicFramePr>
          <p:cNvPr id="9" name="Diagram 8">
            <a:extLst>
              <a:ext uri="{FF2B5EF4-FFF2-40B4-BE49-F238E27FC236}">
                <a16:creationId xmlns:a16="http://schemas.microsoft.com/office/drawing/2014/main" id="{28C00A49-EF7F-C9EA-4194-415464D87403}"/>
              </a:ext>
            </a:extLst>
          </p:cNvPr>
          <p:cNvGraphicFramePr/>
          <p:nvPr>
            <p:extLst>
              <p:ext uri="{D42A27DB-BD31-4B8C-83A1-F6EECF244321}">
                <p14:modId xmlns:p14="http://schemas.microsoft.com/office/powerpoint/2010/main" val="3820839021"/>
              </p:ext>
            </p:extLst>
          </p:nvPr>
        </p:nvGraphicFramePr>
        <p:xfrm>
          <a:off x="5108870" y="538939"/>
          <a:ext cx="7924905" cy="536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7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B0E96-3689-3348-6F8D-C0949CAA763B}"/>
              </a:ext>
            </a:extLst>
          </p:cNvPr>
          <p:cNvSpPr txBox="1">
            <a:spLocks/>
          </p:cNvSpPr>
          <p:nvPr/>
        </p:nvSpPr>
        <p:spPr>
          <a:xfrm>
            <a:off x="293227" y="1268469"/>
            <a:ext cx="11440485" cy="453383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4" name="Pentagon 16">
            <a:extLst>
              <a:ext uri="{FF2B5EF4-FFF2-40B4-BE49-F238E27FC236}">
                <a16:creationId xmlns:a16="http://schemas.microsoft.com/office/drawing/2014/main" id="{868113FF-CD5C-8AE3-9525-AF2D59B5384A}"/>
              </a:ext>
            </a:extLst>
          </p:cNvPr>
          <p:cNvSpPr/>
          <p:nvPr/>
        </p:nvSpPr>
        <p:spPr bwMode="auto">
          <a:xfrm>
            <a:off x="-1" y="167833"/>
            <a:ext cx="11898775" cy="69214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IE" sz="3200" b="1">
                <a:solidFill>
                  <a:schemeClr val="bg1"/>
                </a:solidFill>
                <a:ea typeface="Verdana" panose="020B0604030504040204" pitchFamily="34" charset="0"/>
                <a:cs typeface="Verdana" panose="020B0604030504040204" pitchFamily="34" charset="0"/>
              </a:rPr>
              <a:t>In the proposal</a:t>
            </a:r>
            <a:endParaRPr lang="en-IE" sz="3200" b="1" u="sng">
              <a:solidFill>
                <a:schemeClr val="bg1"/>
              </a:solidFill>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9B848AB5-DE55-0F3C-5D20-49EB6F160654}"/>
              </a:ext>
            </a:extLst>
          </p:cNvPr>
          <p:cNvSpPr/>
          <p:nvPr/>
        </p:nvSpPr>
        <p:spPr>
          <a:xfrm>
            <a:off x="460902" y="2099550"/>
            <a:ext cx="10976967" cy="3400931"/>
          </a:xfrm>
          <a:prstGeom prst="rect">
            <a:avLst/>
          </a:prstGeom>
          <a:solidFill>
            <a:schemeClr val="bg1"/>
          </a:solidFill>
        </p:spPr>
        <p:txBody>
          <a:bodyPr wrap="square">
            <a:spAutoFit/>
          </a:bodyPr>
          <a:lstStyle/>
          <a:p>
            <a:pPr marL="342900" lvl="0" indent="-342900">
              <a:spcAft>
                <a:spcPts val="1800"/>
              </a:spcAft>
              <a:buFont typeface="Wingdings" panose="05000000000000000000" pitchFamily="2" charset="2"/>
              <a:buChar char="ü"/>
            </a:pPr>
            <a:r>
              <a:rPr lang="en-GB" sz="2000" b="1">
                <a:solidFill>
                  <a:srgbClr val="4D4D4D"/>
                </a:solidFill>
                <a:latin typeface="+mj-lt"/>
              </a:rPr>
              <a:t>Which</a:t>
            </a:r>
            <a:r>
              <a:rPr lang="en-GB" sz="2000">
                <a:solidFill>
                  <a:srgbClr val="4D4D4D"/>
                </a:solidFill>
                <a:latin typeface="+mj-lt"/>
              </a:rPr>
              <a:t> are the </a:t>
            </a:r>
            <a:r>
              <a:rPr lang="en-GB" sz="2000" b="1">
                <a:solidFill>
                  <a:srgbClr val="931680"/>
                </a:solidFill>
                <a:latin typeface="+mj-lt"/>
              </a:rPr>
              <a:t>joint strategic visions / </a:t>
            </a:r>
            <a:r>
              <a:rPr lang="en-US" sz="2000" b="1">
                <a:solidFill>
                  <a:srgbClr val="931680"/>
                </a:solidFill>
                <a:latin typeface="+mj-lt"/>
              </a:rPr>
              <a:t>commitment</a:t>
            </a:r>
            <a:r>
              <a:rPr lang="en-US" sz="2000">
                <a:latin typeface="+mj-lt"/>
              </a:rPr>
              <a:t> / </a:t>
            </a:r>
            <a:r>
              <a:rPr lang="en-GB" sz="2000" b="1">
                <a:solidFill>
                  <a:srgbClr val="931680"/>
                </a:solidFill>
                <a:latin typeface="+mj-lt"/>
              </a:rPr>
              <a:t>agreed innovation action plans? </a:t>
            </a:r>
          </a:p>
          <a:p>
            <a:pPr lvl="0">
              <a:spcAft>
                <a:spcPts val="1800"/>
              </a:spcAft>
            </a:pPr>
            <a:r>
              <a:rPr lang="en-GB" sz="2000" b="1">
                <a:solidFill>
                  <a:srgbClr val="931680"/>
                </a:solidFill>
                <a:latin typeface="+mj-lt"/>
              </a:rPr>
              <a:t>          </a:t>
            </a:r>
            <a:r>
              <a:rPr lang="en-IE" sz="2000" b="1">
                <a:solidFill>
                  <a:srgbClr val="7D940A"/>
                </a:solidFill>
                <a:latin typeface="+mj-lt"/>
              </a:rPr>
              <a:t>Key Performance Indicators (KPIs)?   Joint commitment (</a:t>
            </a:r>
            <a:r>
              <a:rPr lang="en-IE" sz="2000" b="1" err="1">
                <a:solidFill>
                  <a:srgbClr val="7D940A"/>
                </a:solidFill>
                <a:latin typeface="+mj-lt"/>
              </a:rPr>
              <a:t>LoI</a:t>
            </a:r>
            <a:r>
              <a:rPr lang="en-IE" sz="2000" b="1">
                <a:solidFill>
                  <a:srgbClr val="7D940A"/>
                </a:solidFill>
                <a:latin typeface="+mj-lt"/>
              </a:rPr>
              <a:t>)? </a:t>
            </a:r>
            <a:endParaRPr lang="en-GB" sz="1100">
              <a:solidFill>
                <a:srgbClr val="7D940A"/>
              </a:solidFill>
              <a:latin typeface="+mj-lt"/>
            </a:endParaRPr>
          </a:p>
          <a:p>
            <a:pPr marL="342900" indent="-342900">
              <a:spcAft>
                <a:spcPts val="1800"/>
              </a:spcAft>
              <a:buFont typeface="Wingdings" panose="05000000000000000000" pitchFamily="2" charset="2"/>
              <a:buChar char="ü"/>
            </a:pPr>
            <a:r>
              <a:rPr lang="en-GB" sz="2000" b="1">
                <a:solidFill>
                  <a:srgbClr val="4D4D4D"/>
                </a:solidFill>
                <a:latin typeface="+mj-lt"/>
              </a:rPr>
              <a:t>Why</a:t>
            </a:r>
            <a:r>
              <a:rPr lang="en-GB" sz="2000">
                <a:solidFill>
                  <a:srgbClr val="4D4D4D"/>
                </a:solidFill>
                <a:latin typeface="+mj-lt"/>
              </a:rPr>
              <a:t> this specific </a:t>
            </a:r>
            <a:r>
              <a:rPr lang="en-GB" sz="2000" b="1">
                <a:solidFill>
                  <a:srgbClr val="931680"/>
                </a:solidFill>
                <a:latin typeface="+mj-lt"/>
              </a:rPr>
              <a:t>thematic/technological area of cooperation</a:t>
            </a:r>
          </a:p>
          <a:p>
            <a:pPr marL="342900" lvl="0" indent="-342900">
              <a:spcAft>
                <a:spcPts val="1800"/>
              </a:spcAft>
              <a:buFont typeface="Wingdings" panose="05000000000000000000" pitchFamily="2" charset="2"/>
              <a:buChar char="ü"/>
            </a:pPr>
            <a:r>
              <a:rPr lang="en-GB" sz="2000" b="1">
                <a:latin typeface="+mj-lt"/>
              </a:rPr>
              <a:t>What</a:t>
            </a:r>
            <a:r>
              <a:rPr lang="en-GB" sz="2000">
                <a:latin typeface="+mj-lt"/>
              </a:rPr>
              <a:t> </a:t>
            </a:r>
            <a:r>
              <a:rPr lang="en-GB" sz="2000" b="1">
                <a:solidFill>
                  <a:srgbClr val="931680"/>
                </a:solidFill>
                <a:latin typeface="+mj-lt"/>
              </a:rPr>
              <a:t>activities / process</a:t>
            </a:r>
            <a:r>
              <a:rPr lang="en-GB" sz="2000">
                <a:latin typeface="+mj-lt"/>
              </a:rPr>
              <a:t> / </a:t>
            </a:r>
            <a:r>
              <a:rPr lang="en-GB" sz="2000" b="1">
                <a:solidFill>
                  <a:srgbClr val="931680"/>
                </a:solidFill>
                <a:latin typeface="+mj-lt"/>
              </a:rPr>
              <a:t>R&amp;I assets </a:t>
            </a:r>
            <a:r>
              <a:rPr lang="en-GB" sz="2000">
                <a:latin typeface="+mj-lt"/>
              </a:rPr>
              <a:t>are mobilised? </a:t>
            </a:r>
            <a:endParaRPr lang="en-IE" sz="2000">
              <a:solidFill>
                <a:srgbClr val="4D4D4D"/>
              </a:solidFill>
              <a:latin typeface="+mj-lt"/>
            </a:endParaRPr>
          </a:p>
          <a:p>
            <a:pPr marL="342900" indent="-342900">
              <a:spcAft>
                <a:spcPts val="1800"/>
              </a:spcAft>
              <a:buFont typeface="Wingdings" panose="05000000000000000000" pitchFamily="2" charset="2"/>
              <a:buChar char="ü"/>
            </a:pPr>
            <a:r>
              <a:rPr lang="en-GB" sz="2000" b="1">
                <a:solidFill>
                  <a:srgbClr val="4D4D4D"/>
                </a:solidFill>
                <a:latin typeface="+mj-lt"/>
              </a:rPr>
              <a:t>How</a:t>
            </a:r>
            <a:r>
              <a:rPr lang="en-GB" sz="2000">
                <a:solidFill>
                  <a:srgbClr val="4D4D4D"/>
                </a:solidFill>
                <a:latin typeface="+mj-lt"/>
              </a:rPr>
              <a:t> you ensure </a:t>
            </a:r>
            <a:r>
              <a:rPr lang="en-GB" sz="2000" b="1">
                <a:solidFill>
                  <a:srgbClr val="931680"/>
                </a:solidFill>
                <a:latin typeface="+mj-lt"/>
              </a:rPr>
              <a:t>private actors’ participation </a:t>
            </a:r>
            <a:r>
              <a:rPr lang="en-GB" sz="2000">
                <a:latin typeface="+mj-lt"/>
              </a:rPr>
              <a:t>and</a:t>
            </a:r>
            <a:r>
              <a:rPr lang="en-GB" sz="2000" b="1">
                <a:solidFill>
                  <a:srgbClr val="931680"/>
                </a:solidFill>
                <a:latin typeface="+mj-lt"/>
              </a:rPr>
              <a:t> synergies </a:t>
            </a:r>
            <a:r>
              <a:rPr lang="en-GB" sz="2000">
                <a:solidFill>
                  <a:srgbClr val="4D4D4D"/>
                </a:solidFill>
                <a:latin typeface="+mj-lt"/>
              </a:rPr>
              <a:t>with funds/policies/programmes ?</a:t>
            </a:r>
          </a:p>
          <a:p>
            <a:pPr marL="342900" indent="-342900">
              <a:spcAft>
                <a:spcPts val="1800"/>
              </a:spcAft>
              <a:buFont typeface="Wingdings" panose="05000000000000000000" pitchFamily="2" charset="2"/>
              <a:buChar char="ü"/>
            </a:pPr>
            <a:r>
              <a:rPr lang="en-GB" sz="2000" b="1">
                <a:latin typeface="+mj-lt"/>
              </a:rPr>
              <a:t>How</a:t>
            </a:r>
            <a:r>
              <a:rPr lang="en-GB" sz="2000">
                <a:latin typeface="+mj-lt"/>
              </a:rPr>
              <a:t> you improve </a:t>
            </a:r>
            <a:r>
              <a:rPr lang="en-GB" sz="2000" b="1">
                <a:solidFill>
                  <a:srgbClr val="931680"/>
                </a:solidFill>
                <a:latin typeface="+mj-lt"/>
              </a:rPr>
              <a:t>efficiency / performance </a:t>
            </a:r>
            <a:r>
              <a:rPr lang="en-GB" sz="2000">
                <a:latin typeface="+mj-lt"/>
              </a:rPr>
              <a:t>of</a:t>
            </a:r>
            <a:r>
              <a:rPr lang="en-GB" sz="2000" b="1">
                <a:solidFill>
                  <a:srgbClr val="931680"/>
                </a:solidFill>
                <a:latin typeface="+mj-lt"/>
              </a:rPr>
              <a:t> </a:t>
            </a:r>
            <a:r>
              <a:rPr lang="en-GB" sz="2000">
                <a:latin typeface="+mj-lt"/>
              </a:rPr>
              <a:t>EU innovation ecosystems?  </a:t>
            </a:r>
            <a:endParaRPr lang="en-GB" b="1">
              <a:solidFill>
                <a:srgbClr val="931680"/>
              </a:solidFill>
              <a:latin typeface="+mj-lt"/>
            </a:endParaRPr>
          </a:p>
        </p:txBody>
      </p:sp>
      <p:sp>
        <p:nvSpPr>
          <p:cNvPr id="11" name="TextBox 10">
            <a:extLst>
              <a:ext uri="{FF2B5EF4-FFF2-40B4-BE49-F238E27FC236}">
                <a16:creationId xmlns:a16="http://schemas.microsoft.com/office/drawing/2014/main" id="{07D6B06F-41C7-FAC8-468D-8C6EDD77C020}"/>
              </a:ext>
            </a:extLst>
          </p:cNvPr>
          <p:cNvSpPr txBox="1"/>
          <p:nvPr/>
        </p:nvSpPr>
        <p:spPr>
          <a:xfrm>
            <a:off x="393636" y="1357519"/>
            <a:ext cx="11404727" cy="461665"/>
          </a:xfrm>
          <a:prstGeom prst="rect">
            <a:avLst/>
          </a:prstGeom>
          <a:noFill/>
        </p:spPr>
        <p:txBody>
          <a:bodyPr wrap="square">
            <a:spAutoFit/>
          </a:bodyPr>
          <a:lstStyle/>
          <a:p>
            <a:r>
              <a:rPr lang="en-GB" sz="2400">
                <a:solidFill>
                  <a:srgbClr val="024EA2"/>
                </a:solidFill>
              </a:rPr>
              <a:t>“</a:t>
            </a:r>
            <a:r>
              <a:rPr lang="en-GB" sz="2400" b="1">
                <a:solidFill>
                  <a:srgbClr val="024EA2"/>
                </a:solidFill>
              </a:rPr>
              <a:t>What is the challenge you want to tackle and why this matters for Europe”? </a:t>
            </a:r>
          </a:p>
        </p:txBody>
      </p:sp>
    </p:spTree>
    <p:extLst>
      <p:ext uri="{BB962C8B-B14F-4D97-AF65-F5344CB8AC3E}">
        <p14:creationId xmlns:p14="http://schemas.microsoft.com/office/powerpoint/2010/main" val="227495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591ED8-9C8A-A651-96E5-547DE39C313F}"/>
              </a:ext>
            </a:extLst>
          </p:cNvPr>
          <p:cNvSpPr/>
          <p:nvPr/>
        </p:nvSpPr>
        <p:spPr>
          <a:xfrm>
            <a:off x="494047" y="1456828"/>
            <a:ext cx="11322815" cy="830997"/>
          </a:xfrm>
          <a:prstGeom prst="rect">
            <a:avLst/>
          </a:prstGeom>
          <a:solidFill>
            <a:schemeClr val="bg1"/>
          </a:solidFill>
        </p:spPr>
        <p:txBody>
          <a:bodyPr wrap="square">
            <a:spAutoFit/>
          </a:bodyPr>
          <a:lstStyle/>
          <a:p>
            <a:pPr lvl="0">
              <a:spcAft>
                <a:spcPts val="1200"/>
              </a:spcAft>
            </a:pPr>
            <a:r>
              <a:rPr lang="en-GB" sz="2400">
                <a:solidFill>
                  <a:srgbClr val="4D4D4D"/>
                </a:solidFill>
                <a:latin typeface="+mj-lt"/>
              </a:rPr>
              <a:t>Which are the </a:t>
            </a:r>
            <a:r>
              <a:rPr lang="en-GB" sz="2400" b="1">
                <a:solidFill>
                  <a:srgbClr val="4D4D4D"/>
                </a:solidFill>
                <a:latin typeface="+mj-lt"/>
              </a:rPr>
              <a:t>needs</a:t>
            </a:r>
            <a:r>
              <a:rPr lang="en-GB" sz="2400">
                <a:solidFill>
                  <a:srgbClr val="4D4D4D"/>
                </a:solidFill>
                <a:latin typeface="+mj-lt"/>
              </a:rPr>
              <a:t> / </a:t>
            </a:r>
            <a:r>
              <a:rPr lang="en-GB" sz="2400" b="1">
                <a:solidFill>
                  <a:srgbClr val="4D4D4D"/>
                </a:solidFill>
                <a:latin typeface="+mj-lt"/>
              </a:rPr>
              <a:t>reasons</a:t>
            </a:r>
            <a:r>
              <a:rPr lang="en-GB" sz="2400">
                <a:solidFill>
                  <a:srgbClr val="4D4D4D"/>
                </a:solidFill>
                <a:latin typeface="+mj-lt"/>
              </a:rPr>
              <a:t> for the </a:t>
            </a:r>
            <a:r>
              <a:rPr lang="en-GB" sz="2400" b="1">
                <a:solidFill>
                  <a:srgbClr val="931680"/>
                </a:solidFill>
                <a:latin typeface="+mj-lt"/>
              </a:rPr>
              <a:t>proposed Action plan </a:t>
            </a:r>
            <a:br>
              <a:rPr lang="en-GB" sz="2400" b="1">
                <a:solidFill>
                  <a:srgbClr val="931680"/>
                </a:solidFill>
                <a:latin typeface="+mj-lt"/>
              </a:rPr>
            </a:br>
            <a:r>
              <a:rPr lang="en-GB" sz="2400" b="1">
                <a:solidFill>
                  <a:srgbClr val="931680"/>
                </a:solidFill>
                <a:latin typeface="+mj-lt"/>
              </a:rPr>
              <a:t>(Annual Work Programmes)? </a:t>
            </a:r>
          </a:p>
        </p:txBody>
      </p:sp>
      <p:graphicFrame>
        <p:nvGraphicFramePr>
          <p:cNvPr id="8" name="Diagram 7">
            <a:extLst>
              <a:ext uri="{FF2B5EF4-FFF2-40B4-BE49-F238E27FC236}">
                <a16:creationId xmlns:a16="http://schemas.microsoft.com/office/drawing/2014/main" id="{42FB95FD-C9F2-DEB2-E121-6EA8994A4B91}"/>
              </a:ext>
            </a:extLst>
          </p:cNvPr>
          <p:cNvGraphicFramePr/>
          <p:nvPr/>
        </p:nvGraphicFramePr>
        <p:xfrm>
          <a:off x="494047" y="2482472"/>
          <a:ext cx="11161660" cy="386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AA894DE-74BF-CDC3-ED7D-B01E5D9BA87F}"/>
              </a:ext>
            </a:extLst>
          </p:cNvPr>
          <p:cNvSpPr txBox="1"/>
          <p:nvPr/>
        </p:nvSpPr>
        <p:spPr>
          <a:xfrm>
            <a:off x="3402958" y="2739506"/>
            <a:ext cx="3865944" cy="523220"/>
          </a:xfrm>
          <a:prstGeom prst="rect">
            <a:avLst/>
          </a:prstGeom>
          <a:noFill/>
        </p:spPr>
        <p:txBody>
          <a:bodyPr wrap="square" rtlCol="0">
            <a:spAutoFit/>
          </a:bodyPr>
          <a:lstStyle/>
          <a:p>
            <a:r>
              <a:rPr lang="en-IE" sz="2800" b="1">
                <a:solidFill>
                  <a:srgbClr val="024EA2"/>
                </a:solidFill>
              </a:rPr>
              <a:t>C l e a r    s t e p s: </a:t>
            </a:r>
          </a:p>
        </p:txBody>
      </p:sp>
      <p:sp>
        <p:nvSpPr>
          <p:cNvPr id="2" name="Pentagon 16">
            <a:extLst>
              <a:ext uri="{FF2B5EF4-FFF2-40B4-BE49-F238E27FC236}">
                <a16:creationId xmlns:a16="http://schemas.microsoft.com/office/drawing/2014/main" id="{C44AE8D7-993B-5CEB-A916-5B8B2385BE87}"/>
              </a:ext>
            </a:extLst>
          </p:cNvPr>
          <p:cNvSpPr/>
          <p:nvPr/>
        </p:nvSpPr>
        <p:spPr bwMode="auto">
          <a:xfrm>
            <a:off x="0" y="167833"/>
            <a:ext cx="11816862" cy="69214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IE" sz="3200" b="1">
                <a:solidFill>
                  <a:schemeClr val="bg1"/>
                </a:solidFill>
                <a:ea typeface="Verdana" panose="020B0604030504040204" pitchFamily="34" charset="0"/>
                <a:cs typeface="Verdana" panose="020B0604030504040204" pitchFamily="34" charset="0"/>
              </a:rPr>
              <a:t>In the proposal</a:t>
            </a:r>
            <a:endParaRPr lang="en-IE" sz="3200" b="1" u="sng">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2712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AF496B-6101-EF5E-477A-912FACB3DD99}"/>
              </a:ext>
            </a:extLst>
          </p:cNvPr>
          <p:cNvSpPr txBox="1"/>
          <p:nvPr/>
        </p:nvSpPr>
        <p:spPr>
          <a:xfrm>
            <a:off x="863362" y="2291167"/>
            <a:ext cx="3791346" cy="400110"/>
          </a:xfrm>
          <a:prstGeom prst="rect">
            <a:avLst/>
          </a:prstGeom>
          <a:noFill/>
        </p:spPr>
        <p:txBody>
          <a:bodyPr wrap="square" lIns="91440" tIns="45720" rIns="91440" bIns="45720" rtlCol="0" anchor="t">
            <a:spAutoFit/>
          </a:bodyPr>
          <a:lstStyle/>
          <a:p>
            <a:pPr algn="ctr"/>
            <a:r>
              <a:rPr lang="fr-BE" sz="2000" b="1" dirty="0" err="1">
                <a:solidFill>
                  <a:schemeClr val="accent2"/>
                </a:solidFill>
              </a:rPr>
              <a:t>Core</a:t>
            </a:r>
            <a:r>
              <a:rPr lang="fr-BE" sz="2000" b="1" dirty="0">
                <a:solidFill>
                  <a:schemeClr val="accent2"/>
                </a:solidFill>
              </a:rPr>
              <a:t> </a:t>
            </a:r>
            <a:r>
              <a:rPr lang="fr-BE" sz="2000" b="1" dirty="0" err="1">
                <a:solidFill>
                  <a:schemeClr val="accent2"/>
                </a:solidFill>
              </a:rPr>
              <a:t>collatoration</a:t>
            </a:r>
            <a:r>
              <a:rPr lang="fr-BE" sz="2000" b="1" dirty="0">
                <a:solidFill>
                  <a:schemeClr val="accent2"/>
                </a:solidFill>
              </a:rPr>
              <a:t> </a:t>
            </a:r>
            <a:r>
              <a:rPr lang="fr-BE" sz="2000" b="1" dirty="0" err="1">
                <a:solidFill>
                  <a:schemeClr val="accent2"/>
                </a:solidFill>
              </a:rPr>
              <a:t>activities</a:t>
            </a:r>
            <a:endParaRPr lang="en-US" dirty="0" err="1">
              <a:solidFill>
                <a:schemeClr val="accent2"/>
              </a:solidFill>
            </a:endParaRPr>
          </a:p>
        </p:txBody>
      </p:sp>
      <p:sp>
        <p:nvSpPr>
          <p:cNvPr id="8" name="Pentagon 16">
            <a:extLst>
              <a:ext uri="{FF2B5EF4-FFF2-40B4-BE49-F238E27FC236}">
                <a16:creationId xmlns:a16="http://schemas.microsoft.com/office/drawing/2014/main" id="{DB02308A-913E-D04C-5776-66026FCEDB59}"/>
              </a:ext>
            </a:extLst>
          </p:cNvPr>
          <p:cNvSpPr/>
          <p:nvPr/>
        </p:nvSpPr>
        <p:spPr bwMode="auto">
          <a:xfrm>
            <a:off x="0" y="159794"/>
            <a:ext cx="11897248"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IE" sz="3200" b="1" dirty="0">
                <a:solidFill>
                  <a:schemeClr val="bg1"/>
                </a:solidFill>
                <a:latin typeface="Verdana"/>
                <a:ea typeface="Verdana"/>
              </a:rPr>
              <a:t>Proposals </a:t>
            </a:r>
            <a:r>
              <a:rPr lang="en-IE" sz="3200" b="1" u="sng" dirty="0">
                <a:solidFill>
                  <a:schemeClr val="bg1"/>
                </a:solidFill>
                <a:latin typeface="Verdana"/>
                <a:ea typeface="Verdana"/>
              </a:rPr>
              <a:t>should</a:t>
            </a:r>
            <a:r>
              <a:rPr lang="en-IE" sz="3200" b="1" dirty="0">
                <a:solidFill>
                  <a:schemeClr val="bg1"/>
                </a:solidFill>
                <a:latin typeface="Verdana"/>
                <a:ea typeface="Verdana"/>
              </a:rPr>
              <a:t> include an ACTION PLAN</a:t>
            </a:r>
            <a:endParaRPr lang="en-IE" sz="3200" b="1" dirty="0">
              <a:solidFill>
                <a:schemeClr val="bg1"/>
              </a:solidFill>
              <a:ea typeface="Verdana" panose="020B0604030504040204" pitchFamily="34" charset="0"/>
            </a:endParaRPr>
          </a:p>
        </p:txBody>
      </p:sp>
      <p:sp>
        <p:nvSpPr>
          <p:cNvPr id="12" name="TextBox 11">
            <a:extLst>
              <a:ext uri="{FF2B5EF4-FFF2-40B4-BE49-F238E27FC236}">
                <a16:creationId xmlns:a16="http://schemas.microsoft.com/office/drawing/2014/main" id="{3B4D5C0C-8A52-88DE-CD91-641537A39E6F}"/>
              </a:ext>
            </a:extLst>
          </p:cNvPr>
          <p:cNvSpPr txBox="1"/>
          <p:nvPr/>
        </p:nvSpPr>
        <p:spPr>
          <a:xfrm>
            <a:off x="630569" y="1097168"/>
            <a:ext cx="4416470" cy="677108"/>
          </a:xfrm>
          <a:prstGeom prst="rect">
            <a:avLst/>
          </a:prstGeom>
          <a:noFill/>
        </p:spPr>
        <p:txBody>
          <a:bodyPr wrap="square" lIns="91440" tIns="45720" rIns="91440" bIns="45720" rtlCol="0" anchor="t">
            <a:spAutoFit/>
          </a:bodyPr>
          <a:lstStyle/>
          <a:p>
            <a:pPr marL="3371850" lvl="7" indent="-171450">
              <a:buFont typeface="Arial" panose="020B0604020202020204" pitchFamily="34" charset="0"/>
              <a:buChar char="•"/>
            </a:pPr>
            <a:endParaRPr lang="en-US" b="1">
              <a:solidFill>
                <a:srgbClr val="024EA2"/>
              </a:solidFill>
              <a:latin typeface="+mj-lt"/>
              <a:ea typeface="Proxima Nova"/>
              <a:cs typeface="Proxima Nova"/>
              <a:sym typeface="Proxima Nova"/>
            </a:endParaRPr>
          </a:p>
          <a:p>
            <a:pPr algn="ctr"/>
            <a:r>
              <a:rPr lang="en-US" sz="2000" b="1" u="sng" dirty="0">
                <a:solidFill>
                  <a:srgbClr val="024EA2"/>
                </a:solidFill>
                <a:latin typeface="+mj-lt"/>
                <a:ea typeface="Proxima Nova"/>
                <a:cs typeface="Proxima Nova"/>
                <a:sym typeface="Proxima Nova"/>
              </a:rPr>
              <a:t>Coordination &amp; Support</a:t>
            </a:r>
            <a:endParaRPr lang="en-US" sz="2000" b="1" u="sng">
              <a:solidFill>
                <a:srgbClr val="024EA2"/>
              </a:solidFill>
              <a:latin typeface="+mj-lt"/>
              <a:cs typeface="Arial"/>
            </a:endParaRPr>
          </a:p>
        </p:txBody>
      </p:sp>
      <p:sp>
        <p:nvSpPr>
          <p:cNvPr id="13" name="Rounded Rectangle 3">
            <a:extLst>
              <a:ext uri="{FF2B5EF4-FFF2-40B4-BE49-F238E27FC236}">
                <a16:creationId xmlns:a16="http://schemas.microsoft.com/office/drawing/2014/main" id="{51DEA1D5-5EA2-27B9-2008-3720A26D7E81}"/>
              </a:ext>
            </a:extLst>
          </p:cNvPr>
          <p:cNvSpPr/>
          <p:nvPr/>
        </p:nvSpPr>
        <p:spPr>
          <a:xfrm>
            <a:off x="6467347" y="1233720"/>
            <a:ext cx="5431486" cy="4498038"/>
          </a:xfrm>
          <a:prstGeom prst="roundRect">
            <a:avLst/>
          </a:prstGeom>
          <a:noFill/>
          <a:ln w="444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TextBox 13">
            <a:extLst>
              <a:ext uri="{FF2B5EF4-FFF2-40B4-BE49-F238E27FC236}">
                <a16:creationId xmlns:a16="http://schemas.microsoft.com/office/drawing/2014/main" id="{4892376E-38A2-943A-BCD5-B9444A46AC5B}"/>
              </a:ext>
            </a:extLst>
          </p:cNvPr>
          <p:cNvSpPr txBox="1"/>
          <p:nvPr/>
        </p:nvSpPr>
        <p:spPr>
          <a:xfrm>
            <a:off x="7360856" y="1231471"/>
            <a:ext cx="3644468" cy="400110"/>
          </a:xfrm>
          <a:prstGeom prst="rect">
            <a:avLst/>
          </a:prstGeom>
          <a:noFill/>
        </p:spPr>
        <p:txBody>
          <a:bodyPr wrap="square" lIns="91440" tIns="45720" rIns="91440" bIns="45720" rtlCol="0" anchor="t">
            <a:spAutoFit/>
          </a:bodyPr>
          <a:lstStyle/>
          <a:p>
            <a:pPr algn="ctr"/>
            <a:r>
              <a:rPr lang="fr-BE" sz="2000" b="1" u="sng" dirty="0">
                <a:solidFill>
                  <a:srgbClr val="024EA2"/>
                </a:solidFill>
              </a:rPr>
              <a:t>Innovation Actions</a:t>
            </a:r>
            <a:endParaRPr lang="fr-BE" sz="2000" b="1" u="sng" dirty="0">
              <a:solidFill>
                <a:srgbClr val="024EA2"/>
              </a:solidFill>
              <a:cs typeface="Arial"/>
            </a:endParaRPr>
          </a:p>
        </p:txBody>
      </p:sp>
      <p:sp>
        <p:nvSpPr>
          <p:cNvPr id="21" name="TextBox 20">
            <a:extLst>
              <a:ext uri="{FF2B5EF4-FFF2-40B4-BE49-F238E27FC236}">
                <a16:creationId xmlns:a16="http://schemas.microsoft.com/office/drawing/2014/main" id="{F39E7013-C210-1820-A665-8F0607EEB644}"/>
              </a:ext>
            </a:extLst>
          </p:cNvPr>
          <p:cNvSpPr txBox="1"/>
          <p:nvPr/>
        </p:nvSpPr>
        <p:spPr>
          <a:xfrm>
            <a:off x="6136842" y="2061649"/>
            <a:ext cx="6341333" cy="1384995"/>
          </a:xfrm>
          <a:prstGeom prst="rect">
            <a:avLst/>
          </a:prstGeom>
          <a:noFill/>
        </p:spPr>
        <p:txBody>
          <a:bodyPr wrap="square" lIns="91440" tIns="45720" rIns="91440" bIns="45720" rtlCol="0" anchor="t">
            <a:spAutoFit/>
          </a:bodyPr>
          <a:lstStyle/>
          <a:p>
            <a:pPr algn="ctr"/>
            <a:r>
              <a:rPr lang="fr-BE" sz="1600" b="1" dirty="0">
                <a:solidFill>
                  <a:schemeClr val="accent2"/>
                </a:solidFill>
              </a:rPr>
              <a:t>Innovation </a:t>
            </a:r>
            <a:r>
              <a:rPr lang="fr-BE" sz="1600" b="1" dirty="0" err="1">
                <a:solidFill>
                  <a:schemeClr val="accent2"/>
                </a:solidFill>
              </a:rPr>
              <a:t>projects</a:t>
            </a:r>
            <a:r>
              <a:rPr lang="fr-BE" sz="1600" b="1" dirty="0">
                <a:solidFill>
                  <a:schemeClr val="accent2"/>
                </a:solidFill>
              </a:rPr>
              <a:t> /  joint open calls (FSTP) </a:t>
            </a:r>
            <a:endParaRPr lang="en-US" dirty="0">
              <a:solidFill>
                <a:schemeClr val="accent2"/>
              </a:solidFill>
            </a:endParaRPr>
          </a:p>
          <a:p>
            <a:pPr algn="ctr"/>
            <a:r>
              <a:rPr lang="fr-BE" sz="1600" b="1" dirty="0">
                <a:cs typeface="Arial"/>
              </a:rPr>
              <a:t>and/or</a:t>
            </a:r>
          </a:p>
          <a:p>
            <a:pPr algn="ctr"/>
            <a:r>
              <a:rPr lang="fr-BE" sz="1600" b="1" dirty="0">
                <a:solidFill>
                  <a:srgbClr val="931680"/>
                </a:solidFill>
                <a:cs typeface="Arial"/>
              </a:rPr>
              <a:t>Pre-commercial </a:t>
            </a:r>
            <a:r>
              <a:rPr lang="fr-BE" sz="1600" b="1" dirty="0" err="1">
                <a:solidFill>
                  <a:srgbClr val="931680"/>
                </a:solidFill>
                <a:cs typeface="Arial"/>
              </a:rPr>
              <a:t>procurement</a:t>
            </a:r>
            <a:r>
              <a:rPr lang="fr-BE" sz="1600" b="1" dirty="0">
                <a:solidFill>
                  <a:srgbClr val="931680"/>
                </a:solidFill>
                <a:cs typeface="Arial"/>
              </a:rPr>
              <a:t> (PCP) </a:t>
            </a:r>
            <a:r>
              <a:rPr lang="fr-BE" sz="1600" b="1" dirty="0">
                <a:cs typeface="Arial"/>
              </a:rPr>
              <a:t>or </a:t>
            </a:r>
            <a:br>
              <a:rPr lang="fr-BE" sz="1600" b="1" dirty="0">
                <a:solidFill>
                  <a:srgbClr val="4D4D4D"/>
                </a:solidFill>
                <a:cs typeface="Arial"/>
              </a:rPr>
            </a:br>
            <a:r>
              <a:rPr lang="fr-BE" sz="1600" b="1" dirty="0">
                <a:solidFill>
                  <a:srgbClr val="931680"/>
                </a:solidFill>
                <a:cs typeface="Arial"/>
              </a:rPr>
              <a:t>Public </a:t>
            </a:r>
            <a:r>
              <a:rPr lang="fr-BE" sz="1600" b="1" dirty="0" err="1">
                <a:solidFill>
                  <a:srgbClr val="931680"/>
                </a:solidFill>
                <a:cs typeface="Arial"/>
              </a:rPr>
              <a:t>Procurement</a:t>
            </a:r>
            <a:r>
              <a:rPr lang="fr-BE" sz="1600" b="1" dirty="0">
                <a:solidFill>
                  <a:srgbClr val="931680"/>
                </a:solidFill>
                <a:cs typeface="Arial"/>
              </a:rPr>
              <a:t> for Innovative solutions (PPI)</a:t>
            </a:r>
            <a:endParaRPr lang="fr-BE" dirty="0"/>
          </a:p>
          <a:p>
            <a:pPr algn="ctr"/>
            <a:endParaRPr lang="fr-BE" sz="2000" b="1" dirty="0">
              <a:cs typeface="Arial"/>
            </a:endParaRPr>
          </a:p>
        </p:txBody>
      </p:sp>
      <p:sp>
        <p:nvSpPr>
          <p:cNvPr id="24" name="Rounded Rectangle 3">
            <a:extLst>
              <a:ext uri="{FF2B5EF4-FFF2-40B4-BE49-F238E27FC236}">
                <a16:creationId xmlns:a16="http://schemas.microsoft.com/office/drawing/2014/main" id="{96AD70DF-2BC4-E45B-67A7-C3FA089C96FF}"/>
              </a:ext>
            </a:extLst>
          </p:cNvPr>
          <p:cNvSpPr/>
          <p:nvPr/>
        </p:nvSpPr>
        <p:spPr>
          <a:xfrm>
            <a:off x="374402" y="1233720"/>
            <a:ext cx="4928804" cy="4498038"/>
          </a:xfrm>
          <a:prstGeom prst="roundRect">
            <a:avLst/>
          </a:prstGeom>
          <a:noFill/>
          <a:ln w="444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TextBox 15">
            <a:extLst>
              <a:ext uri="{FF2B5EF4-FFF2-40B4-BE49-F238E27FC236}">
                <a16:creationId xmlns:a16="http://schemas.microsoft.com/office/drawing/2014/main" id="{68C47F03-2CA5-9EE5-4FA8-C890A81E9B1C}"/>
              </a:ext>
            </a:extLst>
          </p:cNvPr>
          <p:cNvSpPr txBox="1"/>
          <p:nvPr/>
        </p:nvSpPr>
        <p:spPr>
          <a:xfrm>
            <a:off x="5609363" y="2976252"/>
            <a:ext cx="679942" cy="1015663"/>
          </a:xfrm>
          <a:prstGeom prst="rect">
            <a:avLst/>
          </a:prstGeom>
          <a:noFill/>
        </p:spPr>
        <p:txBody>
          <a:bodyPr wrap="square" rtlCol="0">
            <a:spAutoFit/>
          </a:bodyPr>
          <a:lstStyle/>
          <a:p>
            <a:r>
              <a:rPr lang="en-IE" sz="6000"/>
              <a:t>+</a:t>
            </a:r>
          </a:p>
        </p:txBody>
      </p:sp>
      <p:sp>
        <p:nvSpPr>
          <p:cNvPr id="2" name="Rectangle 1" descr="Speaker Phone">
            <a:extLst>
              <a:ext uri="{FF2B5EF4-FFF2-40B4-BE49-F238E27FC236}">
                <a16:creationId xmlns:a16="http://schemas.microsoft.com/office/drawing/2014/main" id="{E8C50333-481B-B240-5D51-0EE7C202520E}"/>
              </a:ext>
            </a:extLst>
          </p:cNvPr>
          <p:cNvSpPr/>
          <p:nvPr/>
        </p:nvSpPr>
        <p:spPr>
          <a:xfrm>
            <a:off x="668621" y="1344255"/>
            <a:ext cx="586318" cy="58631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9" name="Rectangle 8" descr="Lightbulb">
            <a:extLst>
              <a:ext uri="{FF2B5EF4-FFF2-40B4-BE49-F238E27FC236}">
                <a16:creationId xmlns:a16="http://schemas.microsoft.com/office/drawing/2014/main" id="{F6413716-DA45-8865-94F4-81CC4FBD9A59}"/>
              </a:ext>
            </a:extLst>
          </p:cNvPr>
          <p:cNvSpPr/>
          <p:nvPr/>
        </p:nvSpPr>
        <p:spPr>
          <a:xfrm>
            <a:off x="6777528" y="1343700"/>
            <a:ext cx="586318" cy="58631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IE"/>
          </a:p>
        </p:txBody>
      </p:sp>
      <p:sp>
        <p:nvSpPr>
          <p:cNvPr id="3" name="TextBox 2">
            <a:extLst>
              <a:ext uri="{FF2B5EF4-FFF2-40B4-BE49-F238E27FC236}">
                <a16:creationId xmlns:a16="http://schemas.microsoft.com/office/drawing/2014/main" id="{7D404722-0B83-0DBE-FB84-7229C64ED4B4}"/>
              </a:ext>
            </a:extLst>
          </p:cNvPr>
          <p:cNvSpPr txBox="1"/>
          <p:nvPr/>
        </p:nvSpPr>
        <p:spPr>
          <a:xfrm>
            <a:off x="547942" y="5558999"/>
            <a:ext cx="4416470" cy="677108"/>
          </a:xfrm>
          <a:prstGeom prst="rect">
            <a:avLst/>
          </a:prstGeom>
          <a:noFill/>
        </p:spPr>
        <p:txBody>
          <a:bodyPr wrap="square" lIns="91440" tIns="45720" rIns="91440" bIns="45720" rtlCol="0" anchor="t">
            <a:spAutoFit/>
          </a:bodyPr>
          <a:lstStyle/>
          <a:p>
            <a:pPr marL="3371850" lvl="7" indent="-171450">
              <a:buFont typeface="Arial" panose="020B0604020202020204" pitchFamily="34" charset="0"/>
              <a:buChar char="•"/>
            </a:pPr>
            <a:endParaRPr lang="en-US" b="1">
              <a:solidFill>
                <a:srgbClr val="024EA2"/>
              </a:solidFill>
              <a:latin typeface="+mj-lt"/>
              <a:ea typeface="Proxima Nova"/>
              <a:cs typeface="Proxima Nova"/>
              <a:sym typeface="Proxima Nova"/>
            </a:endParaRPr>
          </a:p>
          <a:p>
            <a:pPr algn="ctr"/>
            <a:r>
              <a:rPr lang="en-US" sz="2000" b="1" dirty="0">
                <a:solidFill>
                  <a:srgbClr val="024EA2"/>
                </a:solidFill>
                <a:latin typeface="+mj-lt"/>
                <a:sym typeface="Proxima Nova"/>
              </a:rPr>
              <a:t>Joint innovation agendas</a:t>
            </a:r>
            <a:endParaRPr lang="en-US" sz="2000" b="1" dirty="0">
              <a:solidFill>
                <a:srgbClr val="024EA2"/>
              </a:solidFill>
              <a:latin typeface="+mj-lt"/>
            </a:endParaRPr>
          </a:p>
        </p:txBody>
      </p:sp>
      <p:sp>
        <p:nvSpPr>
          <p:cNvPr id="4" name="TextBox 3">
            <a:extLst>
              <a:ext uri="{FF2B5EF4-FFF2-40B4-BE49-F238E27FC236}">
                <a16:creationId xmlns:a16="http://schemas.microsoft.com/office/drawing/2014/main" id="{3EDC215E-91B9-E6E7-4558-FBF819999963}"/>
              </a:ext>
            </a:extLst>
          </p:cNvPr>
          <p:cNvSpPr txBox="1"/>
          <p:nvPr/>
        </p:nvSpPr>
        <p:spPr>
          <a:xfrm>
            <a:off x="7250687" y="5730025"/>
            <a:ext cx="3644468" cy="400110"/>
          </a:xfrm>
          <a:prstGeom prst="rect">
            <a:avLst/>
          </a:prstGeom>
          <a:noFill/>
        </p:spPr>
        <p:txBody>
          <a:bodyPr wrap="square" lIns="91440" tIns="45720" rIns="91440" bIns="45720" rtlCol="0" anchor="t">
            <a:spAutoFit/>
          </a:bodyPr>
          <a:lstStyle/>
          <a:p>
            <a:pPr algn="ctr"/>
            <a:r>
              <a:rPr lang="fr-BE" sz="2000" b="1" dirty="0" err="1">
                <a:solidFill>
                  <a:srgbClr val="024EA2"/>
                </a:solidFill>
              </a:rPr>
              <a:t>Concrete</a:t>
            </a:r>
            <a:r>
              <a:rPr lang="fr-BE" sz="2000" b="1" dirty="0">
                <a:solidFill>
                  <a:srgbClr val="024EA2"/>
                </a:solidFill>
              </a:rPr>
              <a:t> </a:t>
            </a:r>
            <a:r>
              <a:rPr lang="fr-BE" sz="2000" b="1" dirty="0" err="1">
                <a:solidFill>
                  <a:srgbClr val="024EA2"/>
                </a:solidFill>
              </a:rPr>
              <a:t>outcomes</a:t>
            </a:r>
            <a:endParaRPr lang="fr-BE" sz="2000" b="1" dirty="0" err="1">
              <a:solidFill>
                <a:srgbClr val="024EA2"/>
              </a:solidFill>
              <a:cs typeface="Arial"/>
            </a:endParaRPr>
          </a:p>
        </p:txBody>
      </p:sp>
      <p:sp>
        <p:nvSpPr>
          <p:cNvPr id="11" name="TextBox 10">
            <a:extLst>
              <a:ext uri="{FF2B5EF4-FFF2-40B4-BE49-F238E27FC236}">
                <a16:creationId xmlns:a16="http://schemas.microsoft.com/office/drawing/2014/main" id="{259E3B86-19EA-2B84-96B6-818C8990D0E9}"/>
              </a:ext>
            </a:extLst>
          </p:cNvPr>
          <p:cNvSpPr txBox="1"/>
          <p:nvPr/>
        </p:nvSpPr>
        <p:spPr>
          <a:xfrm>
            <a:off x="758327" y="2823991"/>
            <a:ext cx="417539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355" indent="-173355">
              <a:buFont typeface="Arial"/>
              <a:buChar char="•"/>
            </a:pPr>
            <a:r>
              <a:rPr lang="en-US" dirty="0"/>
              <a:t>Access to </a:t>
            </a:r>
            <a:r>
              <a:rPr lang="en-US" b="1" dirty="0"/>
              <a:t>new markets</a:t>
            </a:r>
            <a:r>
              <a:rPr lang="en-US" dirty="0"/>
              <a:t>/</a:t>
            </a:r>
            <a:r>
              <a:rPr lang="en-US" b="1" dirty="0"/>
              <a:t>finance </a:t>
            </a:r>
            <a:endParaRPr lang="en-US" b="1" dirty="0">
              <a:cs typeface="Arial"/>
            </a:endParaRPr>
          </a:p>
          <a:p>
            <a:pPr marL="173355" indent="-173355">
              <a:buFont typeface="Arial"/>
              <a:buChar char="•"/>
            </a:pPr>
            <a:r>
              <a:rPr lang="en-GB" dirty="0"/>
              <a:t>Activities to </a:t>
            </a:r>
            <a:r>
              <a:rPr lang="en-GB" b="1" dirty="0"/>
              <a:t>scaleup </a:t>
            </a:r>
            <a:r>
              <a:rPr lang="en-GB" dirty="0"/>
              <a:t>of innovative solutions </a:t>
            </a:r>
            <a:endParaRPr lang="en-GB" dirty="0">
              <a:cs typeface="Arial"/>
            </a:endParaRPr>
          </a:p>
          <a:p>
            <a:pPr marL="173355" indent="-173355">
              <a:buFont typeface="Arial"/>
              <a:buChar char="•"/>
            </a:pPr>
            <a:r>
              <a:rPr lang="en-US" b="1" dirty="0"/>
              <a:t>Training</a:t>
            </a:r>
            <a:r>
              <a:rPr lang="en-US" dirty="0"/>
              <a:t> and </a:t>
            </a:r>
            <a:r>
              <a:rPr lang="en-US" b="1" dirty="0"/>
              <a:t>skills</a:t>
            </a:r>
            <a:r>
              <a:rPr lang="en-US" dirty="0"/>
              <a:t> development </a:t>
            </a:r>
            <a:endParaRPr lang="en-US" dirty="0">
              <a:cs typeface="Arial"/>
            </a:endParaRPr>
          </a:p>
          <a:p>
            <a:pPr marL="173355" indent="-173355">
              <a:buFont typeface="Arial"/>
              <a:buChar char="•"/>
            </a:pPr>
            <a:r>
              <a:rPr lang="en-US" dirty="0"/>
              <a:t>Open-innovation </a:t>
            </a:r>
            <a:r>
              <a:rPr lang="en-US" b="1" dirty="0"/>
              <a:t>infrastructures </a:t>
            </a:r>
            <a:endParaRPr lang="en-US" b="1" dirty="0">
              <a:cs typeface="Arial"/>
            </a:endParaRPr>
          </a:p>
          <a:p>
            <a:pPr marL="173355" indent="-173355">
              <a:buFont typeface="Arial"/>
              <a:buChar char="•"/>
            </a:pPr>
            <a:r>
              <a:rPr lang="en-US" dirty="0"/>
              <a:t>Support </a:t>
            </a:r>
            <a:r>
              <a:rPr lang="en-US" b="1" dirty="0"/>
              <a:t>procurers </a:t>
            </a:r>
            <a:r>
              <a:rPr lang="en-US" dirty="0"/>
              <a:t>of innovative solutions</a:t>
            </a:r>
            <a:endParaRPr lang="en-US" dirty="0">
              <a:cs typeface="Arial"/>
            </a:endParaRPr>
          </a:p>
          <a:p>
            <a:pPr marL="173355" indent="-173355">
              <a:buFont typeface="Arial"/>
              <a:buChar char="•"/>
            </a:pPr>
            <a:r>
              <a:rPr lang="en-US" dirty="0"/>
              <a:t>Include </a:t>
            </a:r>
            <a:r>
              <a:rPr lang="en-US" b="1" dirty="0"/>
              <a:t>social innovators, civil society</a:t>
            </a:r>
            <a:endParaRPr lang="en-US" b="1" dirty="0">
              <a:cs typeface="Arial"/>
            </a:endParaRPr>
          </a:p>
        </p:txBody>
      </p:sp>
      <p:pic>
        <p:nvPicPr>
          <p:cNvPr id="15" name="Picture 14" descr="A red text on a black background&#10;&#10;AI-generated content may be incorrect.">
            <a:extLst>
              <a:ext uri="{FF2B5EF4-FFF2-40B4-BE49-F238E27FC236}">
                <a16:creationId xmlns:a16="http://schemas.microsoft.com/office/drawing/2014/main" id="{5908F58A-B711-BE47-CB82-646806B29319}"/>
              </a:ext>
            </a:extLst>
          </p:cNvPr>
          <p:cNvPicPr>
            <a:picLocks noChangeAspect="1"/>
          </p:cNvPicPr>
          <p:nvPr/>
        </p:nvPicPr>
        <p:blipFill>
          <a:blip r:embed="rId7"/>
          <a:stretch>
            <a:fillRect/>
          </a:stretch>
        </p:blipFill>
        <p:spPr>
          <a:xfrm>
            <a:off x="7246172" y="1539320"/>
            <a:ext cx="4116981" cy="400854"/>
          </a:xfrm>
          <a:prstGeom prst="rect">
            <a:avLst/>
          </a:prstGeom>
        </p:spPr>
      </p:pic>
      <p:pic>
        <p:nvPicPr>
          <p:cNvPr id="17" name="Picture 16">
            <a:extLst>
              <a:ext uri="{FF2B5EF4-FFF2-40B4-BE49-F238E27FC236}">
                <a16:creationId xmlns:a16="http://schemas.microsoft.com/office/drawing/2014/main" id="{467CFFB4-9DD7-E5E8-68D3-4DDD57487540}"/>
              </a:ext>
            </a:extLst>
          </p:cNvPr>
          <p:cNvPicPr>
            <a:picLocks noChangeAspect="1"/>
          </p:cNvPicPr>
          <p:nvPr/>
        </p:nvPicPr>
        <p:blipFill>
          <a:blip r:embed="rId8"/>
          <a:stretch>
            <a:fillRect/>
          </a:stretch>
        </p:blipFill>
        <p:spPr>
          <a:xfrm>
            <a:off x="5730723" y="3156504"/>
            <a:ext cx="7404941" cy="2408678"/>
          </a:xfrm>
          <a:prstGeom prst="rect">
            <a:avLst/>
          </a:prstGeom>
        </p:spPr>
      </p:pic>
    </p:spTree>
    <p:extLst>
      <p:ext uri="{BB962C8B-B14F-4D97-AF65-F5344CB8AC3E}">
        <p14:creationId xmlns:p14="http://schemas.microsoft.com/office/powerpoint/2010/main" val="428225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CE0B8-D0A0-69F1-8AFF-863103FBBF0A}"/>
              </a:ext>
            </a:extLst>
          </p:cNvPr>
          <p:cNvSpPr txBox="1"/>
          <p:nvPr/>
        </p:nvSpPr>
        <p:spPr>
          <a:xfrm>
            <a:off x="177230" y="1280124"/>
            <a:ext cx="9061782" cy="400110"/>
          </a:xfrm>
          <a:prstGeom prst="rect">
            <a:avLst/>
          </a:prstGeom>
          <a:noFill/>
        </p:spPr>
        <p:txBody>
          <a:bodyPr wrap="square" lIns="91440" tIns="45720" rIns="91440" bIns="45720" anchor="t">
            <a:spAutoFit/>
          </a:bodyPr>
          <a:lstStyle/>
          <a:p>
            <a:pPr algn="ctr"/>
            <a:r>
              <a:rPr lang="fr-BE" sz="2000" b="1" dirty="0">
                <a:solidFill>
                  <a:srgbClr val="931680"/>
                </a:solidFill>
              </a:rPr>
              <a:t>Total </a:t>
            </a:r>
            <a:r>
              <a:rPr lang="fr-BE" sz="2000" b="1" dirty="0" err="1">
                <a:solidFill>
                  <a:srgbClr val="931680"/>
                </a:solidFill>
              </a:rPr>
              <a:t>project</a:t>
            </a:r>
            <a:r>
              <a:rPr lang="fr-BE" sz="2000" b="1" dirty="0">
                <a:solidFill>
                  <a:srgbClr val="931680"/>
                </a:solidFill>
              </a:rPr>
              <a:t> budget = </a:t>
            </a:r>
            <a:r>
              <a:rPr lang="fr-BE" sz="2000" b="1" dirty="0">
                <a:solidFill>
                  <a:schemeClr val="tx1">
                    <a:lumMod val="50000"/>
                  </a:schemeClr>
                </a:solidFill>
              </a:rPr>
              <a:t>EUR 10 million </a:t>
            </a:r>
            <a:r>
              <a:rPr lang="fr-BE" sz="1600" dirty="0">
                <a:solidFill>
                  <a:schemeClr val="tx1">
                    <a:lumMod val="50000"/>
                  </a:schemeClr>
                </a:solidFill>
              </a:rPr>
              <a:t>(50% EU contribution)</a:t>
            </a:r>
            <a:endParaRPr lang="en-IE" dirty="0">
              <a:solidFill>
                <a:schemeClr val="tx1">
                  <a:lumMod val="50000"/>
                </a:schemeClr>
              </a:solidFill>
            </a:endParaRPr>
          </a:p>
        </p:txBody>
      </p:sp>
      <p:grpSp>
        <p:nvGrpSpPr>
          <p:cNvPr id="5" name="Group 4">
            <a:extLst>
              <a:ext uri="{FF2B5EF4-FFF2-40B4-BE49-F238E27FC236}">
                <a16:creationId xmlns:a16="http://schemas.microsoft.com/office/drawing/2014/main" id="{9EF3390B-6A2A-0440-8BAD-F476D312629A}"/>
              </a:ext>
            </a:extLst>
          </p:cNvPr>
          <p:cNvGrpSpPr/>
          <p:nvPr/>
        </p:nvGrpSpPr>
        <p:grpSpPr>
          <a:xfrm>
            <a:off x="401097" y="1048179"/>
            <a:ext cx="864000" cy="864000"/>
            <a:chOff x="4409515" y="2641504"/>
            <a:chExt cx="864000" cy="864000"/>
          </a:xfrm>
        </p:grpSpPr>
        <p:sp>
          <p:nvSpPr>
            <p:cNvPr id="6" name="Oval 5">
              <a:extLst>
                <a:ext uri="{FF2B5EF4-FFF2-40B4-BE49-F238E27FC236}">
                  <a16:creationId xmlns:a16="http://schemas.microsoft.com/office/drawing/2014/main" id="{F5687015-B904-0275-D680-C789EC2B6105}"/>
                </a:ext>
              </a:extLst>
            </p:cNvPr>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85634B4-98EA-D1AE-8504-44D18AD40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
        <p:nvSpPr>
          <p:cNvPr id="8" name="Rounded Rectangle 3">
            <a:extLst>
              <a:ext uri="{FF2B5EF4-FFF2-40B4-BE49-F238E27FC236}">
                <a16:creationId xmlns:a16="http://schemas.microsoft.com/office/drawing/2014/main" id="{8850C0DD-93AC-D45A-1287-361DB74EB7B9}"/>
              </a:ext>
            </a:extLst>
          </p:cNvPr>
          <p:cNvSpPr/>
          <p:nvPr/>
        </p:nvSpPr>
        <p:spPr>
          <a:xfrm>
            <a:off x="529552" y="3334403"/>
            <a:ext cx="3420520" cy="1665781"/>
          </a:xfrm>
          <a:prstGeom prst="roundRect">
            <a:avLst/>
          </a:prstGeom>
          <a:solidFill>
            <a:schemeClr val="accent1">
              <a:lumMod val="20000"/>
              <a:lumOff val="80000"/>
            </a:schemeClr>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BE" dirty="0">
              <a:solidFill>
                <a:schemeClr val="tx1"/>
              </a:solidFill>
              <a:highlight>
                <a:srgbClr val="F5D5D6"/>
              </a:highlight>
              <a:cs typeface="Arial"/>
            </a:endParaRPr>
          </a:p>
        </p:txBody>
      </p:sp>
      <p:sp>
        <p:nvSpPr>
          <p:cNvPr id="9" name="TextBox 8">
            <a:extLst>
              <a:ext uri="{FF2B5EF4-FFF2-40B4-BE49-F238E27FC236}">
                <a16:creationId xmlns:a16="http://schemas.microsoft.com/office/drawing/2014/main" id="{702D104C-3466-F7FE-9259-F954C14184C7}"/>
              </a:ext>
            </a:extLst>
          </p:cNvPr>
          <p:cNvSpPr txBox="1"/>
          <p:nvPr/>
        </p:nvSpPr>
        <p:spPr>
          <a:xfrm>
            <a:off x="216354" y="2515377"/>
            <a:ext cx="4189888" cy="707886"/>
          </a:xfrm>
          <a:prstGeom prst="rect">
            <a:avLst/>
          </a:prstGeom>
          <a:noFill/>
        </p:spPr>
        <p:txBody>
          <a:bodyPr wrap="square" rtlCol="0">
            <a:spAutoFit/>
          </a:bodyPr>
          <a:lstStyle/>
          <a:p>
            <a:pPr algn="ctr"/>
            <a:r>
              <a:rPr lang="fr-BE" sz="2000" b="1">
                <a:solidFill>
                  <a:srgbClr val="024EA2"/>
                </a:solidFill>
              </a:rPr>
              <a:t>Coordination &amp; support</a:t>
            </a:r>
          </a:p>
          <a:p>
            <a:pPr algn="ctr"/>
            <a:endParaRPr lang="fr-BE" sz="2000" b="1">
              <a:solidFill>
                <a:srgbClr val="024EA2"/>
              </a:solidFill>
            </a:endParaRPr>
          </a:p>
        </p:txBody>
      </p:sp>
      <p:sp>
        <p:nvSpPr>
          <p:cNvPr id="11" name="TextBox 10">
            <a:extLst>
              <a:ext uri="{FF2B5EF4-FFF2-40B4-BE49-F238E27FC236}">
                <a16:creationId xmlns:a16="http://schemas.microsoft.com/office/drawing/2014/main" id="{7407478D-8D7F-E654-B41B-60C81A465967}"/>
              </a:ext>
            </a:extLst>
          </p:cNvPr>
          <p:cNvSpPr txBox="1"/>
          <p:nvPr/>
        </p:nvSpPr>
        <p:spPr>
          <a:xfrm>
            <a:off x="529551" y="3453213"/>
            <a:ext cx="3499373" cy="1246495"/>
          </a:xfrm>
          <a:prstGeom prst="rect">
            <a:avLst/>
          </a:prstGeom>
          <a:noFill/>
        </p:spPr>
        <p:txBody>
          <a:bodyPr wrap="square" rtlCol="0">
            <a:spAutoFit/>
          </a:bodyPr>
          <a:lstStyle/>
          <a:p>
            <a:r>
              <a:rPr lang="fr-BE" sz="1800" b="1" err="1">
                <a:solidFill>
                  <a:srgbClr val="931680"/>
                </a:solidFill>
              </a:rPr>
              <a:t>Core</a:t>
            </a:r>
            <a:r>
              <a:rPr lang="fr-BE" sz="1800" b="1">
                <a:solidFill>
                  <a:srgbClr val="931680"/>
                </a:solidFill>
              </a:rPr>
              <a:t> collaboration </a:t>
            </a:r>
            <a:r>
              <a:rPr lang="fr-BE" sz="1800" b="1" err="1">
                <a:solidFill>
                  <a:srgbClr val="931680"/>
                </a:solidFill>
              </a:rPr>
              <a:t>activities</a:t>
            </a:r>
            <a:endParaRPr lang="fr-BE" sz="1800" b="1">
              <a:solidFill>
                <a:srgbClr val="931680"/>
              </a:solidFill>
            </a:endParaRPr>
          </a:p>
          <a:p>
            <a:pPr marL="177800" indent="-177800" algn="ctr">
              <a:buFont typeface="Arial" panose="020B0604020202020204" pitchFamily="34" charset="0"/>
              <a:buChar char="•"/>
            </a:pPr>
            <a:endParaRPr lang="en-US" sz="1100" b="0" i="0" u="none" strike="noStrike" cap="none">
              <a:solidFill>
                <a:srgbClr val="0D3E65"/>
              </a:solidFill>
              <a:ea typeface="Proxima Nova"/>
              <a:cs typeface="Proxima Nova"/>
              <a:sym typeface="Proxima Nova"/>
            </a:endParaRPr>
          </a:p>
          <a:p>
            <a:pPr algn="ctr">
              <a:spcAft>
                <a:spcPts val="1200"/>
              </a:spcAft>
            </a:pPr>
            <a:r>
              <a:rPr lang="en-US" sz="2000" b="1">
                <a:solidFill>
                  <a:schemeClr val="tx1">
                    <a:lumMod val="50000"/>
                  </a:schemeClr>
                </a:solidFill>
                <a:ea typeface="Proxima Nova"/>
                <a:cs typeface="Proxima Nova"/>
                <a:sym typeface="Proxima Nova"/>
              </a:rPr>
              <a:t> EUR 2 million </a:t>
            </a:r>
          </a:p>
          <a:p>
            <a:pPr algn="ctr">
              <a:spcAft>
                <a:spcPts val="1200"/>
              </a:spcAft>
            </a:pPr>
            <a:r>
              <a:rPr lang="en-US" sz="1600" b="1">
                <a:solidFill>
                  <a:schemeClr val="tx1">
                    <a:lumMod val="50000"/>
                  </a:schemeClr>
                </a:solidFill>
                <a:ea typeface="Proxima Nova"/>
                <a:cs typeface="Proxima Nova"/>
                <a:sym typeface="Proxima Nova"/>
              </a:rPr>
              <a:t>(20% of total  budget)</a:t>
            </a:r>
          </a:p>
        </p:txBody>
      </p:sp>
      <p:sp>
        <p:nvSpPr>
          <p:cNvPr id="17" name="Rounded Rectangle 3">
            <a:extLst>
              <a:ext uri="{FF2B5EF4-FFF2-40B4-BE49-F238E27FC236}">
                <a16:creationId xmlns:a16="http://schemas.microsoft.com/office/drawing/2014/main" id="{F51F6828-F828-D2C9-DF62-9539C2075377}"/>
              </a:ext>
            </a:extLst>
          </p:cNvPr>
          <p:cNvSpPr/>
          <p:nvPr/>
        </p:nvSpPr>
        <p:spPr>
          <a:xfrm>
            <a:off x="401097" y="2370104"/>
            <a:ext cx="3715409" cy="3545274"/>
          </a:xfrm>
          <a:prstGeom prst="roundRect">
            <a:avLst/>
          </a:prstGeom>
          <a:noFill/>
          <a:ln w="444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TextBox 17">
            <a:extLst>
              <a:ext uri="{FF2B5EF4-FFF2-40B4-BE49-F238E27FC236}">
                <a16:creationId xmlns:a16="http://schemas.microsoft.com/office/drawing/2014/main" id="{95EF25F2-0B99-CE5E-98DF-D5421A75A8EC}"/>
              </a:ext>
            </a:extLst>
          </p:cNvPr>
          <p:cNvSpPr txBox="1"/>
          <p:nvPr/>
        </p:nvSpPr>
        <p:spPr>
          <a:xfrm>
            <a:off x="7943767" y="3625277"/>
            <a:ext cx="679942" cy="1015663"/>
          </a:xfrm>
          <a:prstGeom prst="rect">
            <a:avLst/>
          </a:prstGeom>
          <a:noFill/>
        </p:spPr>
        <p:txBody>
          <a:bodyPr wrap="square" rtlCol="0">
            <a:spAutoFit/>
          </a:bodyPr>
          <a:lstStyle/>
          <a:p>
            <a:r>
              <a:rPr lang="en-IE" sz="6000"/>
              <a:t>+</a:t>
            </a:r>
          </a:p>
        </p:txBody>
      </p:sp>
      <p:grpSp>
        <p:nvGrpSpPr>
          <p:cNvPr id="26" name="Group 25">
            <a:extLst>
              <a:ext uri="{FF2B5EF4-FFF2-40B4-BE49-F238E27FC236}">
                <a16:creationId xmlns:a16="http://schemas.microsoft.com/office/drawing/2014/main" id="{3A84C1E6-6945-1E6D-D5B6-B4D8458AD1ED}"/>
              </a:ext>
            </a:extLst>
          </p:cNvPr>
          <p:cNvGrpSpPr/>
          <p:nvPr/>
        </p:nvGrpSpPr>
        <p:grpSpPr>
          <a:xfrm>
            <a:off x="4762497" y="2351995"/>
            <a:ext cx="7495362" cy="3573287"/>
            <a:chOff x="4677385" y="1903722"/>
            <a:chExt cx="7495362" cy="3573287"/>
          </a:xfrm>
        </p:grpSpPr>
        <p:sp>
          <p:nvSpPr>
            <p:cNvPr id="10" name="TextBox 9">
              <a:extLst>
                <a:ext uri="{FF2B5EF4-FFF2-40B4-BE49-F238E27FC236}">
                  <a16:creationId xmlns:a16="http://schemas.microsoft.com/office/drawing/2014/main" id="{66365FF7-FA4B-C1CC-9054-8ED0EA419EA7}"/>
                </a:ext>
              </a:extLst>
            </p:cNvPr>
            <p:cNvSpPr txBox="1"/>
            <p:nvPr/>
          </p:nvSpPr>
          <p:spPr>
            <a:xfrm>
              <a:off x="6432095" y="2439956"/>
              <a:ext cx="4650694" cy="338554"/>
            </a:xfrm>
            <a:prstGeom prst="rect">
              <a:avLst/>
            </a:prstGeom>
            <a:noFill/>
          </p:spPr>
          <p:txBody>
            <a:bodyPr wrap="square" rtlCol="0">
              <a:spAutoFit/>
            </a:bodyPr>
            <a:lstStyle/>
            <a:p>
              <a:r>
                <a:rPr lang="fr-BE" sz="1600" b="1"/>
                <a:t>(*at least 50% of the total </a:t>
              </a:r>
              <a:r>
                <a:rPr lang="fr-BE" sz="1600" b="1" err="1"/>
                <a:t>eligible</a:t>
              </a:r>
              <a:r>
                <a:rPr lang="fr-BE" sz="1600" b="1"/>
                <a:t> </a:t>
              </a:r>
              <a:r>
                <a:rPr lang="fr-BE" sz="1600" b="1" err="1"/>
                <a:t>costs</a:t>
              </a:r>
              <a:r>
                <a:rPr lang="fr-BE" sz="1600" b="1"/>
                <a:t>)</a:t>
              </a:r>
              <a:endParaRPr lang="en-GB"/>
            </a:p>
          </p:txBody>
        </p:sp>
        <p:sp>
          <p:nvSpPr>
            <p:cNvPr id="12" name="Rounded Rectangle 3">
              <a:extLst>
                <a:ext uri="{FF2B5EF4-FFF2-40B4-BE49-F238E27FC236}">
                  <a16:creationId xmlns:a16="http://schemas.microsoft.com/office/drawing/2014/main" id="{26EB231B-BB98-22BC-9524-543648DAEC2B}"/>
                </a:ext>
              </a:extLst>
            </p:cNvPr>
            <p:cNvSpPr/>
            <p:nvPr/>
          </p:nvSpPr>
          <p:spPr>
            <a:xfrm>
              <a:off x="4990979" y="2812895"/>
              <a:ext cx="2882233" cy="1886762"/>
            </a:xfrm>
            <a:prstGeom prst="roundRect">
              <a:avLst>
                <a:gd name="adj" fmla="val 17377"/>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u="sng">
                <a:solidFill>
                  <a:schemeClr val="bg1"/>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marL="285750" indent="-285750" algn="ctr">
                <a:buFont typeface="Arial" panose="020B0604020202020204" pitchFamily="34" charset="0"/>
                <a:buChar char="•"/>
              </a:pP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sp>
          <p:nvSpPr>
            <p:cNvPr id="13" name="Rounded Rectangle 3">
              <a:extLst>
                <a:ext uri="{FF2B5EF4-FFF2-40B4-BE49-F238E27FC236}">
                  <a16:creationId xmlns:a16="http://schemas.microsoft.com/office/drawing/2014/main" id="{4F2FAFB1-DBC1-0E09-35B4-93EE35AF4ED4}"/>
                </a:ext>
              </a:extLst>
            </p:cNvPr>
            <p:cNvSpPr/>
            <p:nvPr/>
          </p:nvSpPr>
          <p:spPr>
            <a:xfrm>
              <a:off x="4710480" y="1903722"/>
              <a:ext cx="7321245" cy="3573287"/>
            </a:xfrm>
            <a:prstGeom prst="roundRect">
              <a:avLst/>
            </a:prstGeom>
            <a:noFill/>
            <a:ln w="444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TextBox 13">
              <a:extLst>
                <a:ext uri="{FF2B5EF4-FFF2-40B4-BE49-F238E27FC236}">
                  <a16:creationId xmlns:a16="http://schemas.microsoft.com/office/drawing/2014/main" id="{611C3BC0-3F51-D0FE-1DBC-A51702BFD7DE}"/>
                </a:ext>
              </a:extLst>
            </p:cNvPr>
            <p:cNvSpPr txBox="1"/>
            <p:nvPr/>
          </p:nvSpPr>
          <p:spPr>
            <a:xfrm>
              <a:off x="4677385" y="2068978"/>
              <a:ext cx="7495362" cy="400110"/>
            </a:xfrm>
            <a:prstGeom prst="rect">
              <a:avLst/>
            </a:prstGeom>
            <a:noFill/>
          </p:spPr>
          <p:txBody>
            <a:bodyPr wrap="square" rtlCol="0">
              <a:spAutoFit/>
            </a:bodyPr>
            <a:lstStyle/>
            <a:p>
              <a:pPr algn="ctr"/>
              <a:r>
                <a:rPr lang="fr-BE" sz="2000" b="1">
                  <a:solidFill>
                    <a:srgbClr val="024EA2"/>
                  </a:solidFill>
                </a:rPr>
                <a:t>Innovation Actions </a:t>
              </a:r>
            </a:p>
          </p:txBody>
        </p:sp>
        <p:sp>
          <p:nvSpPr>
            <p:cNvPr id="15" name="Rounded Rectangle 3">
              <a:extLst>
                <a:ext uri="{FF2B5EF4-FFF2-40B4-BE49-F238E27FC236}">
                  <a16:creationId xmlns:a16="http://schemas.microsoft.com/office/drawing/2014/main" id="{CA15DFF0-0E1C-4F98-CEB8-F8F09B5CA1D0}"/>
                </a:ext>
              </a:extLst>
            </p:cNvPr>
            <p:cNvSpPr/>
            <p:nvPr/>
          </p:nvSpPr>
          <p:spPr>
            <a:xfrm>
              <a:off x="8548664" y="2846781"/>
              <a:ext cx="3093711" cy="1853163"/>
            </a:xfrm>
            <a:prstGeom prst="roundRect">
              <a:avLst>
                <a:gd name="adj" fmla="val 17377"/>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u="sng">
                <a:solidFill>
                  <a:schemeClr val="bg1"/>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marL="285750" indent="-285750" algn="ctr">
                <a:buFont typeface="Arial" panose="020B0604020202020204" pitchFamily="34" charset="0"/>
                <a:buChar char="•"/>
              </a:pP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sp>
          <p:nvSpPr>
            <p:cNvPr id="16" name="TextBox 15">
              <a:extLst>
                <a:ext uri="{FF2B5EF4-FFF2-40B4-BE49-F238E27FC236}">
                  <a16:creationId xmlns:a16="http://schemas.microsoft.com/office/drawing/2014/main" id="{8826A298-B698-C8CF-0887-3997567BCD37}"/>
                </a:ext>
              </a:extLst>
            </p:cNvPr>
            <p:cNvSpPr txBox="1"/>
            <p:nvPr/>
          </p:nvSpPr>
          <p:spPr>
            <a:xfrm>
              <a:off x="8613701" y="2917569"/>
              <a:ext cx="2963636" cy="1762021"/>
            </a:xfrm>
            <a:prstGeom prst="rect">
              <a:avLst/>
            </a:prstGeom>
            <a:noFill/>
          </p:spPr>
          <p:txBody>
            <a:bodyPr wrap="square" rtlCol="0">
              <a:spAutoFit/>
            </a:bodyPr>
            <a:lstStyle/>
            <a:p>
              <a:pPr algn="ctr"/>
              <a:r>
                <a:rPr lang="fr-BE" sz="1800" b="1">
                  <a:solidFill>
                    <a:srgbClr val="931680"/>
                  </a:solidFill>
                </a:rPr>
                <a:t>Pre-commercial </a:t>
              </a:r>
            </a:p>
            <a:p>
              <a:pPr algn="ctr"/>
              <a:r>
                <a:rPr lang="fr-BE" sz="1800" b="1" err="1">
                  <a:solidFill>
                    <a:srgbClr val="931680"/>
                  </a:solidFill>
                </a:rPr>
                <a:t>procurement</a:t>
              </a:r>
              <a:r>
                <a:rPr lang="fr-BE" sz="1800" b="1">
                  <a:solidFill>
                    <a:srgbClr val="931680"/>
                  </a:solidFill>
                </a:rPr>
                <a:t> </a:t>
              </a:r>
              <a:r>
                <a:rPr lang="fr-BE" b="1">
                  <a:solidFill>
                    <a:srgbClr val="931680"/>
                  </a:solidFill>
                </a:rPr>
                <a:t>(PCP)</a:t>
              </a:r>
              <a:endParaRPr lang="fr-BE" b="1"/>
            </a:p>
            <a:p>
              <a:pPr algn="ctr"/>
              <a:endParaRPr lang="fr-BE" sz="1050" b="1"/>
            </a:p>
            <a:p>
              <a:pPr algn="ctr"/>
              <a:r>
                <a:rPr lang="fr-BE" sz="2000" b="1"/>
                <a:t>EUR 2 million </a:t>
              </a:r>
            </a:p>
            <a:p>
              <a:pPr algn="ctr"/>
              <a:endParaRPr lang="fr-BE" sz="1000" b="1"/>
            </a:p>
            <a:p>
              <a:pPr algn="ctr"/>
              <a:r>
                <a:rPr lang="fr-BE" sz="1600" b="1"/>
                <a:t>(20% of total budget)</a:t>
              </a:r>
            </a:p>
            <a:p>
              <a:endParaRPr lang="fr-BE" sz="1600" b="1">
                <a:solidFill>
                  <a:srgbClr val="931680"/>
                </a:solidFill>
              </a:endParaRPr>
            </a:p>
          </p:txBody>
        </p:sp>
        <p:sp>
          <p:nvSpPr>
            <p:cNvPr id="20" name="TextBox 19">
              <a:extLst>
                <a:ext uri="{FF2B5EF4-FFF2-40B4-BE49-F238E27FC236}">
                  <a16:creationId xmlns:a16="http://schemas.microsoft.com/office/drawing/2014/main" id="{D904A20C-7FB0-6537-D46C-2354580FB4C8}"/>
                </a:ext>
              </a:extLst>
            </p:cNvPr>
            <p:cNvSpPr txBox="1"/>
            <p:nvPr/>
          </p:nvSpPr>
          <p:spPr>
            <a:xfrm>
              <a:off x="5032680" y="4794993"/>
              <a:ext cx="2825975" cy="646331"/>
            </a:xfrm>
            <a:prstGeom prst="rect">
              <a:avLst/>
            </a:prstGeom>
            <a:noFill/>
          </p:spPr>
          <p:txBody>
            <a:bodyPr wrap="square">
              <a:spAutoFit/>
            </a:bodyPr>
            <a:lstStyle/>
            <a:p>
              <a:pPr algn="ctr"/>
              <a:r>
                <a:rPr lang="fr-BE" b="1">
                  <a:solidFill>
                    <a:srgbClr val="FF0000"/>
                  </a:solidFill>
                </a:rPr>
                <a:t>Budget </a:t>
              </a:r>
              <a:r>
                <a:rPr lang="fr-BE" b="1" err="1">
                  <a:solidFill>
                    <a:srgbClr val="FF0000"/>
                  </a:solidFill>
                </a:rPr>
                <a:t>category</a:t>
              </a:r>
              <a:r>
                <a:rPr lang="fr-BE" b="1">
                  <a:solidFill>
                    <a:srgbClr val="FF0000"/>
                  </a:solidFill>
                </a:rPr>
                <a:t> « FSTP »</a:t>
              </a:r>
              <a:endParaRPr lang="fr-BE">
                <a:solidFill>
                  <a:srgbClr val="FF0000"/>
                </a:solidFill>
              </a:endParaRPr>
            </a:p>
          </p:txBody>
        </p:sp>
        <p:sp>
          <p:nvSpPr>
            <p:cNvPr id="21" name="TextBox 20">
              <a:extLst>
                <a:ext uri="{FF2B5EF4-FFF2-40B4-BE49-F238E27FC236}">
                  <a16:creationId xmlns:a16="http://schemas.microsoft.com/office/drawing/2014/main" id="{22BFA741-CA37-EBE7-062E-75E1030D8AA6}"/>
                </a:ext>
              </a:extLst>
            </p:cNvPr>
            <p:cNvSpPr txBox="1"/>
            <p:nvPr/>
          </p:nvSpPr>
          <p:spPr>
            <a:xfrm>
              <a:off x="8300507" y="4757049"/>
              <a:ext cx="3590027" cy="646331"/>
            </a:xfrm>
            <a:prstGeom prst="rect">
              <a:avLst/>
            </a:prstGeom>
            <a:noFill/>
          </p:spPr>
          <p:txBody>
            <a:bodyPr wrap="square">
              <a:spAutoFit/>
            </a:bodyPr>
            <a:lstStyle/>
            <a:p>
              <a:pPr algn="ctr"/>
              <a:r>
                <a:rPr lang="fr-BE" b="1">
                  <a:solidFill>
                    <a:srgbClr val="FF0000"/>
                  </a:solidFill>
                </a:rPr>
                <a:t>Budget </a:t>
              </a:r>
              <a:r>
                <a:rPr lang="fr-BE" b="1" err="1">
                  <a:solidFill>
                    <a:srgbClr val="FF0000"/>
                  </a:solidFill>
                </a:rPr>
                <a:t>category</a:t>
              </a:r>
              <a:r>
                <a:rPr lang="fr-BE" b="1">
                  <a:solidFill>
                    <a:srgbClr val="FF0000"/>
                  </a:solidFill>
                </a:rPr>
                <a:t> « </a:t>
              </a:r>
              <a:r>
                <a:rPr lang="fr-BE" b="1" err="1">
                  <a:solidFill>
                    <a:srgbClr val="FF0000"/>
                  </a:solidFill>
                </a:rPr>
                <a:t>subcontracting</a:t>
              </a:r>
              <a:r>
                <a:rPr lang="fr-BE" b="1">
                  <a:solidFill>
                    <a:srgbClr val="FF0000"/>
                  </a:solidFill>
                </a:rPr>
                <a:t> »</a:t>
              </a:r>
              <a:endParaRPr lang="fr-BE">
                <a:solidFill>
                  <a:srgbClr val="FF0000"/>
                </a:solidFill>
              </a:endParaRPr>
            </a:p>
          </p:txBody>
        </p:sp>
        <p:sp>
          <p:nvSpPr>
            <p:cNvPr id="24" name="TextBox 23">
              <a:extLst>
                <a:ext uri="{FF2B5EF4-FFF2-40B4-BE49-F238E27FC236}">
                  <a16:creationId xmlns:a16="http://schemas.microsoft.com/office/drawing/2014/main" id="{34417740-6A91-05C6-CDEB-8A5C8A796F87}"/>
                </a:ext>
              </a:extLst>
            </p:cNvPr>
            <p:cNvSpPr txBox="1"/>
            <p:nvPr/>
          </p:nvSpPr>
          <p:spPr>
            <a:xfrm>
              <a:off x="4908507" y="2930611"/>
              <a:ext cx="3093710" cy="1515800"/>
            </a:xfrm>
            <a:prstGeom prst="rect">
              <a:avLst/>
            </a:prstGeom>
            <a:noFill/>
          </p:spPr>
          <p:txBody>
            <a:bodyPr wrap="square" rtlCol="0">
              <a:spAutoFit/>
            </a:bodyPr>
            <a:lstStyle/>
            <a:p>
              <a:pPr algn="ctr"/>
              <a:r>
                <a:rPr lang="fr-BE" sz="1800" b="1">
                  <a:solidFill>
                    <a:srgbClr val="931680"/>
                  </a:solidFill>
                </a:rPr>
                <a:t>Innovation </a:t>
              </a:r>
              <a:r>
                <a:rPr lang="fr-BE" sz="1800" b="1" err="1">
                  <a:solidFill>
                    <a:srgbClr val="931680"/>
                  </a:solidFill>
                </a:rPr>
                <a:t>projects</a:t>
              </a:r>
              <a:r>
                <a:rPr lang="fr-BE" sz="1800" b="1">
                  <a:solidFill>
                    <a:srgbClr val="931680"/>
                  </a:solidFill>
                </a:rPr>
                <a:t> </a:t>
              </a:r>
            </a:p>
            <a:p>
              <a:pPr algn="ctr"/>
              <a:r>
                <a:rPr lang="fr-BE" sz="1800" b="1">
                  <a:solidFill>
                    <a:srgbClr val="931680"/>
                  </a:solidFill>
                </a:rPr>
                <a:t>Joint open calls (FSTP) </a:t>
              </a:r>
            </a:p>
            <a:p>
              <a:pPr algn="ctr"/>
              <a:endParaRPr lang="fr-BE" sz="1000" b="1"/>
            </a:p>
            <a:p>
              <a:pPr algn="ctr"/>
              <a:r>
                <a:rPr lang="fr-BE" sz="2000" b="1"/>
                <a:t>EUR 6 million</a:t>
              </a:r>
            </a:p>
            <a:p>
              <a:pPr algn="ctr"/>
              <a:endParaRPr lang="fr-BE" sz="1050" b="1"/>
            </a:p>
            <a:p>
              <a:pPr algn="ctr"/>
              <a:r>
                <a:rPr lang="fr-BE" sz="1600" b="1"/>
                <a:t>(60% of total budget) </a:t>
              </a:r>
            </a:p>
          </p:txBody>
        </p:sp>
      </p:grpSp>
      <p:sp>
        <p:nvSpPr>
          <p:cNvPr id="25" name="TextBox 24">
            <a:extLst>
              <a:ext uri="{FF2B5EF4-FFF2-40B4-BE49-F238E27FC236}">
                <a16:creationId xmlns:a16="http://schemas.microsoft.com/office/drawing/2014/main" id="{8A8C3CC4-3E6E-1C88-5819-5F0A14AB9048}"/>
              </a:ext>
            </a:extLst>
          </p:cNvPr>
          <p:cNvSpPr txBox="1"/>
          <p:nvPr/>
        </p:nvSpPr>
        <p:spPr>
          <a:xfrm>
            <a:off x="4090479" y="3456225"/>
            <a:ext cx="679942" cy="1015663"/>
          </a:xfrm>
          <a:prstGeom prst="rect">
            <a:avLst/>
          </a:prstGeom>
          <a:noFill/>
        </p:spPr>
        <p:txBody>
          <a:bodyPr wrap="square" rtlCol="0">
            <a:spAutoFit/>
          </a:bodyPr>
          <a:lstStyle/>
          <a:p>
            <a:r>
              <a:rPr lang="en-IE" sz="6000"/>
              <a:t>+</a:t>
            </a:r>
          </a:p>
        </p:txBody>
      </p:sp>
      <p:sp>
        <p:nvSpPr>
          <p:cNvPr id="2" name="Pentagon 16">
            <a:extLst>
              <a:ext uri="{FF2B5EF4-FFF2-40B4-BE49-F238E27FC236}">
                <a16:creationId xmlns:a16="http://schemas.microsoft.com/office/drawing/2014/main" id="{B79815AF-69D9-CAE3-990E-C7A200D3CD67}"/>
              </a:ext>
            </a:extLst>
          </p:cNvPr>
          <p:cNvSpPr/>
          <p:nvPr/>
        </p:nvSpPr>
        <p:spPr bwMode="auto">
          <a:xfrm>
            <a:off x="-1" y="159794"/>
            <a:ext cx="11857055" cy="522209"/>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IE" sz="3200" b="1">
                <a:solidFill>
                  <a:schemeClr val="bg1"/>
                </a:solidFill>
              </a:rPr>
              <a:t>Example: budget / actions</a:t>
            </a:r>
            <a:endParaRPr lang="en-IE" sz="3200" b="1" i="1" u="sng">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997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7F1A9098-270E-D990-B990-857634FCC46F}"/>
              </a:ext>
            </a:extLst>
          </p:cNvPr>
          <p:cNvSpPr/>
          <p:nvPr/>
        </p:nvSpPr>
        <p:spPr>
          <a:xfrm>
            <a:off x="324091" y="728989"/>
            <a:ext cx="10817597" cy="5287969"/>
          </a:xfrm>
          <a:prstGeom prst="roundRect">
            <a:avLst/>
          </a:prstGeom>
          <a:noFill/>
          <a:ln w="444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nvGrpSpPr>
          <p:cNvPr id="12" name="Group 11">
            <a:extLst>
              <a:ext uri="{FF2B5EF4-FFF2-40B4-BE49-F238E27FC236}">
                <a16:creationId xmlns:a16="http://schemas.microsoft.com/office/drawing/2014/main" id="{EF9BD42A-675B-13B3-8E57-64D1D9B9BDDF}"/>
              </a:ext>
            </a:extLst>
          </p:cNvPr>
          <p:cNvGrpSpPr/>
          <p:nvPr/>
        </p:nvGrpSpPr>
        <p:grpSpPr>
          <a:xfrm>
            <a:off x="26298" y="2451192"/>
            <a:ext cx="4497093" cy="3377922"/>
            <a:chOff x="757614" y="2064544"/>
            <a:chExt cx="3231219" cy="3213604"/>
          </a:xfrm>
        </p:grpSpPr>
        <p:grpSp>
          <p:nvGrpSpPr>
            <p:cNvPr id="13" name="Group 12">
              <a:extLst>
                <a:ext uri="{FF2B5EF4-FFF2-40B4-BE49-F238E27FC236}">
                  <a16:creationId xmlns:a16="http://schemas.microsoft.com/office/drawing/2014/main" id="{E10FC11B-8985-1F36-FBD7-2F7CAD1C62C2}"/>
                </a:ext>
              </a:extLst>
            </p:cNvPr>
            <p:cNvGrpSpPr/>
            <p:nvPr/>
          </p:nvGrpSpPr>
          <p:grpSpPr>
            <a:xfrm>
              <a:off x="757614" y="3873641"/>
              <a:ext cx="3228910" cy="1404507"/>
              <a:chOff x="2226256" y="3764621"/>
              <a:chExt cx="3543514" cy="1274120"/>
            </a:xfrm>
          </p:grpSpPr>
          <p:sp>
            <p:nvSpPr>
              <p:cNvPr id="28" name="Oval 27">
                <a:extLst>
                  <a:ext uri="{FF2B5EF4-FFF2-40B4-BE49-F238E27FC236}">
                    <a16:creationId xmlns:a16="http://schemas.microsoft.com/office/drawing/2014/main" id="{958B68C3-BBA6-7EAC-58E0-5ACC4844963B}"/>
                  </a:ext>
                </a:extLst>
              </p:cNvPr>
              <p:cNvSpPr/>
              <p:nvPr/>
            </p:nvSpPr>
            <p:spPr>
              <a:xfrm>
                <a:off x="2610857" y="4371725"/>
                <a:ext cx="313718" cy="30809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a:t>
                </a:r>
              </a:p>
            </p:txBody>
          </p:sp>
          <p:sp>
            <p:nvSpPr>
              <p:cNvPr id="29" name="Oval 28">
                <a:extLst>
                  <a:ext uri="{FF2B5EF4-FFF2-40B4-BE49-F238E27FC236}">
                    <a16:creationId xmlns:a16="http://schemas.microsoft.com/office/drawing/2014/main" id="{7B78BDF5-4436-3220-AC86-390E3E9A2D29}"/>
                  </a:ext>
                </a:extLst>
              </p:cNvPr>
              <p:cNvSpPr/>
              <p:nvPr/>
            </p:nvSpPr>
            <p:spPr>
              <a:xfrm>
                <a:off x="2226256" y="4363801"/>
                <a:ext cx="313718" cy="30809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FFFF00"/>
                    </a:solidFill>
                  </a:rPr>
                  <a:t>X</a:t>
                </a:r>
                <a:endParaRPr lang="en-GB">
                  <a:solidFill>
                    <a:srgbClr val="FFFF00"/>
                  </a:solidFill>
                </a:endParaRPr>
              </a:p>
            </p:txBody>
          </p:sp>
          <p:sp>
            <p:nvSpPr>
              <p:cNvPr id="30" name="Oval 29">
                <a:extLst>
                  <a:ext uri="{FF2B5EF4-FFF2-40B4-BE49-F238E27FC236}">
                    <a16:creationId xmlns:a16="http://schemas.microsoft.com/office/drawing/2014/main" id="{C923958A-953E-62E6-C83B-ECB76B19317A}"/>
                  </a:ext>
                </a:extLst>
              </p:cNvPr>
              <p:cNvSpPr/>
              <p:nvPr/>
            </p:nvSpPr>
            <p:spPr>
              <a:xfrm>
                <a:off x="2591222" y="4719469"/>
                <a:ext cx="313718" cy="3160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dirty="0">
                    <a:cs typeface="Arial"/>
                  </a:rPr>
                  <a:t>C</a:t>
                </a:r>
              </a:p>
            </p:txBody>
          </p:sp>
          <p:sp>
            <p:nvSpPr>
              <p:cNvPr id="31" name="Oval 30">
                <a:extLst>
                  <a:ext uri="{FF2B5EF4-FFF2-40B4-BE49-F238E27FC236}">
                    <a16:creationId xmlns:a16="http://schemas.microsoft.com/office/drawing/2014/main" id="{64AC5FA9-9D4F-832E-0447-4CDDED9ABF3F}"/>
                  </a:ext>
                </a:extLst>
              </p:cNvPr>
              <p:cNvSpPr/>
              <p:nvPr/>
            </p:nvSpPr>
            <p:spPr>
              <a:xfrm>
                <a:off x="2992305" y="4351211"/>
                <a:ext cx="313718" cy="3160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B</a:t>
                </a:r>
                <a:endParaRPr lang="en-GB"/>
              </a:p>
            </p:txBody>
          </p:sp>
          <p:sp>
            <p:nvSpPr>
              <p:cNvPr id="32" name="Oval 31">
                <a:extLst>
                  <a:ext uri="{FF2B5EF4-FFF2-40B4-BE49-F238E27FC236}">
                    <a16:creationId xmlns:a16="http://schemas.microsoft.com/office/drawing/2014/main" id="{7E6853B8-7C26-D0D7-CE0C-B5E5225B9B84}"/>
                  </a:ext>
                </a:extLst>
              </p:cNvPr>
              <p:cNvSpPr/>
              <p:nvPr/>
            </p:nvSpPr>
            <p:spPr>
              <a:xfrm>
                <a:off x="3803770" y="4351211"/>
                <a:ext cx="313718" cy="33186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D</a:t>
                </a:r>
                <a:endParaRPr lang="en-GB"/>
              </a:p>
            </p:txBody>
          </p:sp>
          <p:sp>
            <p:nvSpPr>
              <p:cNvPr id="33" name="Oval 32">
                <a:extLst>
                  <a:ext uri="{FF2B5EF4-FFF2-40B4-BE49-F238E27FC236}">
                    <a16:creationId xmlns:a16="http://schemas.microsoft.com/office/drawing/2014/main" id="{AECC4F41-7032-871E-1F2C-0512FAB11979}"/>
                  </a:ext>
                </a:extLst>
              </p:cNvPr>
              <p:cNvSpPr/>
              <p:nvPr/>
            </p:nvSpPr>
            <p:spPr>
              <a:xfrm>
                <a:off x="3455939" y="4351211"/>
                <a:ext cx="313718" cy="34770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FFFF00"/>
                    </a:solidFill>
                  </a:rPr>
                  <a:t>X</a:t>
                </a:r>
                <a:endParaRPr lang="en-GB">
                  <a:solidFill>
                    <a:srgbClr val="FFFF00"/>
                  </a:solidFill>
                </a:endParaRPr>
              </a:p>
            </p:txBody>
          </p:sp>
          <p:sp>
            <p:nvSpPr>
              <p:cNvPr id="34" name="Oval 33">
                <a:extLst>
                  <a:ext uri="{FF2B5EF4-FFF2-40B4-BE49-F238E27FC236}">
                    <a16:creationId xmlns:a16="http://schemas.microsoft.com/office/drawing/2014/main" id="{A38C39B7-9565-45CD-731C-BDD2171DAE08}"/>
                  </a:ext>
                </a:extLst>
              </p:cNvPr>
              <p:cNvSpPr/>
              <p:nvPr/>
            </p:nvSpPr>
            <p:spPr>
              <a:xfrm>
                <a:off x="3784135" y="4698958"/>
                <a:ext cx="313718" cy="33978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F</a:t>
                </a:r>
                <a:endParaRPr lang="en-GB"/>
              </a:p>
            </p:txBody>
          </p:sp>
          <p:sp>
            <p:nvSpPr>
              <p:cNvPr id="35" name="Oval 34">
                <a:extLst>
                  <a:ext uri="{FF2B5EF4-FFF2-40B4-BE49-F238E27FC236}">
                    <a16:creationId xmlns:a16="http://schemas.microsoft.com/office/drawing/2014/main" id="{2D96F70C-D893-7A4D-78AC-3C1C87EC9AE3}"/>
                  </a:ext>
                </a:extLst>
              </p:cNvPr>
              <p:cNvSpPr/>
              <p:nvPr/>
            </p:nvSpPr>
            <p:spPr>
              <a:xfrm>
                <a:off x="4185218" y="4330699"/>
                <a:ext cx="313718" cy="37147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a:t>
                </a:r>
                <a:endParaRPr lang="en-GB"/>
              </a:p>
            </p:txBody>
          </p:sp>
          <p:cxnSp>
            <p:nvCxnSpPr>
              <p:cNvPr id="36" name="Straight Arrow Connector 35">
                <a:extLst>
                  <a:ext uri="{FF2B5EF4-FFF2-40B4-BE49-F238E27FC236}">
                    <a16:creationId xmlns:a16="http://schemas.microsoft.com/office/drawing/2014/main" id="{CD194E90-5052-5B07-5AAA-6AF7A841E96B}"/>
                  </a:ext>
                </a:extLst>
              </p:cNvPr>
              <p:cNvCxnSpPr>
                <a:cxnSpLocks/>
              </p:cNvCxnSpPr>
              <p:nvPr/>
            </p:nvCxnSpPr>
            <p:spPr>
              <a:xfrm flipH="1">
                <a:off x="3595950" y="3808170"/>
                <a:ext cx="417159" cy="426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B97E8EE-ADE8-A696-BB67-299B589E45EB}"/>
                  </a:ext>
                </a:extLst>
              </p:cNvPr>
              <p:cNvCxnSpPr>
                <a:cxnSpLocks/>
              </p:cNvCxnSpPr>
              <p:nvPr/>
            </p:nvCxnSpPr>
            <p:spPr>
              <a:xfrm>
                <a:off x="4013109" y="3808170"/>
                <a:ext cx="258997" cy="426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6AACF5C-38EE-6DDA-0E0D-3E3981C97836}"/>
                  </a:ext>
                </a:extLst>
              </p:cNvPr>
              <p:cNvCxnSpPr>
                <a:cxnSpLocks/>
              </p:cNvCxnSpPr>
              <p:nvPr/>
            </p:nvCxnSpPr>
            <p:spPr>
              <a:xfrm flipH="1">
                <a:off x="3936974" y="3808170"/>
                <a:ext cx="76135" cy="426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B95932A-18FF-ED03-F40B-BECEC6A7EA84}"/>
                  </a:ext>
                </a:extLst>
              </p:cNvPr>
              <p:cNvCxnSpPr/>
              <p:nvPr/>
            </p:nvCxnSpPr>
            <p:spPr>
              <a:xfrm flipH="1">
                <a:off x="4846423" y="3764621"/>
                <a:ext cx="314181"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DC2484-8404-36B2-3BF5-1BCE03FB8B1B}"/>
                  </a:ext>
                </a:extLst>
              </p:cNvPr>
              <p:cNvCxnSpPr/>
              <p:nvPr/>
            </p:nvCxnSpPr>
            <p:spPr>
              <a:xfrm>
                <a:off x="5160604" y="3764621"/>
                <a:ext cx="361975"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A6B230-233D-4C4F-9616-9F0FD5207B49}"/>
                  </a:ext>
                </a:extLst>
              </p:cNvPr>
              <p:cNvCxnSpPr/>
              <p:nvPr/>
            </p:nvCxnSpPr>
            <p:spPr>
              <a:xfrm>
                <a:off x="5160604" y="3764621"/>
                <a:ext cx="26844"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B5DAE50-6EB7-58A0-7E12-6A5A6C041C99}"/>
                  </a:ext>
                </a:extLst>
              </p:cNvPr>
              <p:cNvCxnSpPr/>
              <p:nvPr/>
            </p:nvCxnSpPr>
            <p:spPr>
              <a:xfrm flipH="1">
                <a:off x="2429618" y="3808171"/>
                <a:ext cx="314181"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6F709B-40C4-7C21-CA6D-665B56C1463E}"/>
                  </a:ext>
                </a:extLst>
              </p:cNvPr>
              <p:cNvCxnSpPr/>
              <p:nvPr/>
            </p:nvCxnSpPr>
            <p:spPr>
              <a:xfrm>
                <a:off x="2743798" y="3808171"/>
                <a:ext cx="361975"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A0AF695-25A2-E450-0021-ADE0A35F6E0F}"/>
                  </a:ext>
                </a:extLst>
              </p:cNvPr>
              <p:cNvCxnSpPr/>
              <p:nvPr/>
            </p:nvCxnSpPr>
            <p:spPr>
              <a:xfrm>
                <a:off x="2743798" y="3808171"/>
                <a:ext cx="26844" cy="468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161FDE71-E4C5-42C0-1D97-448781AB03DA}"/>
                  </a:ext>
                </a:extLst>
              </p:cNvPr>
              <p:cNvSpPr/>
              <p:nvPr/>
            </p:nvSpPr>
            <p:spPr>
              <a:xfrm>
                <a:off x="5067364" y="4354626"/>
                <a:ext cx="313718" cy="30809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H</a:t>
                </a:r>
                <a:endParaRPr lang="en-GB"/>
              </a:p>
            </p:txBody>
          </p:sp>
          <p:sp>
            <p:nvSpPr>
              <p:cNvPr id="46" name="Oval 45">
                <a:extLst>
                  <a:ext uri="{FF2B5EF4-FFF2-40B4-BE49-F238E27FC236}">
                    <a16:creationId xmlns:a16="http://schemas.microsoft.com/office/drawing/2014/main" id="{34EA0FF5-DA58-B5F7-0D1B-030D363583D2}"/>
                  </a:ext>
                </a:extLst>
              </p:cNvPr>
              <p:cNvSpPr/>
              <p:nvPr/>
            </p:nvSpPr>
            <p:spPr>
              <a:xfrm>
                <a:off x="4692433" y="4354626"/>
                <a:ext cx="313718" cy="30809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G</a:t>
                </a:r>
                <a:endParaRPr lang="en-GB"/>
              </a:p>
            </p:txBody>
          </p:sp>
          <p:sp>
            <p:nvSpPr>
              <p:cNvPr id="47" name="Oval 46">
                <a:extLst>
                  <a:ext uri="{FF2B5EF4-FFF2-40B4-BE49-F238E27FC236}">
                    <a16:creationId xmlns:a16="http://schemas.microsoft.com/office/drawing/2014/main" id="{D580999C-9234-C606-9C20-AC60F0F63CC5}"/>
                  </a:ext>
                </a:extLst>
              </p:cNvPr>
              <p:cNvSpPr/>
              <p:nvPr/>
            </p:nvSpPr>
            <p:spPr>
              <a:xfrm>
                <a:off x="5068102" y="4698958"/>
                <a:ext cx="313718" cy="33978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srgbClr val="FFFF00"/>
                    </a:solidFill>
                  </a:rPr>
                  <a:t>X</a:t>
                </a:r>
                <a:endParaRPr lang="en-GB">
                  <a:solidFill>
                    <a:srgbClr val="FFFF00"/>
                  </a:solidFill>
                </a:endParaRPr>
              </a:p>
            </p:txBody>
          </p:sp>
          <p:sp>
            <p:nvSpPr>
              <p:cNvPr id="48" name="Oval 47">
                <a:extLst>
                  <a:ext uri="{FF2B5EF4-FFF2-40B4-BE49-F238E27FC236}">
                    <a16:creationId xmlns:a16="http://schemas.microsoft.com/office/drawing/2014/main" id="{4AE4E985-0D16-9E28-7453-F32ED2444753}"/>
                  </a:ext>
                </a:extLst>
              </p:cNvPr>
              <p:cNvSpPr/>
              <p:nvPr/>
            </p:nvSpPr>
            <p:spPr>
              <a:xfrm>
                <a:off x="5448813" y="4334113"/>
                <a:ext cx="320957" cy="33186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I</a:t>
                </a:r>
                <a:endParaRPr lang="en-GB"/>
              </a:p>
            </p:txBody>
          </p:sp>
        </p:grpSp>
        <p:grpSp>
          <p:nvGrpSpPr>
            <p:cNvPr id="14" name="Group 13">
              <a:extLst>
                <a:ext uri="{FF2B5EF4-FFF2-40B4-BE49-F238E27FC236}">
                  <a16:creationId xmlns:a16="http://schemas.microsoft.com/office/drawing/2014/main" id="{73434A72-F289-1027-715A-582AB4782E4B}"/>
                </a:ext>
              </a:extLst>
            </p:cNvPr>
            <p:cNvGrpSpPr/>
            <p:nvPr/>
          </p:nvGrpSpPr>
          <p:grpSpPr>
            <a:xfrm>
              <a:off x="832577" y="2064544"/>
              <a:ext cx="3156256" cy="2051991"/>
              <a:chOff x="821650" y="1567919"/>
              <a:chExt cx="2891358" cy="2051991"/>
            </a:xfrm>
          </p:grpSpPr>
          <p:grpSp>
            <p:nvGrpSpPr>
              <p:cNvPr id="15" name="Group 14">
                <a:extLst>
                  <a:ext uri="{FF2B5EF4-FFF2-40B4-BE49-F238E27FC236}">
                    <a16:creationId xmlns:a16="http://schemas.microsoft.com/office/drawing/2014/main" id="{842EFC15-EE02-4AB1-DB54-F8C2C0BCCB3C}"/>
                  </a:ext>
                </a:extLst>
              </p:cNvPr>
              <p:cNvGrpSpPr/>
              <p:nvPr/>
            </p:nvGrpSpPr>
            <p:grpSpPr>
              <a:xfrm>
                <a:off x="821650" y="1567919"/>
                <a:ext cx="954262" cy="2051991"/>
                <a:chOff x="29298" y="0"/>
                <a:chExt cx="954262" cy="2051991"/>
              </a:xfrm>
            </p:grpSpPr>
            <p:sp>
              <p:nvSpPr>
                <p:cNvPr id="26" name="Rectangle: Rounded Corners 25">
                  <a:extLst>
                    <a:ext uri="{FF2B5EF4-FFF2-40B4-BE49-F238E27FC236}">
                      <a16:creationId xmlns:a16="http://schemas.microsoft.com/office/drawing/2014/main" id="{A625A545-7B8F-9587-6C3E-61E4D1858F13}"/>
                    </a:ext>
                  </a:extLst>
                </p:cNvPr>
                <p:cNvSpPr/>
                <p:nvPr/>
              </p:nvSpPr>
              <p:spPr>
                <a:xfrm>
                  <a:off x="29298" y="0"/>
                  <a:ext cx="954262" cy="205199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E"/>
                </a:p>
              </p:txBody>
            </p:sp>
            <p:sp>
              <p:nvSpPr>
                <p:cNvPr id="27" name="Rectangle: Rounded Corners 4">
                  <a:extLst>
                    <a:ext uri="{FF2B5EF4-FFF2-40B4-BE49-F238E27FC236}">
                      <a16:creationId xmlns:a16="http://schemas.microsoft.com/office/drawing/2014/main" id="{74A1498D-D33C-C903-5490-A7D137B5E788}"/>
                    </a:ext>
                  </a:extLst>
                </p:cNvPr>
                <p:cNvSpPr txBox="1"/>
                <p:nvPr/>
              </p:nvSpPr>
              <p:spPr>
                <a:xfrm>
                  <a:off x="29298" y="820796"/>
                  <a:ext cx="954262" cy="820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400" b="1" kern="1200"/>
                    <a:t>Sub-project 1</a:t>
                  </a:r>
                </a:p>
                <a:p>
                  <a:pPr marL="0" lvl="0" indent="0" algn="ctr" defTabSz="577850">
                    <a:lnSpc>
                      <a:spcPct val="90000"/>
                    </a:lnSpc>
                    <a:spcBef>
                      <a:spcPct val="0"/>
                    </a:spcBef>
                    <a:spcAft>
                      <a:spcPct val="35000"/>
                    </a:spcAft>
                    <a:buNone/>
                  </a:pPr>
                  <a:r>
                    <a:rPr lang="en-IE" sz="1400" b="1" kern="1200"/>
                    <a:t>EUR 2 m</a:t>
                  </a:r>
                </a:p>
              </p:txBody>
            </p:sp>
          </p:grpSp>
          <p:sp>
            <p:nvSpPr>
              <p:cNvPr id="16" name="Oval 15" descr="Close-up of circuit board">
                <a:extLst>
                  <a:ext uri="{FF2B5EF4-FFF2-40B4-BE49-F238E27FC236}">
                    <a16:creationId xmlns:a16="http://schemas.microsoft.com/office/drawing/2014/main" id="{71C644D2-873E-309E-0B42-D7D24241787D}"/>
                  </a:ext>
                </a:extLst>
              </p:cNvPr>
              <p:cNvSpPr/>
              <p:nvPr/>
            </p:nvSpPr>
            <p:spPr>
              <a:xfrm>
                <a:off x="928440" y="1691038"/>
                <a:ext cx="683313" cy="798082"/>
              </a:xfrm>
              <a:prstGeom prst="ellipse">
                <a:avLst/>
              </a:prstGeom>
              <a:blipFill>
                <a:blip r:embed="rId3" cstate="print">
                  <a:extLst>
                    <a:ext uri="{28A0092B-C50C-407E-A947-70E740481C1C}">
                      <a14:useLocalDpi xmlns:a14="http://schemas.microsoft.com/office/drawing/2010/main" val="0"/>
                    </a:ext>
                  </a:extLst>
                </a:blip>
                <a:srcRect/>
                <a:stretch>
                  <a:fillRect l="-42000" r="-42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IE"/>
              </a:p>
            </p:txBody>
          </p:sp>
          <p:grpSp>
            <p:nvGrpSpPr>
              <p:cNvPr id="17" name="Group 16">
                <a:extLst>
                  <a:ext uri="{FF2B5EF4-FFF2-40B4-BE49-F238E27FC236}">
                    <a16:creationId xmlns:a16="http://schemas.microsoft.com/office/drawing/2014/main" id="{8186CABB-C2A4-0E2D-8F31-6E31BD043A0C}"/>
                  </a:ext>
                </a:extLst>
              </p:cNvPr>
              <p:cNvGrpSpPr/>
              <p:nvPr/>
            </p:nvGrpSpPr>
            <p:grpSpPr>
              <a:xfrm>
                <a:off x="1775856" y="1567919"/>
                <a:ext cx="954262" cy="2051991"/>
                <a:chOff x="983504" y="0"/>
                <a:chExt cx="954262" cy="2051991"/>
              </a:xfrm>
            </p:grpSpPr>
            <p:sp>
              <p:nvSpPr>
                <p:cNvPr id="24" name="Rectangle: Rounded Corners 23">
                  <a:extLst>
                    <a:ext uri="{FF2B5EF4-FFF2-40B4-BE49-F238E27FC236}">
                      <a16:creationId xmlns:a16="http://schemas.microsoft.com/office/drawing/2014/main" id="{8C496FA3-5A6E-A849-F2D7-BFCBAE6DE767}"/>
                    </a:ext>
                  </a:extLst>
                </p:cNvPr>
                <p:cNvSpPr/>
                <p:nvPr/>
              </p:nvSpPr>
              <p:spPr>
                <a:xfrm>
                  <a:off x="983504" y="0"/>
                  <a:ext cx="954262" cy="2051991"/>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IE"/>
                </a:p>
              </p:txBody>
            </p:sp>
            <p:sp>
              <p:nvSpPr>
                <p:cNvPr id="25" name="Rectangle: Rounded Corners 7">
                  <a:extLst>
                    <a:ext uri="{FF2B5EF4-FFF2-40B4-BE49-F238E27FC236}">
                      <a16:creationId xmlns:a16="http://schemas.microsoft.com/office/drawing/2014/main" id="{966874A1-3AFB-E421-8CF2-3ECCDD7997A4}"/>
                    </a:ext>
                  </a:extLst>
                </p:cNvPr>
                <p:cNvSpPr txBox="1"/>
                <p:nvPr/>
              </p:nvSpPr>
              <p:spPr>
                <a:xfrm>
                  <a:off x="983504" y="820796"/>
                  <a:ext cx="954262" cy="820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400" b="1" kern="1200"/>
                    <a:t>Sub-project 2</a:t>
                  </a:r>
                </a:p>
                <a:p>
                  <a:pPr marL="0" lvl="0" indent="0" algn="ctr" defTabSz="577850">
                    <a:lnSpc>
                      <a:spcPct val="90000"/>
                    </a:lnSpc>
                    <a:spcBef>
                      <a:spcPct val="0"/>
                    </a:spcBef>
                    <a:spcAft>
                      <a:spcPct val="35000"/>
                    </a:spcAft>
                    <a:buNone/>
                  </a:pPr>
                  <a:r>
                    <a:rPr lang="en-IE" sz="1400" b="1" kern="1200"/>
                    <a:t>EUR 2 m</a:t>
                  </a:r>
                </a:p>
              </p:txBody>
            </p:sp>
          </p:grpSp>
          <p:sp>
            <p:nvSpPr>
              <p:cNvPr id="18" name="Oval 17" descr="Colleagues huddle">
                <a:extLst>
                  <a:ext uri="{FF2B5EF4-FFF2-40B4-BE49-F238E27FC236}">
                    <a16:creationId xmlns:a16="http://schemas.microsoft.com/office/drawing/2014/main" id="{15008133-4BC4-B68F-D023-7E64B23B6410}"/>
                  </a:ext>
                </a:extLst>
              </p:cNvPr>
              <p:cNvSpPr/>
              <p:nvPr/>
            </p:nvSpPr>
            <p:spPr>
              <a:xfrm>
                <a:off x="1911330" y="1691038"/>
                <a:ext cx="683313" cy="820796"/>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IE"/>
              </a:p>
            </p:txBody>
          </p:sp>
          <p:grpSp>
            <p:nvGrpSpPr>
              <p:cNvPr id="19" name="Group 18">
                <a:extLst>
                  <a:ext uri="{FF2B5EF4-FFF2-40B4-BE49-F238E27FC236}">
                    <a16:creationId xmlns:a16="http://schemas.microsoft.com/office/drawing/2014/main" id="{C3B6C12C-B16C-E4DB-299D-0733B9065204}"/>
                  </a:ext>
                </a:extLst>
              </p:cNvPr>
              <p:cNvGrpSpPr/>
              <p:nvPr/>
            </p:nvGrpSpPr>
            <p:grpSpPr>
              <a:xfrm>
                <a:off x="2758746" y="1567919"/>
                <a:ext cx="954262" cy="2051991"/>
                <a:chOff x="1966394" y="0"/>
                <a:chExt cx="954262" cy="2051991"/>
              </a:xfrm>
            </p:grpSpPr>
            <p:sp>
              <p:nvSpPr>
                <p:cNvPr id="22" name="Rectangle: Rounded Corners 21">
                  <a:extLst>
                    <a:ext uri="{FF2B5EF4-FFF2-40B4-BE49-F238E27FC236}">
                      <a16:creationId xmlns:a16="http://schemas.microsoft.com/office/drawing/2014/main" id="{EFEA7D22-0368-ECD8-EF9B-ED2AEAF2F6AD}"/>
                    </a:ext>
                  </a:extLst>
                </p:cNvPr>
                <p:cNvSpPr/>
                <p:nvPr/>
              </p:nvSpPr>
              <p:spPr>
                <a:xfrm>
                  <a:off x="1966394" y="0"/>
                  <a:ext cx="954262" cy="2051991"/>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IE"/>
                </a:p>
              </p:txBody>
            </p:sp>
            <p:sp>
              <p:nvSpPr>
                <p:cNvPr id="23" name="Rectangle: Rounded Corners 10">
                  <a:extLst>
                    <a:ext uri="{FF2B5EF4-FFF2-40B4-BE49-F238E27FC236}">
                      <a16:creationId xmlns:a16="http://schemas.microsoft.com/office/drawing/2014/main" id="{8E1EE8EF-6DBB-31A4-39A7-3D1EFA9A65EF}"/>
                    </a:ext>
                  </a:extLst>
                </p:cNvPr>
                <p:cNvSpPr txBox="1"/>
                <p:nvPr/>
              </p:nvSpPr>
              <p:spPr>
                <a:xfrm>
                  <a:off x="1966394" y="820796"/>
                  <a:ext cx="954262" cy="8207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E" sz="1400" b="1" kern="1200"/>
                    <a:t>Sub-project 3</a:t>
                  </a:r>
                </a:p>
                <a:p>
                  <a:pPr marL="0" lvl="0" indent="0" algn="ctr" defTabSz="577850">
                    <a:lnSpc>
                      <a:spcPct val="90000"/>
                    </a:lnSpc>
                    <a:spcBef>
                      <a:spcPct val="0"/>
                    </a:spcBef>
                    <a:spcAft>
                      <a:spcPct val="35000"/>
                    </a:spcAft>
                    <a:buNone/>
                  </a:pPr>
                  <a:r>
                    <a:rPr lang="en-IE" sz="1400" b="1" kern="1200"/>
                    <a:t>EUR 2 m </a:t>
                  </a:r>
                </a:p>
              </p:txBody>
            </p:sp>
          </p:grpSp>
          <p:sp>
            <p:nvSpPr>
              <p:cNvPr id="20" name="Oval 19" descr="Circuit board">
                <a:extLst>
                  <a:ext uri="{FF2B5EF4-FFF2-40B4-BE49-F238E27FC236}">
                    <a16:creationId xmlns:a16="http://schemas.microsoft.com/office/drawing/2014/main" id="{EFC65D53-17CE-38C8-6CA8-F8F9A344D204}"/>
                  </a:ext>
                </a:extLst>
              </p:cNvPr>
              <p:cNvSpPr/>
              <p:nvPr/>
            </p:nvSpPr>
            <p:spPr>
              <a:xfrm>
                <a:off x="2894221" y="1691038"/>
                <a:ext cx="683313" cy="856048"/>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21" name="Arrow: Left-Right 20">
                <a:extLst>
                  <a:ext uri="{FF2B5EF4-FFF2-40B4-BE49-F238E27FC236}">
                    <a16:creationId xmlns:a16="http://schemas.microsoft.com/office/drawing/2014/main" id="{920043FA-77C2-0499-49FE-73834C2D7C32}"/>
                  </a:ext>
                </a:extLst>
              </p:cNvPr>
              <p:cNvSpPr/>
              <p:nvPr/>
            </p:nvSpPr>
            <p:spPr>
              <a:xfrm>
                <a:off x="909202" y="3209511"/>
                <a:ext cx="2687569" cy="307798"/>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E"/>
              </a:p>
            </p:txBody>
          </p:sp>
        </p:grpSp>
      </p:grpSp>
      <p:sp>
        <p:nvSpPr>
          <p:cNvPr id="2" name="Pentagon 16">
            <a:extLst>
              <a:ext uri="{FF2B5EF4-FFF2-40B4-BE49-F238E27FC236}">
                <a16:creationId xmlns:a16="http://schemas.microsoft.com/office/drawing/2014/main" id="{AE479F05-4455-22AB-7F88-B66B0C776FD6}"/>
              </a:ext>
            </a:extLst>
          </p:cNvPr>
          <p:cNvSpPr/>
          <p:nvPr/>
        </p:nvSpPr>
        <p:spPr bwMode="auto">
          <a:xfrm>
            <a:off x="5158" y="105670"/>
            <a:ext cx="11837551"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sz="3200" b="1">
                <a:solidFill>
                  <a:schemeClr val="bg1"/>
                </a:solidFill>
              </a:rPr>
              <a:t>Innovation Actions</a:t>
            </a:r>
          </a:p>
        </p:txBody>
      </p:sp>
      <p:pic>
        <p:nvPicPr>
          <p:cNvPr id="3" name="Picture 2" descr="A black rectangle with purple border&#10;&#10;AI-generated content may be incorrect.">
            <a:extLst>
              <a:ext uri="{FF2B5EF4-FFF2-40B4-BE49-F238E27FC236}">
                <a16:creationId xmlns:a16="http://schemas.microsoft.com/office/drawing/2014/main" id="{F50D6269-746A-6442-2BDD-661A14D7B095}"/>
              </a:ext>
            </a:extLst>
          </p:cNvPr>
          <p:cNvPicPr>
            <a:picLocks noChangeAspect="1"/>
          </p:cNvPicPr>
          <p:nvPr/>
        </p:nvPicPr>
        <p:blipFill>
          <a:blip r:embed="rId6"/>
          <a:stretch>
            <a:fillRect/>
          </a:stretch>
        </p:blipFill>
        <p:spPr>
          <a:xfrm>
            <a:off x="1" y="879830"/>
            <a:ext cx="12192000" cy="5979690"/>
          </a:xfrm>
          <a:prstGeom prst="rect">
            <a:avLst/>
          </a:prstGeom>
        </p:spPr>
      </p:pic>
      <p:pic>
        <p:nvPicPr>
          <p:cNvPr id="4" name="Picture 3" descr="A red text on a black background&#10;&#10;AI-generated content may be incorrect.">
            <a:extLst>
              <a:ext uri="{FF2B5EF4-FFF2-40B4-BE49-F238E27FC236}">
                <a16:creationId xmlns:a16="http://schemas.microsoft.com/office/drawing/2014/main" id="{17D291AC-8706-E15A-6B35-46CD8653A74D}"/>
              </a:ext>
            </a:extLst>
          </p:cNvPr>
          <p:cNvPicPr>
            <a:picLocks noChangeAspect="1"/>
          </p:cNvPicPr>
          <p:nvPr/>
        </p:nvPicPr>
        <p:blipFill>
          <a:blip r:embed="rId7"/>
          <a:stretch>
            <a:fillRect/>
          </a:stretch>
        </p:blipFill>
        <p:spPr>
          <a:xfrm>
            <a:off x="4521162" y="52043"/>
            <a:ext cx="6877050" cy="676275"/>
          </a:xfrm>
          <a:prstGeom prst="rect">
            <a:avLst/>
          </a:prstGeom>
        </p:spPr>
      </p:pic>
      <p:pic>
        <p:nvPicPr>
          <p:cNvPr id="8" name="Picture 7">
            <a:extLst>
              <a:ext uri="{FF2B5EF4-FFF2-40B4-BE49-F238E27FC236}">
                <a16:creationId xmlns:a16="http://schemas.microsoft.com/office/drawing/2014/main" id="{6D00B1B7-74D6-7162-3CEC-22492D439EBA}"/>
              </a:ext>
            </a:extLst>
          </p:cNvPr>
          <p:cNvPicPr>
            <a:picLocks noChangeAspect="1"/>
          </p:cNvPicPr>
          <p:nvPr/>
        </p:nvPicPr>
        <p:blipFill>
          <a:blip r:embed="rId8"/>
          <a:stretch>
            <a:fillRect/>
          </a:stretch>
        </p:blipFill>
        <p:spPr>
          <a:xfrm>
            <a:off x="4669717" y="1112762"/>
            <a:ext cx="7323579" cy="4898719"/>
          </a:xfrm>
          <a:prstGeom prst="rect">
            <a:avLst/>
          </a:prstGeom>
        </p:spPr>
      </p:pic>
      <p:sp>
        <p:nvSpPr>
          <p:cNvPr id="9" name="TextBox 5">
            <a:extLst>
              <a:ext uri="{FF2B5EF4-FFF2-40B4-BE49-F238E27FC236}">
                <a16:creationId xmlns:a16="http://schemas.microsoft.com/office/drawing/2014/main" id="{1ADF1966-5821-ECE6-43F4-1907689D3B19}"/>
              </a:ext>
            </a:extLst>
          </p:cNvPr>
          <p:cNvSpPr txBox="1"/>
          <p:nvPr/>
        </p:nvSpPr>
        <p:spPr>
          <a:xfrm>
            <a:off x="4678498" y="1309172"/>
            <a:ext cx="7517171" cy="42780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931680"/>
                </a:solidFill>
              </a:rPr>
              <a:t>Joint open calls (FSTP)</a:t>
            </a:r>
            <a:endParaRPr lang="en-US" sz="1600" b="1">
              <a:solidFill>
                <a:srgbClr val="931680"/>
              </a:solidFill>
              <a:cs typeface="Arial"/>
            </a:endParaRPr>
          </a:p>
          <a:p>
            <a:pPr algn="ctr"/>
            <a:endParaRPr lang="en-US" sz="1600" b="1" dirty="0">
              <a:solidFill>
                <a:srgbClr val="931680"/>
              </a:solidFill>
            </a:endParaRPr>
          </a:p>
          <a:p>
            <a:pPr algn="ctr"/>
            <a:endParaRPr lang="en-US" sz="1600" b="1" dirty="0">
              <a:solidFill>
                <a:srgbClr val="931680"/>
              </a:solidFill>
            </a:endParaRPr>
          </a:p>
          <a:p>
            <a:pPr marL="285750" indent="-285750">
              <a:buFont typeface="Arial"/>
              <a:buChar char="•"/>
            </a:pPr>
            <a:r>
              <a:rPr lang="en-US" sz="1600" b="1" dirty="0"/>
              <a:t>HOW MANY?   </a:t>
            </a:r>
            <a:r>
              <a:rPr lang="en-US" sz="1600" dirty="0"/>
              <a:t>At least </a:t>
            </a:r>
            <a:r>
              <a:rPr lang="en-US" sz="1600" b="1" dirty="0"/>
              <a:t>3 interregional projects </a:t>
            </a:r>
            <a:r>
              <a:rPr lang="en-US" sz="1600" dirty="0"/>
              <a:t>in </a:t>
            </a:r>
            <a:r>
              <a:rPr lang="en-US" sz="1600" u="sng" dirty="0"/>
              <a:t>specific thematic area(s)</a:t>
            </a:r>
            <a:br>
              <a:rPr lang="en-US" sz="1600" u="sng" dirty="0"/>
            </a:br>
            <a:endParaRPr lang="en-US" sz="1600" u="sng">
              <a:cs typeface="Arial"/>
            </a:endParaRPr>
          </a:p>
          <a:p>
            <a:pPr marL="285750" indent="-285750">
              <a:buFont typeface="Arial"/>
              <a:buChar char="•"/>
            </a:pPr>
            <a:r>
              <a:rPr lang="en-US" sz="1600" b="1" dirty="0"/>
              <a:t>WHAT FORM?  </a:t>
            </a:r>
            <a:r>
              <a:rPr lang="en-US" sz="1600" dirty="0"/>
              <a:t>Grants</a:t>
            </a:r>
            <a:r>
              <a:rPr lang="en-US" sz="1600" b="1" dirty="0"/>
              <a:t> </a:t>
            </a:r>
            <a:br>
              <a:rPr lang="en-US" sz="1600" b="1" dirty="0"/>
            </a:br>
            <a:endParaRPr lang="en-US" sz="1600" b="1">
              <a:cs typeface="Arial"/>
            </a:endParaRPr>
          </a:p>
          <a:p>
            <a:pPr marL="285750" indent="-285750">
              <a:buFont typeface="Arial"/>
              <a:buChar char="•"/>
            </a:pPr>
            <a:r>
              <a:rPr lang="en-US" sz="1600" b="1" dirty="0"/>
              <a:t>WHAT?             </a:t>
            </a:r>
            <a:r>
              <a:rPr lang="en-US" sz="1600" dirty="0"/>
              <a:t>Innovation Actions (IA) – TRL 6-8</a:t>
            </a:r>
            <a:br>
              <a:rPr lang="en-US" sz="1600" dirty="0"/>
            </a:br>
            <a:endParaRPr lang="en-US" sz="1600">
              <a:cs typeface="Arial"/>
            </a:endParaRPr>
          </a:p>
          <a:p>
            <a:pPr marL="285750" indent="-285750">
              <a:buFont typeface="Arial"/>
              <a:buChar char="•"/>
            </a:pPr>
            <a:r>
              <a:rPr lang="en-US" sz="1600" b="1" dirty="0"/>
              <a:t>WHO?               </a:t>
            </a:r>
            <a:r>
              <a:rPr lang="en-US" sz="1600" dirty="0"/>
              <a:t>Research &amp; Innovation actors from participating regions</a:t>
            </a:r>
            <a:br>
              <a:rPr lang="en-US" sz="1600" dirty="0"/>
            </a:br>
            <a:endParaRPr lang="en-US" sz="1600">
              <a:cs typeface="Arial"/>
            </a:endParaRPr>
          </a:p>
          <a:p>
            <a:pPr marL="285750" indent="-285750">
              <a:buFont typeface="Arial"/>
              <a:buChar char="•"/>
            </a:pPr>
            <a:r>
              <a:rPr lang="en-US" sz="1600" b="1" dirty="0"/>
              <a:t>HOW MUCH?   </a:t>
            </a:r>
            <a:r>
              <a:rPr lang="en-US" sz="1600" b="1" u="sng" dirty="0">
                <a:solidFill>
                  <a:srgbClr val="FF0000"/>
                </a:solidFill>
              </a:rPr>
              <a:t>Max EUR 600 k (per recipient for all calls/sub-projects)</a:t>
            </a:r>
            <a:endParaRPr lang="en-US" sz="1600" b="1" u="sng">
              <a:solidFill>
                <a:srgbClr val="FF0000"/>
              </a:solidFill>
              <a:cs typeface="Arial"/>
            </a:endParaRPr>
          </a:p>
          <a:p>
            <a:endParaRPr lang="en-IE" sz="1600" dirty="0">
              <a:cs typeface="Arial"/>
            </a:endParaRPr>
          </a:p>
          <a:p>
            <a:endParaRPr lang="en-IE" sz="1600" dirty="0"/>
          </a:p>
          <a:p>
            <a:endParaRPr lang="en-IE" sz="1600" dirty="0"/>
          </a:p>
          <a:p>
            <a:endParaRPr lang="en-IE" sz="1600" dirty="0"/>
          </a:p>
          <a:p>
            <a:r>
              <a:rPr lang="en-IE" sz="1600" dirty="0"/>
              <a:t>May involve </a:t>
            </a:r>
            <a:r>
              <a:rPr lang="en-IE" sz="1600" b="1" dirty="0"/>
              <a:t>PCP/PPI activities </a:t>
            </a:r>
            <a:endParaRPr lang="en-IE" sz="1600" dirty="0">
              <a:cs typeface="Arial"/>
            </a:endParaRPr>
          </a:p>
        </p:txBody>
      </p:sp>
      <p:pic>
        <p:nvPicPr>
          <p:cNvPr id="10" name="Picture 9" descr="A black background with yellow text&#10;&#10;AI-generated content may be incorrect.">
            <a:extLst>
              <a:ext uri="{FF2B5EF4-FFF2-40B4-BE49-F238E27FC236}">
                <a16:creationId xmlns:a16="http://schemas.microsoft.com/office/drawing/2014/main" id="{CB9F17CD-ECAC-C626-ADC1-4CF98B3CDFD5}"/>
              </a:ext>
            </a:extLst>
          </p:cNvPr>
          <p:cNvPicPr>
            <a:picLocks noChangeAspect="1"/>
          </p:cNvPicPr>
          <p:nvPr/>
        </p:nvPicPr>
        <p:blipFill>
          <a:blip r:embed="rId9"/>
          <a:stretch>
            <a:fillRect/>
          </a:stretch>
        </p:blipFill>
        <p:spPr>
          <a:xfrm>
            <a:off x="6478664" y="4587319"/>
            <a:ext cx="5073613" cy="492661"/>
          </a:xfrm>
          <a:prstGeom prst="rect">
            <a:avLst/>
          </a:prstGeom>
        </p:spPr>
      </p:pic>
      <p:pic>
        <p:nvPicPr>
          <p:cNvPr id="49" name="Picture 48" descr="A blue circle with yellow x in it&#10;&#10;AI-generated content may be incorrect.">
            <a:extLst>
              <a:ext uri="{FF2B5EF4-FFF2-40B4-BE49-F238E27FC236}">
                <a16:creationId xmlns:a16="http://schemas.microsoft.com/office/drawing/2014/main" id="{6AE9E6C1-5E4B-4E96-70FA-93924D49F267}"/>
              </a:ext>
            </a:extLst>
          </p:cNvPr>
          <p:cNvPicPr>
            <a:picLocks noChangeAspect="1"/>
          </p:cNvPicPr>
          <p:nvPr/>
        </p:nvPicPr>
        <p:blipFill>
          <a:blip r:embed="rId10"/>
          <a:stretch>
            <a:fillRect/>
          </a:stretch>
        </p:blipFill>
        <p:spPr>
          <a:xfrm>
            <a:off x="7919751" y="4585598"/>
            <a:ext cx="511367" cy="633815"/>
          </a:xfrm>
          <a:prstGeom prst="rect">
            <a:avLst/>
          </a:prstGeom>
        </p:spPr>
      </p:pic>
    </p:spTree>
    <p:extLst>
      <p:ext uri="{BB962C8B-B14F-4D97-AF65-F5344CB8AC3E}">
        <p14:creationId xmlns:p14="http://schemas.microsoft.com/office/powerpoint/2010/main" val="303431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3B7654-8804-B2D9-D709-4681332635BC}"/>
              </a:ext>
            </a:extLst>
          </p:cNvPr>
          <p:cNvSpPr>
            <a:spLocks noGrp="1"/>
          </p:cNvSpPr>
          <p:nvPr>
            <p:ph type="subTitle" idx="1"/>
          </p:nvPr>
        </p:nvSpPr>
        <p:spPr>
          <a:xfrm>
            <a:off x="1017851" y="622944"/>
            <a:ext cx="10156297" cy="488568"/>
          </a:xfrm>
        </p:spPr>
        <p:txBody>
          <a:bodyPr/>
          <a:lstStyle/>
          <a:p>
            <a:r>
              <a:rPr lang="en-IE"/>
              <a:t>agenda</a:t>
            </a:r>
          </a:p>
        </p:txBody>
      </p:sp>
      <p:sp>
        <p:nvSpPr>
          <p:cNvPr id="6" name="Title 1">
            <a:extLst>
              <a:ext uri="{FF2B5EF4-FFF2-40B4-BE49-F238E27FC236}">
                <a16:creationId xmlns:a16="http://schemas.microsoft.com/office/drawing/2014/main" id="{9F7DDE29-4880-1F13-C0C6-8C9491F52EAE}"/>
              </a:ext>
            </a:extLst>
          </p:cNvPr>
          <p:cNvSpPr>
            <a:spLocks noGrp="1"/>
          </p:cNvSpPr>
          <p:nvPr>
            <p:ph type="ctrTitle"/>
          </p:nvPr>
        </p:nvSpPr>
        <p:spPr>
          <a:xfrm>
            <a:off x="1017850" y="1382047"/>
            <a:ext cx="11174149" cy="1749286"/>
          </a:xfrm>
        </p:spPr>
        <p:txBody>
          <a:bodyPr/>
          <a:lstStyle/>
          <a:p>
            <a:r>
              <a:rPr lang="en-GB" sz="2000" b="1"/>
              <a:t>10:00</a:t>
            </a:r>
            <a:r>
              <a:rPr lang="en-GB" sz="2000"/>
              <a:t>	Introduction and Opening</a:t>
            </a:r>
            <a:br>
              <a:rPr lang="en-GB" sz="2000"/>
            </a:br>
            <a:br>
              <a:rPr lang="en-GB" sz="2000"/>
            </a:br>
            <a:r>
              <a:rPr lang="en-GB" sz="2000" b="1"/>
              <a:t>10:05</a:t>
            </a:r>
            <a:r>
              <a:rPr lang="en-GB" sz="2000"/>
              <a:t>	Part A: Regional Innovation Valleys (RIVs) calls – Policy context</a:t>
            </a:r>
            <a:br>
              <a:rPr lang="en-GB" sz="2000"/>
            </a:br>
            <a:br>
              <a:rPr lang="en-GB" sz="2000"/>
            </a:br>
            <a:r>
              <a:rPr lang="en-GB" sz="2000" b="1"/>
              <a:t>10:15</a:t>
            </a:r>
            <a:r>
              <a:rPr lang="en-GB" sz="2000"/>
              <a:t>	The Regional Innovation Valleys calls under EIE WP and WIDERA WP</a:t>
            </a:r>
            <a:br>
              <a:rPr lang="en-GB" sz="2000"/>
            </a:br>
            <a:br>
              <a:rPr lang="en-GB" sz="2000"/>
            </a:br>
            <a:r>
              <a:rPr lang="en-GB" sz="2000" b="1"/>
              <a:t>10:45</a:t>
            </a:r>
            <a:r>
              <a:rPr lang="en-GB" sz="2000"/>
              <a:t>	Q&amp;A via </a:t>
            </a:r>
            <a:r>
              <a:rPr lang="en-GB" sz="2000" err="1"/>
              <a:t>Slido</a:t>
            </a:r>
            <a:r>
              <a:rPr lang="en-GB" sz="2000"/>
              <a:t> – RIVs</a:t>
            </a:r>
            <a:br>
              <a:rPr lang="en-GB" sz="2000"/>
            </a:br>
            <a:br>
              <a:rPr lang="en-GB" sz="2000"/>
            </a:br>
            <a:r>
              <a:rPr lang="en-GB" sz="2000" b="1"/>
              <a:t>11:10</a:t>
            </a:r>
            <a:r>
              <a:rPr lang="en-GB" sz="2000"/>
              <a:t>	Preparatory action for setting up joint programmes among innovation ecosystems</a:t>
            </a:r>
            <a:br>
              <a:rPr lang="en-GB" sz="2000"/>
            </a:br>
            <a:br>
              <a:rPr lang="en-GB" sz="2000"/>
            </a:br>
            <a:r>
              <a:rPr lang="en-GB" sz="2000" b="1"/>
              <a:t>11:20</a:t>
            </a:r>
            <a:r>
              <a:rPr lang="en-GB" sz="2000"/>
              <a:t>	Q&amp;A via </a:t>
            </a:r>
            <a:r>
              <a:rPr lang="en-GB" sz="2000" err="1"/>
              <a:t>Slido</a:t>
            </a:r>
            <a:r>
              <a:rPr lang="en-GB" sz="2000"/>
              <a:t> – CSA</a:t>
            </a:r>
            <a:br>
              <a:rPr lang="en-GB" sz="2000"/>
            </a:br>
            <a:br>
              <a:rPr lang="en-GB" sz="2000"/>
            </a:br>
            <a:r>
              <a:rPr lang="en-GB" sz="2000" b="1"/>
              <a:t>11:30</a:t>
            </a:r>
            <a:r>
              <a:rPr lang="en-GB" sz="2000"/>
              <a:t>	Part B: Women </a:t>
            </a:r>
            <a:r>
              <a:rPr lang="en-GB" sz="2000" err="1"/>
              <a:t>TechEU</a:t>
            </a:r>
            <a:r>
              <a:rPr lang="en-GB" sz="2000"/>
              <a:t> – Policy context and 2025 call</a:t>
            </a:r>
            <a:br>
              <a:rPr lang="en-GB" sz="2000"/>
            </a:br>
            <a:br>
              <a:rPr lang="en-GB" sz="2000"/>
            </a:br>
            <a:r>
              <a:rPr lang="en-GB" sz="2000" b="1"/>
              <a:t>11:40</a:t>
            </a:r>
            <a:r>
              <a:rPr lang="en-GB" sz="2000"/>
              <a:t>	Q&amp;A via </a:t>
            </a:r>
            <a:r>
              <a:rPr lang="en-GB" sz="2000" err="1"/>
              <a:t>Slido</a:t>
            </a:r>
            <a:r>
              <a:rPr lang="en-GB" sz="2000"/>
              <a:t> – Women </a:t>
            </a:r>
            <a:r>
              <a:rPr lang="en-GB" sz="2000" err="1"/>
              <a:t>TechEU</a:t>
            </a:r>
            <a:br>
              <a:rPr lang="en-GB" sz="2000"/>
            </a:br>
            <a:br>
              <a:rPr lang="en-GB" sz="2000"/>
            </a:br>
            <a:r>
              <a:rPr lang="en-GB" sz="2000" b="1"/>
              <a:t>11:55</a:t>
            </a:r>
            <a:r>
              <a:rPr lang="en-GB" sz="2000"/>
              <a:t>	PIC registration and validation process</a:t>
            </a:r>
            <a:br>
              <a:rPr lang="en-GB" sz="2000"/>
            </a:br>
            <a:br>
              <a:rPr lang="en-GB" sz="2000"/>
            </a:br>
            <a:r>
              <a:rPr lang="en-GB" sz="2000" b="1"/>
              <a:t>12:15</a:t>
            </a:r>
            <a:r>
              <a:rPr lang="en-GB" sz="2000"/>
              <a:t>	Closing remarks</a:t>
            </a:r>
          </a:p>
        </p:txBody>
      </p:sp>
    </p:spTree>
    <p:extLst>
      <p:ext uri="{BB962C8B-B14F-4D97-AF65-F5344CB8AC3E}">
        <p14:creationId xmlns:p14="http://schemas.microsoft.com/office/powerpoint/2010/main" val="334494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10484842-C76E-4CC2-1163-22F12BC68476}"/>
              </a:ext>
            </a:extLst>
          </p:cNvPr>
          <p:cNvSpPr>
            <a:spLocks noGrp="1"/>
          </p:cNvSpPr>
          <p:nvPr>
            <p:ph type="title"/>
          </p:nvPr>
        </p:nvSpPr>
        <p:spPr>
          <a:xfrm>
            <a:off x="872836" y="2531251"/>
            <a:ext cx="10515600" cy="473104"/>
          </a:xfrm>
        </p:spPr>
        <p:txBody>
          <a:bodyPr/>
          <a:lstStyle/>
          <a:p>
            <a:pPr algn="ctr"/>
            <a:br>
              <a:rPr lang="en-GB" sz="2800"/>
            </a:br>
            <a:r>
              <a:rPr lang="en-GB" sz="2800" b="1">
                <a:solidFill>
                  <a:schemeClr val="accent2"/>
                </a:solidFill>
                <a:sym typeface="Arial"/>
              </a:rPr>
              <a:t>Maturity of innovation (TRL levels) </a:t>
            </a:r>
            <a:endParaRPr lang="en-GB" sz="1600" b="1">
              <a:solidFill>
                <a:schemeClr val="accent2"/>
              </a:solidFill>
              <a:sym typeface="Arial"/>
            </a:endParaRPr>
          </a:p>
        </p:txBody>
      </p:sp>
      <p:grpSp>
        <p:nvGrpSpPr>
          <p:cNvPr id="3" name="Group 2">
            <a:extLst>
              <a:ext uri="{FF2B5EF4-FFF2-40B4-BE49-F238E27FC236}">
                <a16:creationId xmlns:a16="http://schemas.microsoft.com/office/drawing/2014/main" id="{A3548DCA-8FD1-216E-AC59-4AF94AFECE71}"/>
              </a:ext>
            </a:extLst>
          </p:cNvPr>
          <p:cNvGrpSpPr/>
          <p:nvPr/>
        </p:nvGrpSpPr>
        <p:grpSpPr>
          <a:xfrm>
            <a:off x="462224" y="1066808"/>
            <a:ext cx="11246593" cy="4923142"/>
            <a:chOff x="1227973" y="-463446"/>
            <a:chExt cx="10583701" cy="6390735"/>
          </a:xfrm>
        </p:grpSpPr>
        <p:sp>
          <p:nvSpPr>
            <p:cNvPr id="4" name="Rounded Rectangle 3">
              <a:extLst>
                <a:ext uri="{FF2B5EF4-FFF2-40B4-BE49-F238E27FC236}">
                  <a16:creationId xmlns:a16="http://schemas.microsoft.com/office/drawing/2014/main" id="{5AD7186E-D4E3-DF33-7C8A-7E76B86D2BAE}"/>
                </a:ext>
              </a:extLst>
            </p:cNvPr>
            <p:cNvSpPr/>
            <p:nvPr/>
          </p:nvSpPr>
          <p:spPr>
            <a:xfrm>
              <a:off x="1227973" y="-463446"/>
              <a:ext cx="10583701" cy="1685529"/>
            </a:xfrm>
            <a:prstGeom prst="roundRect">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r>
                <a:rPr lang="fr-BE">
                  <a:solidFill>
                    <a:schemeClr val="bg1"/>
                  </a:solidFill>
                </a:rPr>
                <a:t>     </a:t>
              </a:r>
            </a:p>
            <a:p>
              <a:pPr algn="ctr"/>
              <a:endParaRPr lang="fr-BE" b="1">
                <a:solidFill>
                  <a:schemeClr val="tx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grpSp>
          <p:nvGrpSpPr>
            <p:cNvPr id="5" name="Group 4">
              <a:extLst>
                <a:ext uri="{FF2B5EF4-FFF2-40B4-BE49-F238E27FC236}">
                  <a16:creationId xmlns:a16="http://schemas.microsoft.com/office/drawing/2014/main" id="{2AAFD00C-6FB2-FB35-FBD3-7F02E5C6394A}"/>
                </a:ext>
              </a:extLst>
            </p:cNvPr>
            <p:cNvGrpSpPr/>
            <p:nvPr/>
          </p:nvGrpSpPr>
          <p:grpSpPr>
            <a:xfrm>
              <a:off x="1596587" y="2440108"/>
              <a:ext cx="10215087" cy="3487181"/>
              <a:chOff x="439710" y="1865701"/>
              <a:chExt cx="9733711" cy="3772428"/>
            </a:xfrm>
          </p:grpSpPr>
          <p:sp>
            <p:nvSpPr>
              <p:cNvPr id="6" name="Rectangle 5">
                <a:extLst>
                  <a:ext uri="{FF2B5EF4-FFF2-40B4-BE49-F238E27FC236}">
                    <a16:creationId xmlns:a16="http://schemas.microsoft.com/office/drawing/2014/main" id="{53D1E1E5-B5FA-414D-887D-A91EA1FF1653}"/>
                  </a:ext>
                </a:extLst>
              </p:cNvPr>
              <p:cNvSpPr/>
              <p:nvPr/>
            </p:nvSpPr>
            <p:spPr>
              <a:xfrm>
                <a:off x="439710" y="4812143"/>
                <a:ext cx="7478739" cy="825986"/>
              </a:xfrm>
              <a:prstGeom prst="rect">
                <a:avLst/>
              </a:prstGeom>
              <a:solidFill>
                <a:srgbClr val="EE8032">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rgbClr val="264E84"/>
                  </a:solidFill>
                </a:endParaRPr>
              </a:p>
            </p:txBody>
          </p:sp>
          <p:grpSp>
            <p:nvGrpSpPr>
              <p:cNvPr id="7" name="Group 6">
                <a:extLst>
                  <a:ext uri="{FF2B5EF4-FFF2-40B4-BE49-F238E27FC236}">
                    <a16:creationId xmlns:a16="http://schemas.microsoft.com/office/drawing/2014/main" id="{5529C053-86EE-AE1A-96EA-770180C15992}"/>
                  </a:ext>
                </a:extLst>
              </p:cNvPr>
              <p:cNvGrpSpPr/>
              <p:nvPr/>
            </p:nvGrpSpPr>
            <p:grpSpPr>
              <a:xfrm>
                <a:off x="439710" y="1865701"/>
                <a:ext cx="9733711" cy="3733173"/>
                <a:chOff x="439711" y="1849119"/>
                <a:chExt cx="9733711" cy="3733173"/>
              </a:xfrm>
            </p:grpSpPr>
            <p:sp>
              <p:nvSpPr>
                <p:cNvPr id="8" name="Rounded Rectangle 15">
                  <a:extLst>
                    <a:ext uri="{FF2B5EF4-FFF2-40B4-BE49-F238E27FC236}">
                      <a16:creationId xmlns:a16="http://schemas.microsoft.com/office/drawing/2014/main" id="{72405025-B569-F8C1-0D1D-AFFDE58267F2}"/>
                    </a:ext>
                  </a:extLst>
                </p:cNvPr>
                <p:cNvSpPr/>
                <p:nvPr/>
              </p:nvSpPr>
              <p:spPr>
                <a:xfrm>
                  <a:off x="8178036" y="1849119"/>
                  <a:ext cx="1995386" cy="1787029"/>
                </a:xfrm>
                <a:prstGeom prst="roundRect">
                  <a:avLst>
                    <a:gd name="adj" fmla="val 1916"/>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IE" sz="1600" b="1">
                      <a:solidFill>
                        <a:srgbClr val="EE8032"/>
                      </a:solidFill>
                      <a:latin typeface="EC Square Sans Pro" panose="020B0506040000020004" pitchFamily="34" charset="0"/>
                    </a:rPr>
                    <a:t>Technology development &amp; demonstration </a:t>
                  </a:r>
                </a:p>
              </p:txBody>
            </p:sp>
            <p:sp>
              <p:nvSpPr>
                <p:cNvPr id="9" name="Rounded Rectangle 16">
                  <a:extLst>
                    <a:ext uri="{FF2B5EF4-FFF2-40B4-BE49-F238E27FC236}">
                      <a16:creationId xmlns:a16="http://schemas.microsoft.com/office/drawing/2014/main" id="{999B27A1-51B9-7B5B-E562-30B1878F890F}"/>
                    </a:ext>
                  </a:extLst>
                </p:cNvPr>
                <p:cNvSpPr/>
                <p:nvPr/>
              </p:nvSpPr>
              <p:spPr>
                <a:xfrm>
                  <a:off x="8178036" y="3795250"/>
                  <a:ext cx="1995386" cy="1787042"/>
                </a:xfrm>
                <a:prstGeom prst="roundRect">
                  <a:avLst>
                    <a:gd name="adj" fmla="val 2397"/>
                  </a:avLst>
                </a:prstGeom>
                <a:solidFill>
                  <a:schemeClr val="bg1"/>
                </a:solidFill>
                <a:ln w="6350" cap="flat" cmpd="sng" algn="ctr">
                  <a:solidFill>
                    <a:srgbClr val="13317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a:ln>
                        <a:noFill/>
                      </a:ln>
                      <a:solidFill>
                        <a:srgbClr val="EE8032"/>
                      </a:solidFill>
                      <a:effectLst/>
                      <a:uLnTx/>
                      <a:uFillTx/>
                      <a:latin typeface="EC Square Sans Pro" panose="020B0506040000020004" pitchFamily="34" charset="0"/>
                    </a:rPr>
                    <a:t> Business &amp; Investment  Development</a:t>
                  </a:r>
                </a:p>
              </p:txBody>
            </p:sp>
            <p:sp>
              <p:nvSpPr>
                <p:cNvPr id="10" name="Rectangle 9">
                  <a:extLst>
                    <a:ext uri="{FF2B5EF4-FFF2-40B4-BE49-F238E27FC236}">
                      <a16:creationId xmlns:a16="http://schemas.microsoft.com/office/drawing/2014/main" id="{5C853565-A9D6-AEE2-1A03-8FD0A6A858F1}"/>
                    </a:ext>
                  </a:extLst>
                </p:cNvPr>
                <p:cNvSpPr/>
                <p:nvPr/>
              </p:nvSpPr>
              <p:spPr>
                <a:xfrm>
                  <a:off x="439712" y="1888376"/>
                  <a:ext cx="7478739" cy="825986"/>
                </a:xfrm>
                <a:prstGeom prst="rect">
                  <a:avLst/>
                </a:prstGeom>
                <a:solidFill>
                  <a:srgbClr val="EE8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rgbClr val="264E84"/>
                    </a:solidFill>
                  </a:endParaRPr>
                </a:p>
              </p:txBody>
            </p:sp>
            <p:sp>
              <p:nvSpPr>
                <p:cNvPr id="11" name="Rectangle 10">
                  <a:extLst>
                    <a:ext uri="{FF2B5EF4-FFF2-40B4-BE49-F238E27FC236}">
                      <a16:creationId xmlns:a16="http://schemas.microsoft.com/office/drawing/2014/main" id="{D8553DE8-C209-E0AB-F707-938BA1E3CDBF}"/>
                    </a:ext>
                  </a:extLst>
                </p:cNvPr>
                <p:cNvSpPr/>
                <p:nvPr/>
              </p:nvSpPr>
              <p:spPr>
                <a:xfrm>
                  <a:off x="439712" y="2856867"/>
                  <a:ext cx="7478739" cy="825986"/>
                </a:xfrm>
                <a:prstGeom prst="rect">
                  <a:avLst/>
                </a:prstGeom>
                <a:solidFill>
                  <a:srgbClr val="EE8032">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rgbClr val="264E84"/>
                    </a:solidFill>
                  </a:endParaRPr>
                </a:p>
              </p:txBody>
            </p:sp>
            <p:sp>
              <p:nvSpPr>
                <p:cNvPr id="12" name="Rectangle 11">
                  <a:extLst>
                    <a:ext uri="{FF2B5EF4-FFF2-40B4-BE49-F238E27FC236}">
                      <a16:creationId xmlns:a16="http://schemas.microsoft.com/office/drawing/2014/main" id="{72EC2A39-0916-EF82-C121-3EDDB777E171}"/>
                    </a:ext>
                  </a:extLst>
                </p:cNvPr>
                <p:cNvSpPr/>
                <p:nvPr/>
              </p:nvSpPr>
              <p:spPr>
                <a:xfrm>
                  <a:off x="439711" y="3834506"/>
                  <a:ext cx="7478739" cy="825986"/>
                </a:xfrm>
                <a:prstGeom prst="rect">
                  <a:avLst/>
                </a:prstGeom>
                <a:solidFill>
                  <a:srgbClr val="EE8032">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rgbClr val="264E84"/>
                    </a:solidFill>
                  </a:endParaRPr>
                </a:p>
              </p:txBody>
            </p:sp>
            <p:sp>
              <p:nvSpPr>
                <p:cNvPr id="13" name="TextBox 12">
                  <a:extLst>
                    <a:ext uri="{FF2B5EF4-FFF2-40B4-BE49-F238E27FC236}">
                      <a16:creationId xmlns:a16="http://schemas.microsoft.com/office/drawing/2014/main" id="{213656F0-CA40-F47C-9831-5011A4EC8041}"/>
                    </a:ext>
                  </a:extLst>
                </p:cNvPr>
                <p:cNvSpPr txBox="1"/>
                <p:nvPr/>
              </p:nvSpPr>
              <p:spPr>
                <a:xfrm>
                  <a:off x="665607" y="2090334"/>
                  <a:ext cx="6979914" cy="518647"/>
                </a:xfrm>
                <a:prstGeom prst="rect">
                  <a:avLst/>
                </a:prstGeom>
                <a:noFill/>
              </p:spPr>
              <p:txBody>
                <a:bodyPr wrap="square" rtlCol="0">
                  <a:spAutoFit/>
                </a:bodyPr>
                <a:lstStyle/>
                <a:p>
                  <a:r>
                    <a:rPr lang="en-IE" sz="1800" b="1">
                      <a:solidFill>
                        <a:srgbClr val="002E6E"/>
                      </a:solidFill>
                      <a:latin typeface="EC Square Sans Pro" panose="020B0506040000020004" pitchFamily="34" charset="0"/>
                    </a:rPr>
                    <a:t>TRL 6 – technology demonstrated in relevant environment</a:t>
                  </a:r>
                </a:p>
              </p:txBody>
            </p:sp>
            <p:sp>
              <p:nvSpPr>
                <p:cNvPr id="14" name="TextBox 13">
                  <a:extLst>
                    <a:ext uri="{FF2B5EF4-FFF2-40B4-BE49-F238E27FC236}">
                      <a16:creationId xmlns:a16="http://schemas.microsoft.com/office/drawing/2014/main" id="{1392532D-D4AB-D772-0359-50DEAF49EF2E}"/>
                    </a:ext>
                  </a:extLst>
                </p:cNvPr>
                <p:cNvSpPr txBox="1"/>
                <p:nvPr/>
              </p:nvSpPr>
              <p:spPr>
                <a:xfrm>
                  <a:off x="661220" y="3026401"/>
                  <a:ext cx="7344243" cy="518647"/>
                </a:xfrm>
                <a:prstGeom prst="rect">
                  <a:avLst/>
                </a:prstGeom>
                <a:noFill/>
              </p:spPr>
              <p:txBody>
                <a:bodyPr wrap="square" rtlCol="0">
                  <a:spAutoFit/>
                </a:bodyPr>
                <a:lstStyle/>
                <a:p>
                  <a:r>
                    <a:rPr lang="en-IE" sz="1800" b="1">
                      <a:solidFill>
                        <a:srgbClr val="002E6E"/>
                      </a:solidFill>
                      <a:latin typeface="EC Square Sans Pro" panose="020B0506040000020004" pitchFamily="34" charset="0"/>
                    </a:rPr>
                    <a:t>TRL 7 – system prototype demonstration in operational environment</a:t>
                  </a:r>
                </a:p>
              </p:txBody>
            </p:sp>
            <p:sp>
              <p:nvSpPr>
                <p:cNvPr id="15" name="TextBox 14">
                  <a:extLst>
                    <a:ext uri="{FF2B5EF4-FFF2-40B4-BE49-F238E27FC236}">
                      <a16:creationId xmlns:a16="http://schemas.microsoft.com/office/drawing/2014/main" id="{427CDBE3-3240-7F91-1048-FDAE35411684}"/>
                    </a:ext>
                  </a:extLst>
                </p:cNvPr>
                <p:cNvSpPr txBox="1"/>
                <p:nvPr/>
              </p:nvSpPr>
              <p:spPr>
                <a:xfrm>
                  <a:off x="665605" y="4047443"/>
                  <a:ext cx="6979914" cy="518647"/>
                </a:xfrm>
                <a:prstGeom prst="rect">
                  <a:avLst/>
                </a:prstGeom>
                <a:noFill/>
              </p:spPr>
              <p:txBody>
                <a:bodyPr wrap="square" rtlCol="0">
                  <a:spAutoFit/>
                </a:bodyPr>
                <a:lstStyle/>
                <a:p>
                  <a:r>
                    <a:rPr lang="en-IE" sz="1800" b="1">
                      <a:solidFill>
                        <a:srgbClr val="264E84"/>
                      </a:solidFill>
                      <a:latin typeface="EC Square Sans Pro" panose="020B0506040000020004" pitchFamily="34" charset="0"/>
                    </a:rPr>
                    <a:t>TRL 8 – system complete and qualified</a:t>
                  </a:r>
                </a:p>
              </p:txBody>
            </p:sp>
            <p:sp>
              <p:nvSpPr>
                <p:cNvPr id="16" name="TextBox 15">
                  <a:extLst>
                    <a:ext uri="{FF2B5EF4-FFF2-40B4-BE49-F238E27FC236}">
                      <a16:creationId xmlns:a16="http://schemas.microsoft.com/office/drawing/2014/main" id="{B260C8CA-849C-ABD8-469B-EC55996B5684}"/>
                    </a:ext>
                  </a:extLst>
                </p:cNvPr>
                <p:cNvSpPr txBox="1"/>
                <p:nvPr/>
              </p:nvSpPr>
              <p:spPr>
                <a:xfrm>
                  <a:off x="665604" y="4991873"/>
                  <a:ext cx="6979914" cy="518647"/>
                </a:xfrm>
                <a:prstGeom prst="rect">
                  <a:avLst/>
                </a:prstGeom>
                <a:noFill/>
              </p:spPr>
              <p:txBody>
                <a:bodyPr wrap="square" rtlCol="0">
                  <a:spAutoFit/>
                </a:bodyPr>
                <a:lstStyle/>
                <a:p>
                  <a:r>
                    <a:rPr lang="en-IE" sz="1800" b="1">
                      <a:solidFill>
                        <a:srgbClr val="264E84"/>
                      </a:solidFill>
                      <a:latin typeface="EC Square Sans Pro" panose="020B0506040000020004" pitchFamily="34" charset="0"/>
                    </a:rPr>
                    <a:t>TRL 9 – actual system proven in operational environment</a:t>
                  </a:r>
                </a:p>
              </p:txBody>
            </p:sp>
          </p:grpSp>
        </p:grpSp>
      </p:grpSp>
      <p:sp>
        <p:nvSpPr>
          <p:cNvPr id="20" name="TextBox 19">
            <a:extLst>
              <a:ext uri="{FF2B5EF4-FFF2-40B4-BE49-F238E27FC236}">
                <a16:creationId xmlns:a16="http://schemas.microsoft.com/office/drawing/2014/main" id="{74C48477-4A8E-53B7-3E99-4EAF881E4C55}"/>
              </a:ext>
            </a:extLst>
          </p:cNvPr>
          <p:cNvSpPr txBox="1"/>
          <p:nvPr/>
        </p:nvSpPr>
        <p:spPr>
          <a:xfrm>
            <a:off x="872836" y="6392487"/>
            <a:ext cx="4813069" cy="276999"/>
          </a:xfrm>
          <a:prstGeom prst="rect">
            <a:avLst/>
          </a:prstGeom>
          <a:noFill/>
        </p:spPr>
        <p:txBody>
          <a:bodyPr wrap="square" rtlCol="0">
            <a:spAutoFit/>
          </a:bodyPr>
          <a:lstStyle/>
          <a:p>
            <a:r>
              <a:rPr lang="en-IE" sz="1200"/>
              <a:t>Ref: </a:t>
            </a:r>
            <a:r>
              <a:rPr lang="en-IE" sz="1200">
                <a:hlinkClick r:id="rId3"/>
              </a:rPr>
              <a:t>HE General Annexes (Annex B)</a:t>
            </a:r>
            <a:endParaRPr lang="en-IE" sz="1200"/>
          </a:p>
        </p:txBody>
      </p:sp>
      <p:sp>
        <p:nvSpPr>
          <p:cNvPr id="25" name="TextBox 24">
            <a:extLst>
              <a:ext uri="{FF2B5EF4-FFF2-40B4-BE49-F238E27FC236}">
                <a16:creationId xmlns:a16="http://schemas.microsoft.com/office/drawing/2014/main" id="{2F9884F0-69B0-2805-5436-F44FA746EABF}"/>
              </a:ext>
            </a:extLst>
          </p:cNvPr>
          <p:cNvSpPr txBox="1"/>
          <p:nvPr/>
        </p:nvSpPr>
        <p:spPr>
          <a:xfrm>
            <a:off x="1706916" y="1280494"/>
            <a:ext cx="10697934" cy="1015663"/>
          </a:xfrm>
          <a:prstGeom prst="rect">
            <a:avLst/>
          </a:prstGeom>
          <a:noFill/>
        </p:spPr>
        <p:txBody>
          <a:bodyPr wrap="square" lIns="91440" tIns="45720" rIns="91440" bIns="45720" rtlCol="0" anchor="t">
            <a:spAutoFit/>
          </a:bodyPr>
          <a:lstStyle/>
          <a:p>
            <a:r>
              <a:rPr lang="en-IE" sz="2000" b="1" dirty="0"/>
              <a:t>Joint interregional projects (FSTP)                              </a:t>
            </a:r>
            <a:r>
              <a:rPr lang="en-IE" sz="2000" dirty="0">
                <a:sym typeface="Wingdings" panose="05000000000000000000" pitchFamily="2" charset="2"/>
              </a:rPr>
              <a:t> </a:t>
            </a:r>
            <a:r>
              <a:rPr lang="en-IE" sz="2000" b="1" dirty="0">
                <a:sym typeface="Wingdings" panose="05000000000000000000" pitchFamily="2" charset="2"/>
              </a:rPr>
              <a:t>TRL 6-8</a:t>
            </a:r>
          </a:p>
          <a:p>
            <a:r>
              <a:rPr lang="en-IE" sz="2000" b="1" dirty="0">
                <a:sym typeface="Wingdings" panose="05000000000000000000" pitchFamily="2" charset="2"/>
              </a:rPr>
              <a:t>Pre-commercial procurement (PCP</a:t>
            </a:r>
            <a:r>
              <a:rPr lang="en-IE" sz="2000" dirty="0">
                <a:sym typeface="Wingdings" panose="05000000000000000000" pitchFamily="2" charset="2"/>
              </a:rPr>
              <a:t>)                              up to </a:t>
            </a:r>
            <a:r>
              <a:rPr lang="en-IE" sz="2000" b="1" dirty="0">
                <a:sym typeface="Wingdings" panose="05000000000000000000" pitchFamily="2" charset="2"/>
              </a:rPr>
              <a:t>TRL 8 </a:t>
            </a:r>
            <a:endParaRPr lang="en-IE" sz="2000" b="1" dirty="0">
              <a:cs typeface="Arial"/>
            </a:endParaRPr>
          </a:p>
          <a:p>
            <a:r>
              <a:rPr lang="en-IE" sz="2000" b="1" dirty="0"/>
              <a:t>Public Procurement for Innovative Solutions (PPI)</a:t>
            </a:r>
            <a:r>
              <a:rPr lang="en-IE" sz="2000" dirty="0"/>
              <a:t>     </a:t>
            </a:r>
            <a:r>
              <a:rPr lang="en-IE" sz="2000" dirty="0">
                <a:sym typeface="Wingdings" panose="05000000000000000000" pitchFamily="2" charset="2"/>
              </a:rPr>
              <a:t> up to </a:t>
            </a:r>
            <a:r>
              <a:rPr lang="en-IE" sz="2000" b="1" dirty="0">
                <a:sym typeface="Wingdings" panose="05000000000000000000" pitchFamily="2" charset="2"/>
              </a:rPr>
              <a:t>TRL </a:t>
            </a:r>
            <a:r>
              <a:rPr lang="en-IE" sz="2000" b="1" dirty="0">
                <a:solidFill>
                  <a:srgbClr val="FF0000"/>
                </a:solidFill>
                <a:sym typeface="Wingdings" panose="05000000000000000000" pitchFamily="2" charset="2"/>
              </a:rPr>
              <a:t>8*</a:t>
            </a:r>
            <a:r>
              <a:rPr lang="en-IE" sz="2000" b="1" dirty="0">
                <a:sym typeface="Wingdings" panose="05000000000000000000" pitchFamily="2" charset="2"/>
              </a:rPr>
              <a:t> </a:t>
            </a:r>
            <a:endParaRPr lang="en-IE" sz="2000" b="1" dirty="0"/>
          </a:p>
        </p:txBody>
      </p:sp>
      <p:sp>
        <p:nvSpPr>
          <p:cNvPr id="22" name="Pentagon 16">
            <a:extLst>
              <a:ext uri="{FF2B5EF4-FFF2-40B4-BE49-F238E27FC236}">
                <a16:creationId xmlns:a16="http://schemas.microsoft.com/office/drawing/2014/main" id="{8CB694F7-C02D-F316-0EEA-B1AAD1B262F7}"/>
              </a:ext>
            </a:extLst>
          </p:cNvPr>
          <p:cNvSpPr/>
          <p:nvPr/>
        </p:nvSpPr>
        <p:spPr bwMode="auto">
          <a:xfrm>
            <a:off x="5159" y="105670"/>
            <a:ext cx="11851896"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sz="3200" b="1">
                <a:solidFill>
                  <a:schemeClr val="bg1"/>
                </a:solidFill>
              </a:rPr>
              <a:t>Innovation Actions</a:t>
            </a:r>
          </a:p>
        </p:txBody>
      </p:sp>
    </p:spTree>
    <p:extLst>
      <p:ext uri="{BB962C8B-B14F-4D97-AF65-F5344CB8AC3E}">
        <p14:creationId xmlns:p14="http://schemas.microsoft.com/office/powerpoint/2010/main" val="15916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D2537CAB-25E8-9E56-90D0-B9526F12594F}"/>
              </a:ext>
            </a:extLst>
          </p:cNvPr>
          <p:cNvSpPr txBox="1">
            <a:spLocks/>
          </p:cNvSpPr>
          <p:nvPr/>
        </p:nvSpPr>
        <p:spPr>
          <a:xfrm>
            <a:off x="1152832" y="715000"/>
            <a:ext cx="9440567"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endParaRPr lang="en-US" sz="2400">
              <a:solidFill>
                <a:schemeClr val="tx2"/>
              </a:solidFill>
            </a:endParaRPr>
          </a:p>
        </p:txBody>
      </p:sp>
      <p:sp>
        <p:nvSpPr>
          <p:cNvPr id="7" name="Rounded Rectangle 3">
            <a:extLst>
              <a:ext uri="{FF2B5EF4-FFF2-40B4-BE49-F238E27FC236}">
                <a16:creationId xmlns:a16="http://schemas.microsoft.com/office/drawing/2014/main" id="{AFA8E99A-FDEC-B830-EF28-A23B70FB7442}"/>
              </a:ext>
            </a:extLst>
          </p:cNvPr>
          <p:cNvSpPr/>
          <p:nvPr/>
        </p:nvSpPr>
        <p:spPr>
          <a:xfrm>
            <a:off x="363032" y="1362315"/>
            <a:ext cx="11465936" cy="4549979"/>
          </a:xfrm>
          <a:prstGeom prst="roundRect">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dirty="0">
                <a:solidFill>
                  <a:schemeClr val="bg1"/>
                </a:solidFill>
              </a:rPr>
              <a:t>     </a:t>
            </a:r>
          </a:p>
          <a:p>
            <a:pPr algn="ctr"/>
            <a:endParaRPr lang="fr-BE" b="1">
              <a:solidFill>
                <a:schemeClr val="tx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sp>
        <p:nvSpPr>
          <p:cNvPr id="10" name="Content Placeholder 3">
            <a:extLst>
              <a:ext uri="{FF2B5EF4-FFF2-40B4-BE49-F238E27FC236}">
                <a16:creationId xmlns:a16="http://schemas.microsoft.com/office/drawing/2014/main" id="{B621759B-8471-F606-1B40-0977CF29DB13}"/>
              </a:ext>
            </a:extLst>
          </p:cNvPr>
          <p:cNvSpPr txBox="1">
            <a:spLocks/>
          </p:cNvSpPr>
          <p:nvPr/>
        </p:nvSpPr>
        <p:spPr>
          <a:xfrm>
            <a:off x="422650" y="1576719"/>
            <a:ext cx="11769350" cy="4335575"/>
          </a:xfrm>
          <a:prstGeom prst="rect">
            <a:avLst/>
          </a:prstGeom>
        </p:spPr>
        <p:txBody>
          <a:bodyPr lIns="91440" tIns="45720" rIns="91440" bIns="45720" anchor="t"/>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120" lvl="2">
              <a:tabLst>
                <a:tab pos="714375" algn="l"/>
              </a:tabLst>
              <a:defRPr/>
            </a:pPr>
            <a:r>
              <a:rPr lang="en-GB" sz="2400" b="1" dirty="0"/>
              <a:t>No specific call requirements </a:t>
            </a:r>
            <a:r>
              <a:rPr lang="en-GB" sz="2400" i="1" dirty="0"/>
              <a:t>(apart from </a:t>
            </a:r>
            <a:r>
              <a:rPr lang="en-GB" sz="2400" i="1" dirty="0">
                <a:solidFill>
                  <a:srgbClr val="FF0000"/>
                </a:solidFill>
              </a:rPr>
              <a:t>max</a:t>
            </a:r>
            <a:r>
              <a:rPr lang="en-GB" sz="2400" i="1" dirty="0"/>
              <a:t> </a:t>
            </a:r>
            <a:r>
              <a:rPr lang="en-GB" sz="2400" i="1" dirty="0">
                <a:solidFill>
                  <a:srgbClr val="FF0000"/>
                </a:solidFill>
              </a:rPr>
              <a:t>EUR 600 000</a:t>
            </a:r>
            <a:r>
              <a:rPr lang="en-GB" sz="2400" i="1" dirty="0"/>
              <a:t> per third party)</a:t>
            </a:r>
            <a:endParaRPr lang="en-US" dirty="0"/>
          </a:p>
          <a:p>
            <a:pPr marL="452120" lvl="2">
              <a:tabLst>
                <a:tab pos="714375" algn="l"/>
              </a:tabLst>
              <a:defRPr/>
            </a:pPr>
            <a:r>
              <a:rPr lang="en-GB" sz="2400" b="1" u="sng" dirty="0"/>
              <a:t>Beneficiaries responsible to set call conditions</a:t>
            </a:r>
            <a:r>
              <a:rPr lang="en-GB" sz="2400" b="1" dirty="0"/>
              <a:t>  </a:t>
            </a:r>
            <a:r>
              <a:rPr lang="en-GB" sz="2400" i="1" dirty="0"/>
              <a:t> </a:t>
            </a:r>
            <a:br>
              <a:rPr lang="en-GB" sz="2400" i="1" dirty="0"/>
            </a:br>
            <a:r>
              <a:rPr lang="fr-BE" sz="2000" dirty="0">
                <a:solidFill>
                  <a:srgbClr val="FF0000"/>
                </a:solidFill>
              </a:rPr>
              <a:t>🚩 FSTP </a:t>
            </a:r>
            <a:r>
              <a:rPr lang="en-US" sz="2400" b="1" dirty="0">
                <a:solidFill>
                  <a:srgbClr val="FF0000"/>
                </a:solidFill>
              </a:rPr>
              <a:t>annex </a:t>
            </a:r>
            <a:r>
              <a:rPr lang="en-US" sz="2400" dirty="0">
                <a:solidFill>
                  <a:srgbClr val="FF0000"/>
                </a:solidFill>
              </a:rPr>
              <a:t>to be filled in the proposal (Part B)</a:t>
            </a:r>
            <a:endParaRPr lang="en-US" sz="2400" dirty="0">
              <a:solidFill>
                <a:srgbClr val="FF0000"/>
              </a:solidFill>
              <a:cs typeface="Arial"/>
            </a:endParaRPr>
          </a:p>
          <a:p>
            <a:pPr marL="452120" lvl="2">
              <a:tabLst>
                <a:tab pos="714375" algn="l"/>
              </a:tabLst>
              <a:defRPr/>
            </a:pPr>
            <a:r>
              <a:rPr lang="en-US" sz="2400" b="1" dirty="0"/>
              <a:t>Legal base: </a:t>
            </a:r>
            <a:r>
              <a:rPr lang="fr-BE" sz="2400" dirty="0">
                <a:solidFill>
                  <a:srgbClr val="FF0000"/>
                </a:solidFill>
              </a:rPr>
              <a:t> </a:t>
            </a:r>
            <a:br>
              <a:rPr lang="fr-BE" sz="2400" dirty="0"/>
            </a:br>
            <a:endParaRPr lang="en-US" sz="2400">
              <a:solidFill>
                <a:srgbClr val="FF0000"/>
              </a:solidFill>
              <a:cs typeface="Arial"/>
            </a:endParaRPr>
          </a:p>
        </p:txBody>
      </p:sp>
      <p:sp>
        <p:nvSpPr>
          <p:cNvPr id="11" name="TextBox 10">
            <a:extLst>
              <a:ext uri="{FF2B5EF4-FFF2-40B4-BE49-F238E27FC236}">
                <a16:creationId xmlns:a16="http://schemas.microsoft.com/office/drawing/2014/main" id="{AA19B6E3-56DA-E940-0416-3F8A81B41E8A}"/>
              </a:ext>
            </a:extLst>
          </p:cNvPr>
          <p:cNvSpPr txBox="1"/>
          <p:nvPr/>
        </p:nvSpPr>
        <p:spPr>
          <a:xfrm>
            <a:off x="1217811" y="3744506"/>
            <a:ext cx="9310607" cy="2308324"/>
          </a:xfrm>
          <a:prstGeom prst="rect">
            <a:avLst/>
          </a:prstGeom>
          <a:noFill/>
        </p:spPr>
        <p:txBody>
          <a:bodyPr wrap="square" lIns="91440" tIns="45720" rIns="91440" bIns="45720" rtlCol="0" anchor="t">
            <a:spAutoFit/>
          </a:bodyPr>
          <a:lstStyle/>
          <a:p>
            <a:pPr marL="615950" lvl="2" indent="-342900">
              <a:buClr>
                <a:srgbClr val="C00000"/>
              </a:buClr>
              <a:buFont typeface="Arial" panose="020B0604020202020204" pitchFamily="34" charset="0"/>
              <a:buChar char="•"/>
              <a:defRPr/>
            </a:pPr>
            <a:r>
              <a:rPr lang="en-GB" sz="1800" b="1" u="sng" dirty="0">
                <a:solidFill>
                  <a:srgbClr val="004494"/>
                </a:solidFill>
                <a:hlinkClick r:id="rId3">
                  <a:extLst>
                    <a:ext uri="{A12FA001-AC4F-418D-AE19-62706E023703}">
                      <ahyp:hlinkClr xmlns:ahyp="http://schemas.microsoft.com/office/drawing/2018/hyperlinkcolor" val="tx"/>
                    </a:ext>
                  </a:extLst>
                </a:hlinkClick>
              </a:rPr>
              <a:t>Financial Regulation - Art 207</a:t>
            </a:r>
            <a:r>
              <a:rPr lang="en-GB" sz="1800" b="1" dirty="0">
                <a:solidFill>
                  <a:srgbClr val="004494"/>
                </a:solidFill>
                <a:hlinkClick r:id="rId3">
                  <a:extLst>
                    <a:ext uri="{A12FA001-AC4F-418D-AE19-62706E023703}">
                      <ahyp:hlinkClr xmlns:ahyp="http://schemas.microsoft.com/office/drawing/2018/hyperlinkcolor" val="tx"/>
                    </a:ext>
                  </a:extLst>
                </a:hlinkClick>
              </a:rPr>
              <a:t> </a:t>
            </a:r>
            <a:r>
              <a:rPr lang="en-GB" b="1" dirty="0">
                <a:solidFill>
                  <a:srgbClr val="002060"/>
                </a:solidFill>
              </a:rPr>
              <a:t> </a:t>
            </a:r>
            <a:r>
              <a:rPr lang="en-US" sz="1800" dirty="0"/>
              <a:t>(2024/2509 -  23 Sept 2024) – </a:t>
            </a:r>
            <a:r>
              <a:rPr lang="en-US" sz="1800" dirty="0">
                <a:solidFill>
                  <a:srgbClr val="FF0000"/>
                </a:solidFill>
              </a:rPr>
              <a:t>new!</a:t>
            </a:r>
          </a:p>
          <a:p>
            <a:pPr marL="615950" lvl="2" indent="-342900">
              <a:buClr>
                <a:srgbClr val="C00000"/>
              </a:buClr>
              <a:buFont typeface="Arial" panose="020B0604020202020204" pitchFamily="34" charset="0"/>
              <a:buChar char="•"/>
              <a:defRPr/>
            </a:pPr>
            <a:endParaRPr lang="en-US" sz="1800">
              <a:solidFill>
                <a:schemeClr val="tx1"/>
              </a:solidFill>
            </a:endParaRPr>
          </a:p>
          <a:p>
            <a:pPr marL="615950" lvl="2" indent="-342900">
              <a:buClr>
                <a:srgbClr val="C00000"/>
              </a:buClr>
              <a:buFont typeface="Arial" panose="020B0604020202020204" pitchFamily="34" charset="0"/>
              <a:buChar char="•"/>
              <a:defRPr/>
            </a:pPr>
            <a:r>
              <a:rPr lang="en-GB" sz="1800" b="1" u="sng" dirty="0">
                <a:solidFill>
                  <a:srgbClr val="004494"/>
                </a:solidFill>
                <a:hlinkClick r:id="rId4">
                  <a:extLst>
                    <a:ext uri="{A12FA001-AC4F-418D-AE19-62706E023703}">
                      <ahyp:hlinkClr xmlns:ahyp="http://schemas.microsoft.com/office/drawing/2018/hyperlinkcolor" val="tx"/>
                    </a:ext>
                  </a:extLst>
                </a:hlinkClick>
              </a:rPr>
              <a:t>General Annexes to the Horizon Europe WP 2023-2024</a:t>
            </a:r>
            <a:r>
              <a:rPr lang="en-GB" sz="1800" dirty="0"/>
              <a:t> (B. Eligibility)</a:t>
            </a:r>
            <a:endParaRPr lang="en-GB" sz="1800" dirty="0">
              <a:cs typeface="Arial"/>
            </a:endParaRPr>
          </a:p>
          <a:p>
            <a:pPr marL="615950" lvl="2" indent="-342900">
              <a:buClr>
                <a:srgbClr val="C00000"/>
              </a:buClr>
              <a:buFont typeface="Arial" panose="020B0604020202020204" pitchFamily="34" charset="0"/>
              <a:buChar char="•"/>
              <a:defRPr/>
            </a:pPr>
            <a:endParaRPr lang="en-GB" sz="1800">
              <a:solidFill>
                <a:schemeClr val="tx1"/>
              </a:solidFill>
            </a:endParaRPr>
          </a:p>
          <a:p>
            <a:pPr marL="615950" lvl="2" indent="-342900">
              <a:buClr>
                <a:srgbClr val="C00000"/>
              </a:buClr>
              <a:buFont typeface="Arial" panose="020B0604020202020204" pitchFamily="34" charset="0"/>
              <a:buChar char="•"/>
              <a:defRPr/>
            </a:pPr>
            <a:r>
              <a:rPr lang="en-GB" sz="1800" b="1" dirty="0">
                <a:hlinkClick r:id="rId5"/>
              </a:rPr>
              <a:t>Horizon Europe Model Grand Agreement</a:t>
            </a:r>
            <a:r>
              <a:rPr lang="en-GB" sz="1800" b="1" dirty="0"/>
              <a:t> </a:t>
            </a:r>
            <a:r>
              <a:rPr lang="en-GB" sz="1800" dirty="0"/>
              <a:t>(</a:t>
            </a:r>
            <a:r>
              <a:rPr lang="en-US" sz="1800" dirty="0"/>
              <a:t>Art.6.2.D.1 &amp; Art 9.4 )</a:t>
            </a:r>
            <a:endParaRPr lang="en-US" sz="1800" dirty="0">
              <a:cs typeface="Arial"/>
            </a:endParaRPr>
          </a:p>
          <a:p>
            <a:pPr marL="615950" lvl="2" indent="-342900">
              <a:buClr>
                <a:srgbClr val="C00000"/>
              </a:buClr>
              <a:buFont typeface="Arial" panose="020B0604020202020204" pitchFamily="34" charset="0"/>
              <a:buChar char="•"/>
              <a:defRPr/>
            </a:pPr>
            <a:endParaRPr lang="en-US" sz="1800">
              <a:solidFill>
                <a:schemeClr val="tx1"/>
              </a:solidFill>
            </a:endParaRPr>
          </a:p>
          <a:p>
            <a:pPr marL="615950" lvl="2" indent="-342900">
              <a:buClr>
                <a:srgbClr val="C00000"/>
              </a:buClr>
              <a:buFont typeface="Arial" panose="020B0604020202020204" pitchFamily="34" charset="0"/>
              <a:buChar char="•"/>
              <a:defRPr/>
            </a:pPr>
            <a:r>
              <a:rPr lang="en-US" sz="1800" b="1" dirty="0">
                <a:hlinkClick r:id="rId6"/>
              </a:rPr>
              <a:t>General Block Exception Regulation (GBER)</a:t>
            </a:r>
            <a:endParaRPr lang="en-US" sz="1800" dirty="0">
              <a:solidFill>
                <a:schemeClr val="tx1"/>
              </a:solidFill>
              <a:cs typeface="Arial"/>
            </a:endParaRPr>
          </a:p>
          <a:p>
            <a:endParaRPr lang="en-IE" sz="1800"/>
          </a:p>
        </p:txBody>
      </p:sp>
      <p:sp>
        <p:nvSpPr>
          <p:cNvPr id="2" name="Pentagon 16">
            <a:extLst>
              <a:ext uri="{FF2B5EF4-FFF2-40B4-BE49-F238E27FC236}">
                <a16:creationId xmlns:a16="http://schemas.microsoft.com/office/drawing/2014/main" id="{4B326367-63F6-D9DE-0F57-F4BC7C9299C7}"/>
              </a:ext>
            </a:extLst>
          </p:cNvPr>
          <p:cNvSpPr/>
          <p:nvPr/>
        </p:nvSpPr>
        <p:spPr bwMode="auto">
          <a:xfrm>
            <a:off x="0" y="159794"/>
            <a:ext cx="11828968" cy="774703"/>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2800" b="1">
                <a:solidFill>
                  <a:schemeClr val="bg1"/>
                </a:solidFill>
              </a:rPr>
              <a:t>Rules &amp; Legal base for Financial Support to third parties (FSTP) </a:t>
            </a:r>
            <a:endParaRPr lang="en-US" sz="2800" b="1">
              <a:solidFill>
                <a:schemeClr val="bg1"/>
              </a:solidFill>
            </a:endParaRPr>
          </a:p>
        </p:txBody>
      </p:sp>
    </p:spTree>
    <p:extLst>
      <p:ext uri="{BB962C8B-B14F-4D97-AF65-F5344CB8AC3E}">
        <p14:creationId xmlns:p14="http://schemas.microsoft.com/office/powerpoint/2010/main" val="1546218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1B592790-00A8-5129-C67E-CF6C814F7CF2}"/>
              </a:ext>
            </a:extLst>
          </p:cNvPr>
          <p:cNvSpPr txBox="1">
            <a:spLocks/>
          </p:cNvSpPr>
          <p:nvPr/>
        </p:nvSpPr>
        <p:spPr>
          <a:xfrm>
            <a:off x="1244879" y="410565"/>
            <a:ext cx="9702242"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endParaRPr lang="en-US" sz="2400">
              <a:solidFill>
                <a:schemeClr val="tx2"/>
              </a:solidFill>
            </a:endParaRPr>
          </a:p>
        </p:txBody>
      </p:sp>
      <p:sp>
        <p:nvSpPr>
          <p:cNvPr id="7" name="Rounded Rectangle 3">
            <a:extLst>
              <a:ext uri="{FF2B5EF4-FFF2-40B4-BE49-F238E27FC236}">
                <a16:creationId xmlns:a16="http://schemas.microsoft.com/office/drawing/2014/main" id="{6A5AB4FC-6755-5F37-F694-0F87D150EC0A}"/>
              </a:ext>
            </a:extLst>
          </p:cNvPr>
          <p:cNvSpPr/>
          <p:nvPr/>
        </p:nvSpPr>
        <p:spPr>
          <a:xfrm>
            <a:off x="120656" y="1105319"/>
            <a:ext cx="6416161" cy="5344797"/>
          </a:xfrm>
          <a:prstGeom prst="roundRect">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u="sng">
              <a:solidFill>
                <a:srgbClr val="931680"/>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sz="16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endParaRPr lang="fr-BE" sz="1400" b="1" u="sng">
              <a:solidFill>
                <a:srgbClr val="931680"/>
              </a:solidFill>
            </a:endParaRPr>
          </a:p>
          <a:p>
            <a:pPr algn="ctr"/>
            <a:r>
              <a:rPr lang="fr-BE">
                <a:solidFill>
                  <a:schemeClr val="bg1"/>
                </a:solidFill>
              </a:rPr>
              <a:t>     </a:t>
            </a: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sp>
        <p:nvSpPr>
          <p:cNvPr id="8" name="Rounded Rectangle 3">
            <a:extLst>
              <a:ext uri="{FF2B5EF4-FFF2-40B4-BE49-F238E27FC236}">
                <a16:creationId xmlns:a16="http://schemas.microsoft.com/office/drawing/2014/main" id="{0C8F24B0-22FF-1C05-9549-4295A6AC6FC6}"/>
              </a:ext>
            </a:extLst>
          </p:cNvPr>
          <p:cNvSpPr/>
          <p:nvPr/>
        </p:nvSpPr>
        <p:spPr>
          <a:xfrm>
            <a:off x="-37934" y="1446794"/>
            <a:ext cx="6410414" cy="2928629"/>
          </a:xfrm>
          <a:prstGeom prst="roundRect">
            <a:avLst/>
          </a:prstGeom>
          <a:no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73050" lvl="2">
              <a:buClr>
                <a:srgbClr val="C00000"/>
              </a:buClr>
              <a:defRPr/>
            </a:pPr>
            <a:r>
              <a:rPr lang="en-GB" sz="1200" b="1" dirty="0">
                <a:solidFill>
                  <a:schemeClr val="tx1"/>
                </a:solidFill>
                <a:hlinkClick r:id="rId3">
                  <a:extLst>
                    <a:ext uri="{A12FA001-AC4F-418D-AE19-62706E023703}">
                      <ahyp:hlinkClr xmlns:ahyp="http://schemas.microsoft.com/office/drawing/2018/hyperlinkcolor" val="tx"/>
                    </a:ext>
                  </a:extLst>
                </a:hlinkClick>
              </a:rPr>
              <a:t>Horizon Europe Model Grand Agreement</a:t>
            </a:r>
            <a:r>
              <a:rPr lang="en-GB" sz="1200" b="1" dirty="0">
                <a:solidFill>
                  <a:schemeClr val="tx1"/>
                </a:solidFill>
              </a:rPr>
              <a:t> - </a:t>
            </a:r>
            <a:r>
              <a:rPr lang="en-GB" sz="1200" dirty="0">
                <a:solidFill>
                  <a:srgbClr val="024EA2"/>
                </a:solidFill>
              </a:rPr>
              <a:t>(</a:t>
            </a:r>
            <a:r>
              <a:rPr lang="en-US" sz="1200" dirty="0">
                <a:solidFill>
                  <a:srgbClr val="024EA2"/>
                </a:solidFill>
              </a:rPr>
              <a:t>Art.6.2.D.1)</a:t>
            </a:r>
            <a:br>
              <a:rPr lang="en-US" sz="1200" dirty="0"/>
            </a:br>
            <a:r>
              <a:rPr lang="en-GB" sz="1200" dirty="0">
                <a:solidFill>
                  <a:schemeClr val="tx1"/>
                </a:solidFill>
              </a:rPr>
              <a:t>The </a:t>
            </a:r>
            <a:r>
              <a:rPr lang="en-GB" sz="1200" b="1" dirty="0">
                <a:solidFill>
                  <a:schemeClr val="tx1"/>
                </a:solidFill>
              </a:rPr>
              <a:t>proposal</a:t>
            </a:r>
            <a:r>
              <a:rPr lang="en-GB" sz="1200" dirty="0">
                <a:solidFill>
                  <a:schemeClr val="tx1"/>
                </a:solidFill>
              </a:rPr>
              <a:t> </a:t>
            </a:r>
            <a:r>
              <a:rPr lang="en-US" sz="1200" dirty="0">
                <a:solidFill>
                  <a:schemeClr val="tx1"/>
                </a:solidFill>
              </a:rPr>
              <a:t>must include the </a:t>
            </a:r>
            <a:r>
              <a:rPr lang="en-US" sz="1200" b="1" dirty="0">
                <a:solidFill>
                  <a:srgbClr val="FF0000"/>
                </a:solidFill>
              </a:rPr>
              <a:t>implementation conditions </a:t>
            </a:r>
            <a:r>
              <a:rPr lang="en-US" sz="1200" dirty="0">
                <a:solidFill>
                  <a:schemeClr val="tx1"/>
                </a:solidFill>
              </a:rPr>
              <a:t>of the support and ensure </a:t>
            </a:r>
            <a:r>
              <a:rPr lang="en-US" sz="1200" b="1" dirty="0">
                <a:solidFill>
                  <a:schemeClr val="tx1"/>
                </a:solidFill>
              </a:rPr>
              <a:t>objective and transparent selection procedures </a:t>
            </a:r>
            <a:r>
              <a:rPr lang="en-US" sz="1200" dirty="0">
                <a:solidFill>
                  <a:schemeClr val="tx1"/>
                </a:solidFill>
              </a:rPr>
              <a:t>and </a:t>
            </a:r>
            <a:r>
              <a:rPr lang="en-US" sz="1200" b="1" dirty="0">
                <a:solidFill>
                  <a:schemeClr val="tx1"/>
                </a:solidFill>
              </a:rPr>
              <a:t>include at least the following elements</a:t>
            </a:r>
            <a:r>
              <a:rPr lang="en-US" sz="1200" dirty="0">
                <a:solidFill>
                  <a:schemeClr val="tx1"/>
                </a:solidFill>
              </a:rPr>
              <a:t>: </a:t>
            </a:r>
            <a:endParaRPr lang="en-US" sz="1200" dirty="0">
              <a:solidFill>
                <a:schemeClr val="tx1"/>
              </a:solidFill>
              <a:cs typeface="Arial"/>
            </a:endParaRPr>
          </a:p>
          <a:p>
            <a:pPr marL="714375" lvl="3" indent="-264795" algn="just">
              <a:spcAft>
                <a:spcPts val="600"/>
              </a:spcAft>
              <a:buFont typeface="+mj-lt"/>
              <a:buAutoNum type="arabicPeriod"/>
              <a:defRPr/>
            </a:pPr>
            <a:r>
              <a:rPr lang="en-US" sz="1200" dirty="0">
                <a:solidFill>
                  <a:schemeClr val="tx1"/>
                </a:solidFill>
              </a:rPr>
              <a:t>the </a:t>
            </a:r>
            <a:r>
              <a:rPr lang="en-US" sz="1200" b="1" i="1" dirty="0">
                <a:solidFill>
                  <a:schemeClr val="tx1"/>
                </a:solidFill>
              </a:rPr>
              <a:t>maximum amount </a:t>
            </a:r>
            <a:r>
              <a:rPr lang="en-US" sz="1200" i="1" dirty="0">
                <a:solidFill>
                  <a:schemeClr val="tx1"/>
                </a:solidFill>
              </a:rPr>
              <a:t>to be granted </a:t>
            </a:r>
            <a:r>
              <a:rPr lang="en-US" sz="1200" dirty="0">
                <a:solidFill>
                  <a:schemeClr val="tx1"/>
                </a:solidFill>
              </a:rPr>
              <a:t>to each third party (max EUR 600,000) </a:t>
            </a:r>
            <a:endParaRPr lang="en-US" sz="1200" dirty="0">
              <a:solidFill>
                <a:schemeClr val="tx1"/>
              </a:solidFill>
              <a:cs typeface="Arial"/>
            </a:endParaRPr>
          </a:p>
          <a:p>
            <a:pPr marL="714375" lvl="3" indent="-264795" algn="just">
              <a:spcAft>
                <a:spcPts val="600"/>
              </a:spcAft>
              <a:buFont typeface="+mj-lt"/>
              <a:buAutoNum type="arabicPeriod"/>
              <a:defRPr/>
            </a:pPr>
            <a:r>
              <a:rPr lang="en-US" sz="1200" dirty="0">
                <a:solidFill>
                  <a:schemeClr val="tx1"/>
                </a:solidFill>
              </a:rPr>
              <a:t>the</a:t>
            </a:r>
            <a:r>
              <a:rPr lang="en-US" sz="1200" i="1" dirty="0">
                <a:solidFill>
                  <a:schemeClr val="tx1"/>
                </a:solidFill>
              </a:rPr>
              <a:t> </a:t>
            </a:r>
            <a:r>
              <a:rPr lang="en-US" sz="1200" b="1" i="1" dirty="0">
                <a:solidFill>
                  <a:schemeClr val="tx1"/>
                </a:solidFill>
              </a:rPr>
              <a:t>criteria</a:t>
            </a:r>
            <a:r>
              <a:rPr lang="en-US" sz="1200" dirty="0">
                <a:solidFill>
                  <a:schemeClr val="tx1"/>
                </a:solidFill>
              </a:rPr>
              <a:t> for calculating the exact amount</a:t>
            </a:r>
            <a:endParaRPr lang="fr-BE" sz="1200">
              <a:solidFill>
                <a:schemeClr val="tx1"/>
              </a:solidFill>
              <a:cs typeface="Arial"/>
            </a:endParaRPr>
          </a:p>
          <a:p>
            <a:pPr marL="714375" lvl="3" indent="-264795" algn="just">
              <a:spcBef>
                <a:spcPts val="0"/>
              </a:spcBef>
              <a:spcAft>
                <a:spcPts val="600"/>
              </a:spcAft>
              <a:buFont typeface="+mj-lt"/>
              <a:buAutoNum type="arabicPeriod"/>
              <a:defRPr/>
            </a:pPr>
            <a:r>
              <a:rPr lang="en-US" sz="1200" dirty="0">
                <a:solidFill>
                  <a:schemeClr val="tx1"/>
                </a:solidFill>
              </a:rPr>
              <a:t>a closed </a:t>
            </a:r>
            <a:r>
              <a:rPr lang="en-US" sz="1200" b="1" i="1" dirty="0">
                <a:solidFill>
                  <a:schemeClr val="tx1"/>
                </a:solidFill>
              </a:rPr>
              <a:t>list of the different types of activities</a:t>
            </a:r>
            <a:r>
              <a:rPr lang="en-US" sz="1200" b="1" dirty="0">
                <a:solidFill>
                  <a:schemeClr val="tx1"/>
                </a:solidFill>
              </a:rPr>
              <a:t> </a:t>
            </a:r>
            <a:r>
              <a:rPr lang="en-US" sz="1200" dirty="0">
                <a:solidFill>
                  <a:schemeClr val="tx1"/>
                </a:solidFill>
              </a:rPr>
              <a:t>that qualify for financial support</a:t>
            </a:r>
            <a:endParaRPr lang="en-US" sz="1200" dirty="0">
              <a:solidFill>
                <a:schemeClr val="tx1"/>
              </a:solidFill>
              <a:cs typeface="Arial"/>
            </a:endParaRPr>
          </a:p>
          <a:p>
            <a:pPr marL="714375" lvl="3" indent="-264795" algn="just">
              <a:spcBef>
                <a:spcPts val="0"/>
              </a:spcBef>
              <a:spcAft>
                <a:spcPts val="600"/>
              </a:spcAft>
              <a:buFont typeface="+mj-lt"/>
              <a:buAutoNum type="arabicPeriod"/>
              <a:defRPr/>
            </a:pPr>
            <a:r>
              <a:rPr lang="en-US" sz="1200" dirty="0">
                <a:solidFill>
                  <a:schemeClr val="tx1"/>
                </a:solidFill>
              </a:rPr>
              <a:t>the </a:t>
            </a:r>
            <a:r>
              <a:rPr lang="en-US" sz="1200" b="1" i="1" dirty="0">
                <a:solidFill>
                  <a:schemeClr val="tx1"/>
                </a:solidFill>
              </a:rPr>
              <a:t>persons or categories of persons </a:t>
            </a:r>
            <a:r>
              <a:rPr lang="en-US" sz="1200" dirty="0">
                <a:solidFill>
                  <a:schemeClr val="tx1"/>
                </a:solidFill>
              </a:rPr>
              <a:t>that may receive support  </a:t>
            </a:r>
            <a:endParaRPr lang="en-US" sz="1200" dirty="0">
              <a:solidFill>
                <a:schemeClr val="tx1"/>
              </a:solidFill>
              <a:cs typeface="Arial"/>
            </a:endParaRPr>
          </a:p>
          <a:p>
            <a:pPr marL="714375" lvl="3" indent="-264795" algn="just">
              <a:spcBef>
                <a:spcPts val="0"/>
              </a:spcBef>
              <a:spcAft>
                <a:spcPts val="600"/>
              </a:spcAft>
              <a:buFont typeface="+mj-lt"/>
              <a:buAutoNum type="arabicPeriod"/>
              <a:defRPr/>
            </a:pPr>
            <a:r>
              <a:rPr lang="en-US" sz="1200" dirty="0">
                <a:solidFill>
                  <a:schemeClr val="tx1"/>
                </a:solidFill>
              </a:rPr>
              <a:t>the </a:t>
            </a:r>
            <a:r>
              <a:rPr lang="en-US" sz="1200" b="1" i="1" dirty="0">
                <a:solidFill>
                  <a:schemeClr val="tx1"/>
                </a:solidFill>
              </a:rPr>
              <a:t>criteria for giving financial support</a:t>
            </a:r>
            <a:r>
              <a:rPr lang="en-US" sz="1200" b="1" dirty="0">
                <a:solidFill>
                  <a:schemeClr val="tx1"/>
                </a:solidFill>
              </a:rPr>
              <a:t> </a:t>
            </a:r>
            <a:endParaRPr lang="en-US" sz="1200" b="1">
              <a:solidFill>
                <a:schemeClr val="tx1"/>
              </a:solidFill>
              <a:cs typeface="Arial"/>
            </a:endParaRPr>
          </a:p>
          <a:p>
            <a:pPr marL="714375" lvl="3" indent="-264795" algn="just">
              <a:spcBef>
                <a:spcPts val="0"/>
              </a:spcBef>
              <a:spcAft>
                <a:spcPts val="600"/>
              </a:spcAft>
              <a:buFont typeface="+mj-lt"/>
              <a:buAutoNum type="arabicPeriod"/>
              <a:defRPr/>
            </a:pPr>
            <a:r>
              <a:rPr lang="en-US" sz="1200" dirty="0">
                <a:solidFill>
                  <a:schemeClr val="tx1"/>
                </a:solidFill>
              </a:rPr>
              <a:t>the </a:t>
            </a:r>
            <a:r>
              <a:rPr lang="en-GB" sz="1200" b="1" i="1" dirty="0">
                <a:solidFill>
                  <a:schemeClr val="tx1"/>
                </a:solidFill>
              </a:rPr>
              <a:t>measures to avoid potential conflicts of interest or unequal treatment </a:t>
            </a:r>
            <a:r>
              <a:rPr lang="en-GB" sz="1200" b="1" dirty="0">
                <a:solidFill>
                  <a:schemeClr val="tx1"/>
                </a:solidFill>
              </a:rPr>
              <a:t>of applicants</a:t>
            </a:r>
            <a:endParaRPr lang="en-IE" sz="1200" b="1">
              <a:solidFill>
                <a:schemeClr val="tx1"/>
              </a:solidFill>
              <a:cs typeface="Arial"/>
            </a:endParaRPr>
          </a:p>
          <a:p>
            <a:pPr marL="714375" lvl="3" indent="-264795" algn="just">
              <a:spcBef>
                <a:spcPts val="0"/>
              </a:spcBef>
              <a:spcAft>
                <a:spcPts val="600"/>
              </a:spcAft>
              <a:buFont typeface="+mj-lt"/>
              <a:buAutoNum type="arabicPeriod"/>
              <a:defRPr/>
            </a:pPr>
            <a:endParaRPr lang="en-US" sz="1200" dirty="0">
              <a:solidFill>
                <a:schemeClr val="tx1"/>
              </a:solidFill>
              <a:cs typeface="Arial"/>
            </a:endParaRPr>
          </a:p>
        </p:txBody>
      </p:sp>
      <p:sp>
        <p:nvSpPr>
          <p:cNvPr id="6" name="Pentagon 16">
            <a:extLst>
              <a:ext uri="{FF2B5EF4-FFF2-40B4-BE49-F238E27FC236}">
                <a16:creationId xmlns:a16="http://schemas.microsoft.com/office/drawing/2014/main" id="{FB957AE5-43FA-AA10-DDC9-E5E4862D6AD7}"/>
              </a:ext>
            </a:extLst>
          </p:cNvPr>
          <p:cNvSpPr/>
          <p:nvPr/>
        </p:nvSpPr>
        <p:spPr bwMode="auto">
          <a:xfrm>
            <a:off x="0" y="159794"/>
            <a:ext cx="11828968" cy="774703"/>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2800" b="1">
                <a:solidFill>
                  <a:schemeClr val="bg1"/>
                </a:solidFill>
              </a:rPr>
              <a:t>Rules &amp; Legal base for Financial Support to third parties (FSTP) </a:t>
            </a:r>
            <a:endParaRPr lang="en-US" sz="2800" b="1">
              <a:solidFill>
                <a:schemeClr val="bg1"/>
              </a:solidFill>
            </a:endParaRPr>
          </a:p>
        </p:txBody>
      </p:sp>
      <p:sp>
        <p:nvSpPr>
          <p:cNvPr id="2" name="Rounded Rectangle 3">
            <a:extLst>
              <a:ext uri="{FF2B5EF4-FFF2-40B4-BE49-F238E27FC236}">
                <a16:creationId xmlns:a16="http://schemas.microsoft.com/office/drawing/2014/main" id="{FB415457-25DB-2C6F-CEE9-A81C47BCE3DE}"/>
              </a:ext>
            </a:extLst>
          </p:cNvPr>
          <p:cNvSpPr/>
          <p:nvPr/>
        </p:nvSpPr>
        <p:spPr>
          <a:xfrm>
            <a:off x="122487" y="3772898"/>
            <a:ext cx="6249993" cy="2928629"/>
          </a:xfrm>
          <a:prstGeom prst="roundRect">
            <a:avLst/>
          </a:prstGeom>
          <a:no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defRPr/>
            </a:pPr>
            <a:r>
              <a:rPr lang="en-US" sz="1200">
                <a:solidFill>
                  <a:schemeClr val="tx1"/>
                </a:solidFill>
                <a:cs typeface="Arial"/>
              </a:rPr>
              <a:t>The </a:t>
            </a:r>
            <a:r>
              <a:rPr lang="en-US" sz="1200" b="1">
                <a:solidFill>
                  <a:schemeClr val="tx1"/>
                </a:solidFill>
                <a:cs typeface="Arial"/>
              </a:rPr>
              <a:t>beneficiaries must ensure </a:t>
            </a:r>
            <a:r>
              <a:rPr lang="en-US" sz="1200">
                <a:solidFill>
                  <a:schemeClr val="tx1"/>
                </a:solidFill>
                <a:cs typeface="Arial"/>
              </a:rPr>
              <a:t>that</a:t>
            </a:r>
            <a:r>
              <a:rPr lang="en-US" sz="1200" b="1">
                <a:solidFill>
                  <a:schemeClr val="tx1"/>
                </a:solidFill>
                <a:cs typeface="Arial"/>
              </a:rPr>
              <a:t>:</a:t>
            </a:r>
            <a:br>
              <a:rPr lang="en-US" sz="1200" b="1" dirty="0">
                <a:cs typeface="Arial"/>
              </a:rPr>
            </a:br>
            <a:endParaRPr lang="en-US" sz="1200" dirty="0">
              <a:solidFill>
                <a:schemeClr val="tx1"/>
              </a:solidFill>
              <a:cs typeface="Arial"/>
            </a:endParaRPr>
          </a:p>
          <a:p>
            <a:pPr marL="285750" indent="-285750" algn="just">
              <a:spcAft>
                <a:spcPts val="600"/>
              </a:spcAft>
              <a:buFont typeface="Wingdings,Sans-Serif"/>
              <a:buChar char="ü"/>
              <a:defRPr/>
            </a:pPr>
            <a:r>
              <a:rPr lang="en-US" sz="1200" b="1">
                <a:solidFill>
                  <a:schemeClr val="tx1"/>
                </a:solidFill>
                <a:cs typeface="Arial"/>
              </a:rPr>
              <a:t>their </a:t>
            </a:r>
            <a:r>
              <a:rPr lang="en-US" sz="1200" b="1">
                <a:solidFill>
                  <a:srgbClr val="FF0000"/>
                </a:solidFill>
                <a:cs typeface="Arial"/>
              </a:rPr>
              <a:t>contractual obligations </a:t>
            </a:r>
            <a:r>
              <a:rPr lang="en-US" sz="1200" b="1">
                <a:solidFill>
                  <a:schemeClr val="tx1"/>
                </a:solidFill>
                <a:cs typeface="Arial"/>
              </a:rPr>
              <a:t>under Articles 12 </a:t>
            </a:r>
            <a:r>
              <a:rPr lang="en-US" sz="1200">
                <a:solidFill>
                  <a:schemeClr val="tx1"/>
                </a:solidFill>
                <a:cs typeface="Arial"/>
              </a:rPr>
              <a:t>(conflict of interest), </a:t>
            </a:r>
            <a:r>
              <a:rPr lang="en-US" sz="1200" b="1">
                <a:solidFill>
                  <a:schemeClr val="tx1"/>
                </a:solidFill>
                <a:cs typeface="Arial"/>
              </a:rPr>
              <a:t>13</a:t>
            </a:r>
            <a:r>
              <a:rPr lang="en-US" sz="1200" dirty="0">
                <a:solidFill>
                  <a:schemeClr val="tx1"/>
                </a:solidFill>
                <a:cs typeface="Arial"/>
              </a:rPr>
              <a:t> </a:t>
            </a:r>
            <a:r>
              <a:rPr lang="en-US" sz="1200">
                <a:solidFill>
                  <a:schemeClr val="tx1"/>
                </a:solidFill>
                <a:cs typeface="Arial"/>
              </a:rPr>
              <a:t>(confidentiality and security), </a:t>
            </a:r>
            <a:r>
              <a:rPr lang="en-US" sz="1200" b="1">
                <a:solidFill>
                  <a:schemeClr val="tx1"/>
                </a:solidFill>
                <a:cs typeface="Arial"/>
              </a:rPr>
              <a:t>14</a:t>
            </a:r>
            <a:r>
              <a:rPr lang="en-US" sz="1200">
                <a:solidFill>
                  <a:schemeClr val="tx1"/>
                </a:solidFill>
                <a:cs typeface="Arial"/>
              </a:rPr>
              <a:t> (ethics), 17.2 (visibility), </a:t>
            </a:r>
            <a:r>
              <a:rPr lang="en-US" sz="1200" b="1">
                <a:solidFill>
                  <a:schemeClr val="tx1"/>
                </a:solidFill>
                <a:cs typeface="Arial"/>
              </a:rPr>
              <a:t>18</a:t>
            </a:r>
            <a:r>
              <a:rPr lang="en-US" sz="1200">
                <a:solidFill>
                  <a:schemeClr val="tx1"/>
                </a:solidFill>
                <a:cs typeface="Arial"/>
              </a:rPr>
              <a:t> (specific rules for carrying out action), </a:t>
            </a:r>
            <a:r>
              <a:rPr lang="en-US" sz="1200" b="1">
                <a:solidFill>
                  <a:schemeClr val="tx1"/>
                </a:solidFill>
                <a:cs typeface="Arial"/>
              </a:rPr>
              <a:t>19</a:t>
            </a:r>
            <a:r>
              <a:rPr lang="en-US" sz="1200">
                <a:solidFill>
                  <a:schemeClr val="tx1"/>
                </a:solidFill>
                <a:cs typeface="Arial"/>
              </a:rPr>
              <a:t> (information) and </a:t>
            </a:r>
            <a:r>
              <a:rPr lang="en-US" sz="1200" b="1">
                <a:solidFill>
                  <a:schemeClr val="tx1"/>
                </a:solidFill>
                <a:cs typeface="Arial"/>
              </a:rPr>
              <a:t>20</a:t>
            </a:r>
            <a:r>
              <a:rPr lang="en-US" sz="1200">
                <a:solidFill>
                  <a:schemeClr val="tx1"/>
                </a:solidFill>
                <a:cs typeface="Arial"/>
              </a:rPr>
              <a:t> (record-keeping) </a:t>
            </a:r>
            <a:r>
              <a:rPr lang="en-US" sz="1200" b="1">
                <a:solidFill>
                  <a:schemeClr val="tx1"/>
                </a:solidFill>
                <a:cs typeface="Arial"/>
              </a:rPr>
              <a:t>also apply to the third parties </a:t>
            </a:r>
            <a:r>
              <a:rPr lang="en-US" sz="1200">
                <a:solidFill>
                  <a:schemeClr val="tx1"/>
                </a:solidFill>
                <a:cs typeface="Arial"/>
              </a:rPr>
              <a:t>receiving the support (recipients)</a:t>
            </a:r>
            <a:endParaRPr lang="en-US" sz="1200" dirty="0">
              <a:solidFill>
                <a:schemeClr val="tx1"/>
              </a:solidFill>
              <a:cs typeface="Arial"/>
            </a:endParaRPr>
          </a:p>
          <a:p>
            <a:pPr marL="285750" indent="-285750" algn="just">
              <a:spcAft>
                <a:spcPts val="600"/>
              </a:spcAft>
              <a:buFont typeface="Wingdings,Sans-Serif"/>
              <a:buChar char="ü"/>
              <a:defRPr/>
            </a:pPr>
            <a:endParaRPr lang="en-US" sz="1200" dirty="0">
              <a:solidFill>
                <a:schemeClr val="tx1"/>
              </a:solidFill>
              <a:cs typeface="Arial"/>
            </a:endParaRPr>
          </a:p>
          <a:p>
            <a:pPr marL="285750" indent="-285750" algn="just">
              <a:spcAft>
                <a:spcPts val="600"/>
              </a:spcAft>
              <a:buFont typeface="Wingdings,Sans-Serif"/>
              <a:buChar char="ü"/>
              <a:defRPr/>
            </a:pPr>
            <a:r>
              <a:rPr lang="en-US" sz="1200" b="1" dirty="0">
                <a:solidFill>
                  <a:schemeClr val="tx1"/>
                </a:solidFill>
                <a:cs typeface="Arial"/>
              </a:rPr>
              <a:t>the bodies mentioned in Article 25 </a:t>
            </a:r>
            <a:r>
              <a:rPr lang="en-US" sz="1200" dirty="0">
                <a:solidFill>
                  <a:schemeClr val="tx1"/>
                </a:solidFill>
                <a:cs typeface="Arial"/>
              </a:rPr>
              <a:t>(e.g. granting authority, OLAF, Court of Auditors (ECA), etc.) </a:t>
            </a:r>
            <a:r>
              <a:rPr lang="en-US" sz="1200" b="1" dirty="0">
                <a:solidFill>
                  <a:schemeClr val="tx1"/>
                </a:solidFill>
                <a:cs typeface="Arial"/>
              </a:rPr>
              <a:t>can exercise their rights also towards the recipients</a:t>
            </a:r>
            <a:r>
              <a:rPr lang="en-US" sz="1200" dirty="0">
                <a:solidFill>
                  <a:schemeClr val="tx1"/>
                </a:solidFill>
                <a:cs typeface="Arial"/>
              </a:rPr>
              <a:t>.</a:t>
            </a:r>
          </a:p>
        </p:txBody>
      </p:sp>
      <p:sp>
        <p:nvSpPr>
          <p:cNvPr id="4" name="Rounded Rectangle 3">
            <a:extLst>
              <a:ext uri="{FF2B5EF4-FFF2-40B4-BE49-F238E27FC236}">
                <a16:creationId xmlns:a16="http://schemas.microsoft.com/office/drawing/2014/main" id="{CB1BECCC-946F-019F-79AD-68C653E8ECC7}"/>
              </a:ext>
            </a:extLst>
          </p:cNvPr>
          <p:cNvSpPr/>
          <p:nvPr/>
        </p:nvSpPr>
        <p:spPr>
          <a:xfrm>
            <a:off x="6768103" y="1105319"/>
            <a:ext cx="5293214" cy="4652981"/>
          </a:xfrm>
          <a:prstGeom prst="roundRect">
            <a:avLst/>
          </a:prstGeom>
          <a:solidFill>
            <a:srgbClr val="EBE872"/>
          </a:solid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dirty="0">
                <a:solidFill>
                  <a:schemeClr val="bg1"/>
                </a:solidFill>
              </a:rPr>
              <a:t>   </a:t>
            </a:r>
            <a:endParaRPr lang="en-US" dirty="0">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a:p>
            <a:pPr algn="ctr"/>
            <a:endParaRPr lang="fr-BE" b="1">
              <a:solidFill>
                <a:schemeClr val="bg1"/>
              </a:solidFill>
            </a:endParaRPr>
          </a:p>
        </p:txBody>
      </p:sp>
      <p:sp>
        <p:nvSpPr>
          <p:cNvPr id="9" name="Rounded Rectangle 3">
            <a:extLst>
              <a:ext uri="{FF2B5EF4-FFF2-40B4-BE49-F238E27FC236}">
                <a16:creationId xmlns:a16="http://schemas.microsoft.com/office/drawing/2014/main" id="{27332818-4343-3531-CE84-C56F5F44C2A4}"/>
              </a:ext>
            </a:extLst>
          </p:cNvPr>
          <p:cNvSpPr/>
          <p:nvPr/>
        </p:nvSpPr>
        <p:spPr>
          <a:xfrm>
            <a:off x="6769934" y="2198768"/>
            <a:ext cx="4836282" cy="2928629"/>
          </a:xfrm>
          <a:prstGeom prst="roundRect">
            <a:avLst/>
          </a:prstGeom>
          <a:no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73050" lvl="2">
              <a:buClr>
                <a:srgbClr val="C00000"/>
              </a:buClr>
              <a:defRPr/>
            </a:pPr>
            <a:r>
              <a:rPr lang="en-GB" sz="1200" b="1" dirty="0">
                <a:solidFill>
                  <a:schemeClr val="tx1"/>
                </a:solidFill>
                <a:hlinkClick r:id="rId3">
                  <a:extLst>
                    <a:ext uri="{A12FA001-AC4F-418D-AE19-62706E023703}">
                      <ahyp:hlinkClr xmlns:ahyp="http://schemas.microsoft.com/office/drawing/2018/hyperlinkcolor" val="tx"/>
                    </a:ext>
                  </a:extLst>
                </a:hlinkClick>
              </a:rPr>
              <a:t>Horizon Europe Model Grand Agreement</a:t>
            </a:r>
            <a:r>
              <a:rPr lang="en-GB" sz="1200" b="1" dirty="0">
                <a:solidFill>
                  <a:schemeClr val="tx1"/>
                </a:solidFill>
              </a:rPr>
              <a:t> - </a:t>
            </a:r>
            <a:r>
              <a:rPr lang="en-GB" sz="1200" dirty="0">
                <a:solidFill>
                  <a:srgbClr val="024EA2"/>
                </a:solidFill>
              </a:rPr>
              <a:t>(</a:t>
            </a:r>
            <a:r>
              <a:rPr lang="en-US" sz="1200" dirty="0">
                <a:solidFill>
                  <a:srgbClr val="024EA2"/>
                </a:solidFill>
              </a:rPr>
              <a:t>Art.6.2.D.1)</a:t>
            </a:r>
            <a:br>
              <a:rPr lang="en-US" sz="1200" dirty="0"/>
            </a:br>
            <a:r>
              <a:rPr lang="en-GB" sz="1200" b="1" u="sng" dirty="0">
                <a:solidFill>
                  <a:srgbClr val="024EA2"/>
                </a:solidFill>
                <a:cs typeface="Arial"/>
              </a:rPr>
              <a:t>General </a:t>
            </a:r>
            <a:r>
              <a:rPr lang="en-GB" sz="1200" b="1" dirty="0">
                <a:solidFill>
                  <a:schemeClr val="tx1"/>
                </a:solidFill>
                <a:cs typeface="Arial"/>
                <a:hlinkClick r:id="rId4">
                  <a:extLst>
                    <a:ext uri="{A12FA001-AC4F-418D-AE19-62706E023703}">
                      <ahyp:hlinkClr xmlns:ahyp="http://schemas.microsoft.com/office/drawing/2018/hyperlinkcolor" val="tx"/>
                    </a:ext>
                  </a:extLst>
                </a:hlinkClick>
              </a:rPr>
              <a:t>Annexes</a:t>
            </a:r>
            <a:r>
              <a:rPr lang="en-GB" sz="1200" b="1" u="sng" dirty="0">
                <a:solidFill>
                  <a:srgbClr val="024EA2"/>
                </a:solidFill>
                <a:cs typeface="Arial"/>
              </a:rPr>
              <a:t> to </a:t>
            </a:r>
            <a:r>
              <a:rPr lang="en-GB" sz="1200" b="1" dirty="0">
                <a:solidFill>
                  <a:schemeClr val="tx1"/>
                </a:solidFill>
                <a:cs typeface="Arial"/>
                <a:hlinkClick r:id="rId5">
                  <a:extLst>
                    <a:ext uri="{A12FA001-AC4F-418D-AE19-62706E023703}">
                      <ahyp:hlinkClr xmlns:ahyp="http://schemas.microsoft.com/office/drawing/2018/hyperlinkcolor" val="tx"/>
                    </a:ext>
                  </a:extLst>
                </a:hlinkClick>
              </a:rPr>
              <a:t>the</a:t>
            </a:r>
            <a:r>
              <a:rPr lang="en-GB" sz="1200" b="1" u="sng" dirty="0">
                <a:solidFill>
                  <a:srgbClr val="024EA2"/>
                </a:solidFill>
                <a:cs typeface="Arial"/>
              </a:rPr>
              <a:t> Horizon Europe WP 2025</a:t>
            </a:r>
            <a:r>
              <a:rPr lang="en-GB" sz="1200" dirty="0">
                <a:solidFill>
                  <a:schemeClr val="tx1"/>
                </a:solidFill>
                <a:cs typeface="Arial"/>
              </a:rPr>
              <a:t> </a:t>
            </a:r>
            <a:r>
              <a:rPr lang="en-GB" sz="1200" dirty="0">
                <a:solidFill>
                  <a:srgbClr val="034EA2"/>
                </a:solidFill>
                <a:cs typeface="Arial"/>
              </a:rPr>
              <a:t>(B. Eligibility) </a:t>
            </a:r>
            <a:endParaRPr lang="en-GB" sz="1200" dirty="0">
              <a:solidFill>
                <a:schemeClr val="tx1"/>
              </a:solidFill>
              <a:cs typeface="Arial"/>
            </a:endParaRPr>
          </a:p>
          <a:p>
            <a:pPr marL="273050" lvl="2">
              <a:defRPr/>
            </a:pPr>
            <a:r>
              <a:rPr lang="en-US" sz="1200" dirty="0">
                <a:solidFill>
                  <a:schemeClr val="tx1"/>
                </a:solidFill>
                <a:cs typeface="Arial"/>
              </a:rPr>
              <a:t>Applicants must clearly describe the </a:t>
            </a:r>
            <a:r>
              <a:rPr lang="en-US" sz="1200" b="1" dirty="0">
                <a:solidFill>
                  <a:schemeClr val="tx1"/>
                </a:solidFill>
                <a:cs typeface="Arial"/>
              </a:rPr>
              <a:t>objectives</a:t>
            </a:r>
            <a:r>
              <a:rPr lang="en-US" sz="1200" dirty="0">
                <a:solidFill>
                  <a:schemeClr val="tx1"/>
                </a:solidFill>
                <a:cs typeface="Arial"/>
              </a:rPr>
              <a:t> and the </a:t>
            </a:r>
            <a:r>
              <a:rPr lang="en-US" sz="1200" b="1" dirty="0">
                <a:solidFill>
                  <a:schemeClr val="tx1"/>
                </a:solidFill>
                <a:cs typeface="Arial"/>
              </a:rPr>
              <a:t>expected results </a:t>
            </a:r>
            <a:r>
              <a:rPr lang="en-US" sz="1200" dirty="0">
                <a:solidFill>
                  <a:schemeClr val="tx1"/>
                </a:solidFill>
                <a:cs typeface="Arial"/>
              </a:rPr>
              <a:t>incl. the elements listed in the application </a:t>
            </a:r>
            <a:r>
              <a:rPr lang="en-US" sz="1200">
                <a:solidFill>
                  <a:schemeClr val="tx1"/>
                </a:solidFill>
                <a:cs typeface="Arial"/>
              </a:rPr>
              <a:t>template.</a:t>
            </a:r>
            <a:endParaRPr lang="en-GB" sz="1200" dirty="0">
              <a:solidFill>
                <a:schemeClr val="tx1"/>
              </a:solidFill>
              <a:cs typeface="Arial"/>
            </a:endParaRPr>
          </a:p>
          <a:p>
            <a:pPr marL="273050" lvl="2">
              <a:defRPr/>
            </a:pPr>
            <a:endParaRPr lang="en-US" sz="1200" dirty="0">
              <a:solidFill>
                <a:schemeClr val="tx1"/>
              </a:solidFill>
              <a:cs typeface="Arial"/>
            </a:endParaRPr>
          </a:p>
          <a:p>
            <a:pPr marL="273050" lvl="2">
              <a:defRPr/>
            </a:pPr>
            <a:r>
              <a:rPr lang="en-US" sz="1200" dirty="0">
                <a:solidFill>
                  <a:schemeClr val="tx1"/>
                </a:solidFill>
                <a:cs typeface="Arial"/>
              </a:rPr>
              <a:t>The following </a:t>
            </a:r>
            <a:r>
              <a:rPr lang="en-US" sz="1200" b="1" dirty="0">
                <a:solidFill>
                  <a:srgbClr val="FF0000"/>
                </a:solidFill>
                <a:cs typeface="Arial"/>
              </a:rPr>
              <a:t>conditions</a:t>
            </a:r>
            <a:r>
              <a:rPr lang="en-US" sz="1200" dirty="0">
                <a:solidFill>
                  <a:schemeClr val="tx1"/>
                </a:solidFill>
                <a:cs typeface="Arial"/>
              </a:rPr>
              <a:t> must also be fulfilled:</a:t>
            </a:r>
            <a:endParaRPr lang="en-GB" sz="1200">
              <a:solidFill>
                <a:schemeClr val="tx1"/>
              </a:solidFill>
              <a:cs typeface="Arial"/>
            </a:endParaRPr>
          </a:p>
          <a:p>
            <a:pPr marL="804545" lvl="3" indent="-174625">
              <a:buFont typeface="Arial,Sans-Serif"/>
              <a:buChar char="•"/>
              <a:defRPr/>
            </a:pPr>
            <a:r>
              <a:rPr lang="en-US" sz="1200" dirty="0">
                <a:solidFill>
                  <a:schemeClr val="tx1"/>
                </a:solidFill>
                <a:cs typeface="Arial"/>
              </a:rPr>
              <a:t>calls to be </a:t>
            </a:r>
            <a:r>
              <a:rPr lang="en-US" sz="1200" b="1" dirty="0">
                <a:solidFill>
                  <a:schemeClr val="tx1"/>
                </a:solidFill>
                <a:cs typeface="Arial"/>
              </a:rPr>
              <a:t>published widely </a:t>
            </a:r>
            <a:r>
              <a:rPr lang="en-US" sz="1200" dirty="0">
                <a:solidFill>
                  <a:schemeClr val="tx1"/>
                </a:solidFill>
                <a:cs typeface="Arial"/>
              </a:rPr>
              <a:t>and </a:t>
            </a:r>
            <a:r>
              <a:rPr lang="en-US" sz="1200" b="1" dirty="0">
                <a:solidFill>
                  <a:schemeClr val="tx1"/>
                </a:solidFill>
                <a:cs typeface="Arial"/>
              </a:rPr>
              <a:t>to adhere to EU standards </a:t>
            </a:r>
            <a:r>
              <a:rPr lang="en-US" sz="1200" dirty="0">
                <a:solidFill>
                  <a:schemeClr val="tx1"/>
                </a:solidFill>
                <a:cs typeface="Arial"/>
              </a:rPr>
              <a:t>of transparency, equal treatment, conflict of interest and confidentiality</a:t>
            </a:r>
          </a:p>
          <a:p>
            <a:pPr marL="801370" lvl="3" indent="-171450">
              <a:buFont typeface="Arial,Sans-Serif"/>
              <a:buChar char="•"/>
              <a:defRPr/>
            </a:pPr>
            <a:r>
              <a:rPr lang="en-GB" sz="1200" dirty="0">
                <a:solidFill>
                  <a:schemeClr val="tx1"/>
                </a:solidFill>
                <a:cs typeface="Arial"/>
              </a:rPr>
              <a:t>calls </a:t>
            </a:r>
            <a:r>
              <a:rPr lang="en-US" sz="1200" dirty="0">
                <a:solidFill>
                  <a:schemeClr val="tx1"/>
                </a:solidFill>
                <a:cs typeface="Arial"/>
              </a:rPr>
              <a:t>must be </a:t>
            </a:r>
            <a:r>
              <a:rPr lang="en-US" sz="1200" b="1" dirty="0">
                <a:solidFill>
                  <a:schemeClr val="tx1"/>
                </a:solidFill>
                <a:cs typeface="Arial"/>
              </a:rPr>
              <a:t>published on the F&amp;T Portal and on the beneficiaries’ websites</a:t>
            </a:r>
            <a:endParaRPr lang="en-GB" sz="1200" dirty="0">
              <a:solidFill>
                <a:schemeClr val="tx1"/>
              </a:solidFill>
              <a:cs typeface="Arial"/>
            </a:endParaRPr>
          </a:p>
          <a:p>
            <a:pPr marL="801370" lvl="3" indent="-171450">
              <a:buFont typeface="Arial,Sans-Serif"/>
              <a:buChar char="•"/>
              <a:defRPr/>
            </a:pPr>
            <a:r>
              <a:rPr lang="en-US" sz="1200" dirty="0">
                <a:solidFill>
                  <a:schemeClr val="tx1"/>
                </a:solidFill>
                <a:cs typeface="Arial"/>
              </a:rPr>
              <a:t>calls must remain </a:t>
            </a:r>
            <a:r>
              <a:rPr lang="en-US" sz="1200" b="1" dirty="0">
                <a:solidFill>
                  <a:schemeClr val="tx1"/>
                </a:solidFill>
                <a:cs typeface="Arial"/>
              </a:rPr>
              <a:t>open for at least 2 months</a:t>
            </a:r>
            <a:r>
              <a:rPr lang="en-US" sz="1200" dirty="0">
                <a:solidFill>
                  <a:schemeClr val="tx1"/>
                </a:solidFill>
                <a:cs typeface="Arial"/>
              </a:rPr>
              <a:t>;</a:t>
            </a:r>
          </a:p>
          <a:p>
            <a:pPr marL="801370" lvl="3" indent="-171450">
              <a:buFont typeface="Arial,Sans-Serif"/>
              <a:buChar char="•"/>
              <a:defRPr/>
            </a:pPr>
            <a:r>
              <a:rPr lang="en-US" sz="1200" dirty="0">
                <a:solidFill>
                  <a:schemeClr val="tx1"/>
                </a:solidFill>
                <a:cs typeface="Arial"/>
              </a:rPr>
              <a:t>if submission deadlines are changed, this must immediately be announced and </a:t>
            </a:r>
            <a:r>
              <a:rPr lang="en-US" sz="1200" b="1" dirty="0">
                <a:solidFill>
                  <a:schemeClr val="tx1"/>
                </a:solidFill>
                <a:cs typeface="Arial"/>
              </a:rPr>
              <a:t>registered applicants must be informed of the change</a:t>
            </a:r>
            <a:endParaRPr lang="en-US" sz="1200" dirty="0">
              <a:solidFill>
                <a:schemeClr val="tx1"/>
              </a:solidFill>
              <a:cs typeface="Arial"/>
            </a:endParaRPr>
          </a:p>
          <a:p>
            <a:pPr marL="801370" lvl="3" indent="-171450">
              <a:buFont typeface="Arial,Sans-Serif"/>
              <a:buChar char="•"/>
              <a:defRPr/>
            </a:pPr>
            <a:r>
              <a:rPr lang="en-US" sz="1200" dirty="0">
                <a:solidFill>
                  <a:schemeClr val="tx1"/>
                </a:solidFill>
                <a:cs typeface="Arial"/>
              </a:rPr>
              <a:t>projects must </a:t>
            </a:r>
            <a:r>
              <a:rPr lang="en-US" sz="1200" b="1" dirty="0">
                <a:solidFill>
                  <a:schemeClr val="tx1"/>
                </a:solidFill>
                <a:cs typeface="Arial"/>
              </a:rPr>
              <a:t>publish the outcome of the calls </a:t>
            </a:r>
            <a:r>
              <a:rPr lang="en-US" sz="1200" dirty="0">
                <a:solidFill>
                  <a:schemeClr val="tx1"/>
                </a:solidFill>
                <a:cs typeface="Arial"/>
              </a:rPr>
              <a:t>without delay – incl. description of projects, date of the award, duration, the legal name &amp; country</a:t>
            </a:r>
          </a:p>
          <a:p>
            <a:pPr marL="801370" lvl="3" indent="-171450">
              <a:buFont typeface="Arial,Sans-Serif"/>
              <a:buChar char="•"/>
              <a:defRPr/>
            </a:pPr>
            <a:r>
              <a:rPr lang="en-US" sz="1200" dirty="0">
                <a:solidFill>
                  <a:schemeClr val="tx1"/>
                </a:solidFill>
                <a:cs typeface="Arial"/>
              </a:rPr>
              <a:t>the calls must have a </a:t>
            </a:r>
            <a:r>
              <a:rPr lang="en-US" sz="1200" b="1" dirty="0">
                <a:solidFill>
                  <a:schemeClr val="tx1"/>
                </a:solidFill>
                <a:cs typeface="Arial"/>
              </a:rPr>
              <a:t>clear European dimension</a:t>
            </a:r>
            <a:endParaRPr lang="en-GB" sz="1200" dirty="0">
              <a:solidFill>
                <a:schemeClr val="tx1"/>
              </a:solidFill>
              <a:cs typeface="Arial"/>
            </a:endParaRPr>
          </a:p>
          <a:p>
            <a:pPr marL="714375" lvl="3" indent="-264795" algn="just">
              <a:spcAft>
                <a:spcPts val="600"/>
              </a:spcAft>
              <a:buAutoNum type="arabicPeriod"/>
              <a:defRPr/>
            </a:pPr>
            <a:endParaRPr lang="en-US" sz="1200" dirty="0">
              <a:solidFill>
                <a:schemeClr val="tx1"/>
              </a:solidFill>
              <a:cs typeface="Arial"/>
            </a:endParaRPr>
          </a:p>
          <a:p>
            <a:pPr marL="714375" lvl="3" indent="-264795" algn="just">
              <a:spcBef>
                <a:spcPts val="0"/>
              </a:spcBef>
              <a:spcAft>
                <a:spcPts val="600"/>
              </a:spcAft>
              <a:buAutoNum type="arabicPeriod"/>
              <a:defRPr/>
            </a:pPr>
            <a:endParaRPr lang="en-US" sz="1200" dirty="0">
              <a:solidFill>
                <a:schemeClr val="tx1"/>
              </a:solidFill>
              <a:cs typeface="Arial"/>
            </a:endParaRPr>
          </a:p>
        </p:txBody>
      </p:sp>
    </p:spTree>
    <p:extLst>
      <p:ext uri="{BB962C8B-B14F-4D97-AF65-F5344CB8AC3E}">
        <p14:creationId xmlns:p14="http://schemas.microsoft.com/office/powerpoint/2010/main" val="192565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09A4F02-1A12-15D0-F8B7-BC0C86485C4B}"/>
              </a:ext>
            </a:extLst>
          </p:cNvPr>
          <p:cNvSpPr txBox="1">
            <a:spLocks/>
          </p:cNvSpPr>
          <p:nvPr/>
        </p:nvSpPr>
        <p:spPr>
          <a:xfrm>
            <a:off x="1406204" y="3313232"/>
            <a:ext cx="10947035" cy="162675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a:solidFill>
                  <a:schemeClr val="tx1">
                    <a:lumMod val="75000"/>
                  </a:schemeClr>
                </a:solidFill>
                <a:latin typeface="+mj-lt"/>
                <a:ea typeface="+mj-ea"/>
                <a:cs typeface="+mj-cs"/>
              </a:rPr>
              <a:t>Annexes:</a:t>
            </a:r>
            <a:endParaRPr lang="en-US" sz="2000" b="0">
              <a:solidFill>
                <a:schemeClr val="tx1"/>
              </a:solidFill>
            </a:endParaRPr>
          </a:p>
          <a:p>
            <a:pPr marL="457200" lvl="1" indent="-457200">
              <a:spcBef>
                <a:spcPts val="1200"/>
              </a:spcBef>
              <a:buClr>
                <a:schemeClr val="accent2"/>
              </a:buClr>
              <a:buAutoNum type="arabicParenR"/>
            </a:pPr>
            <a:r>
              <a:rPr lang="en-US" sz="2000">
                <a:latin typeface="+mj-lt"/>
                <a:ea typeface="+mj-ea"/>
                <a:cs typeface="+mj-cs"/>
              </a:rPr>
              <a:t>Annual Work </a:t>
            </a:r>
            <a:r>
              <a:rPr lang="en-US" sz="2000" err="1">
                <a:latin typeface="+mj-lt"/>
                <a:ea typeface="+mj-ea"/>
                <a:cs typeface="+mj-cs"/>
              </a:rPr>
              <a:t>programme</a:t>
            </a:r>
            <a:r>
              <a:rPr lang="en-US" sz="2000">
                <a:latin typeface="+mj-lt"/>
                <a:ea typeface="+mj-ea"/>
                <a:cs typeface="+mj-cs"/>
              </a:rPr>
              <a:t> </a:t>
            </a:r>
            <a:r>
              <a:rPr lang="en-US" b="0">
                <a:solidFill>
                  <a:schemeClr val="tx1"/>
                </a:solidFill>
                <a:latin typeface="+mj-lt"/>
                <a:ea typeface="+mj-ea"/>
                <a:cs typeface="+mj-cs"/>
              </a:rPr>
              <a:t>(</a:t>
            </a:r>
            <a:r>
              <a:rPr lang="en-US" b="0">
                <a:solidFill>
                  <a:schemeClr val="tx1"/>
                </a:solidFill>
              </a:rPr>
              <a:t>1</a:t>
            </a:r>
            <a:r>
              <a:rPr lang="en-US" b="0" baseline="30000">
                <a:solidFill>
                  <a:schemeClr val="tx1"/>
                </a:solidFill>
              </a:rPr>
              <a:t>st</a:t>
            </a:r>
            <a:r>
              <a:rPr lang="en-US" b="0">
                <a:solidFill>
                  <a:schemeClr val="tx1"/>
                </a:solidFill>
              </a:rPr>
              <a:t> year of project)</a:t>
            </a:r>
          </a:p>
          <a:p>
            <a:pPr marL="457200" lvl="1" indent="-457200">
              <a:spcBef>
                <a:spcPts val="1200"/>
              </a:spcBef>
              <a:buClr>
                <a:schemeClr val="accent2"/>
              </a:buClr>
              <a:buAutoNum type="arabicParenR"/>
            </a:pPr>
            <a:r>
              <a:rPr lang="en-GB" sz="2000">
                <a:latin typeface="+mj-lt"/>
                <a:ea typeface="+mj-ea"/>
                <a:cs typeface="+mj-cs"/>
              </a:rPr>
              <a:t>Financial Support to Third Parties (FSTP)</a:t>
            </a:r>
            <a:endParaRPr lang="en-US" sz="2000" b="0">
              <a:latin typeface="+mj-lt"/>
              <a:ea typeface="+mj-ea"/>
              <a:cs typeface="+mj-cs"/>
            </a:endParaRPr>
          </a:p>
          <a:p>
            <a:pPr marL="457200" lvl="1" indent="-457200">
              <a:spcBef>
                <a:spcPts val="1200"/>
              </a:spcBef>
              <a:buClr>
                <a:schemeClr val="accent2"/>
              </a:buClr>
              <a:buAutoNum type="arabicParenR"/>
            </a:pPr>
            <a:r>
              <a:rPr lang="en-US" sz="2000">
                <a:latin typeface="+mj-lt"/>
                <a:ea typeface="+mj-ea"/>
                <a:cs typeface="+mj-cs"/>
              </a:rPr>
              <a:t>Letter of intent </a:t>
            </a:r>
            <a:r>
              <a:rPr lang="en-US" b="0">
                <a:solidFill>
                  <a:schemeClr val="tx1"/>
                </a:solidFill>
              </a:rPr>
              <a:t>(mandatory – eligibility condition)</a:t>
            </a:r>
          </a:p>
          <a:p>
            <a:pPr marL="457200" lvl="1" indent="-457200">
              <a:spcBef>
                <a:spcPts val="1200"/>
              </a:spcBef>
              <a:buClr>
                <a:schemeClr val="accent2"/>
              </a:buClr>
              <a:buAutoNum type="arabicParenR"/>
            </a:pPr>
            <a:r>
              <a:rPr lang="en-US" sz="2000">
                <a:latin typeface="+mj-lt"/>
                <a:ea typeface="+mj-ea"/>
                <a:cs typeface="+mj-cs"/>
              </a:rPr>
              <a:t>Additional information – beneficiaries </a:t>
            </a:r>
            <a:r>
              <a:rPr lang="en-US" sz="2000" b="0">
                <a:solidFill>
                  <a:schemeClr val="tx1"/>
                </a:solidFill>
                <a:latin typeface="+mj-lt"/>
                <a:ea typeface="+mj-ea"/>
                <a:cs typeface="+mj-cs"/>
              </a:rPr>
              <a:t>(</a:t>
            </a:r>
            <a:r>
              <a:rPr lang="en-US" sz="2000" b="0" err="1">
                <a:solidFill>
                  <a:schemeClr val="tx1"/>
                </a:solidFill>
                <a:latin typeface="+mj-lt"/>
                <a:ea typeface="+mj-ea"/>
                <a:cs typeface="+mj-cs"/>
              </a:rPr>
              <a:t>xls</a:t>
            </a:r>
            <a:r>
              <a:rPr lang="en-US" sz="2000" b="0">
                <a:solidFill>
                  <a:schemeClr val="tx1"/>
                </a:solidFill>
                <a:latin typeface="+mj-lt"/>
                <a:ea typeface="+mj-ea"/>
                <a:cs typeface="+mj-cs"/>
              </a:rPr>
              <a:t>. file) </a:t>
            </a:r>
            <a:endParaRPr lang="en-US" sz="2000" b="0">
              <a:solidFill>
                <a:schemeClr val="tx1"/>
              </a:solidFill>
            </a:endParaRPr>
          </a:p>
          <a:p>
            <a:pPr lvl="1">
              <a:spcBef>
                <a:spcPts val="1200"/>
              </a:spcBef>
              <a:buClr>
                <a:schemeClr val="accent2"/>
              </a:buClr>
            </a:pPr>
            <a:r>
              <a:rPr lang="en-US" sz="2000" b="0">
                <a:solidFill>
                  <a:schemeClr val="tx1"/>
                </a:solidFill>
              </a:rPr>
              <a:t>     </a:t>
            </a:r>
          </a:p>
        </p:txBody>
      </p:sp>
      <p:sp>
        <p:nvSpPr>
          <p:cNvPr id="5" name="Text Placeholder 2">
            <a:extLst>
              <a:ext uri="{FF2B5EF4-FFF2-40B4-BE49-F238E27FC236}">
                <a16:creationId xmlns:a16="http://schemas.microsoft.com/office/drawing/2014/main" id="{71AD9C85-3084-32AD-48A9-586B3C8CF2DE}"/>
              </a:ext>
            </a:extLst>
          </p:cNvPr>
          <p:cNvSpPr txBox="1">
            <a:spLocks/>
          </p:cNvSpPr>
          <p:nvPr/>
        </p:nvSpPr>
        <p:spPr>
          <a:xfrm>
            <a:off x="472989" y="1442332"/>
            <a:ext cx="11246015" cy="3741799"/>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b="0">
                <a:solidFill>
                  <a:schemeClr val="tx1"/>
                </a:solidFill>
              </a:rPr>
              <a:t>Applicants should submit: </a:t>
            </a:r>
          </a:p>
          <a:p>
            <a:pPr marL="342900" lvl="1" indent="-342900">
              <a:spcBef>
                <a:spcPts val="1200"/>
              </a:spcBef>
              <a:buClr>
                <a:schemeClr val="accent2"/>
              </a:buClr>
              <a:buFont typeface="Arial" panose="020B0604020202020204" pitchFamily="34" charset="0"/>
              <a:buChar char="●"/>
            </a:pPr>
            <a:r>
              <a:rPr lang="en-US" sz="2000">
                <a:latin typeface="+mj-lt"/>
                <a:ea typeface="+mj-ea"/>
                <a:cs typeface="+mj-cs"/>
              </a:rPr>
              <a:t>Part A  </a:t>
            </a:r>
            <a:r>
              <a:rPr lang="en-US" sz="2400">
                <a:latin typeface="+mj-lt"/>
                <a:ea typeface="+mj-ea"/>
                <a:cs typeface="+mj-cs"/>
              </a:rPr>
              <a:t>- </a:t>
            </a:r>
            <a:r>
              <a:rPr lang="en-US" sz="2000">
                <a:latin typeface="+mj-lt"/>
                <a:ea typeface="+mj-ea"/>
                <a:cs typeface="+mj-cs"/>
              </a:rPr>
              <a:t>Forms &amp; budget</a:t>
            </a:r>
          </a:p>
          <a:p>
            <a:pPr marL="342900" lvl="1" indent="-342900">
              <a:spcBef>
                <a:spcPts val="1200"/>
              </a:spcBef>
              <a:buClr>
                <a:schemeClr val="accent2"/>
              </a:buClr>
              <a:buFont typeface="Arial" panose="020B0604020202020204" pitchFamily="34" charset="0"/>
              <a:buChar char="●"/>
            </a:pPr>
            <a:r>
              <a:rPr lang="en-US" sz="2000">
                <a:latin typeface="+mj-lt"/>
                <a:ea typeface="+mj-ea"/>
                <a:cs typeface="+mj-cs"/>
              </a:rPr>
              <a:t>Part B - Technical info </a:t>
            </a:r>
            <a:r>
              <a:rPr lang="en-US" sz="2000" b="0">
                <a:solidFill>
                  <a:schemeClr val="tx1"/>
                </a:solidFill>
              </a:rPr>
              <a:t>(main proposal – </a:t>
            </a:r>
            <a:r>
              <a:rPr lang="en-US" sz="2000" b="0">
                <a:solidFill>
                  <a:srgbClr val="FF0000"/>
                </a:solidFill>
              </a:rPr>
              <a:t>max </a:t>
            </a:r>
            <a:r>
              <a:rPr lang="en-US" sz="2000">
                <a:solidFill>
                  <a:srgbClr val="FF0000"/>
                </a:solidFill>
              </a:rPr>
              <a:t>70 pages </a:t>
            </a:r>
            <a:r>
              <a:rPr lang="en-US" sz="2000" b="0">
                <a:solidFill>
                  <a:srgbClr val="FF0000"/>
                </a:solidFill>
              </a:rPr>
              <a:t>for COFUND)</a:t>
            </a:r>
            <a:endParaRPr lang="en-US" sz="2000" b="0">
              <a:solidFill>
                <a:schemeClr val="tx1"/>
              </a:solidFill>
            </a:endParaRPr>
          </a:p>
        </p:txBody>
      </p:sp>
      <p:sp>
        <p:nvSpPr>
          <p:cNvPr id="6" name="Text Placeholder 2">
            <a:extLst>
              <a:ext uri="{FF2B5EF4-FFF2-40B4-BE49-F238E27FC236}">
                <a16:creationId xmlns:a16="http://schemas.microsoft.com/office/drawing/2014/main" id="{8B00B373-3C87-F419-7D1A-662479611C7F}"/>
              </a:ext>
            </a:extLst>
          </p:cNvPr>
          <p:cNvSpPr txBox="1">
            <a:spLocks/>
          </p:cNvSpPr>
          <p:nvPr/>
        </p:nvSpPr>
        <p:spPr>
          <a:xfrm>
            <a:off x="285917" y="1326135"/>
            <a:ext cx="11620161" cy="43009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2" name="Pentagon 16">
            <a:extLst>
              <a:ext uri="{FF2B5EF4-FFF2-40B4-BE49-F238E27FC236}">
                <a16:creationId xmlns:a16="http://schemas.microsoft.com/office/drawing/2014/main" id="{399DCA63-B39F-5DF7-1577-3E780D3D0B34}"/>
              </a:ext>
            </a:extLst>
          </p:cNvPr>
          <p:cNvSpPr/>
          <p:nvPr/>
        </p:nvSpPr>
        <p:spPr bwMode="auto">
          <a:xfrm>
            <a:off x="0" y="159794"/>
            <a:ext cx="11906080"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3200" b="1">
                <a:solidFill>
                  <a:schemeClr val="bg1"/>
                </a:solidFill>
              </a:rPr>
              <a:t>Proposal templates </a:t>
            </a:r>
            <a:endParaRPr lang="en-IE" sz="3200" b="1" i="1" u="sng">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971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5C1440D-D756-A103-B376-59C103BE747B}"/>
              </a:ext>
            </a:extLst>
          </p:cNvPr>
          <p:cNvSpPr txBox="1">
            <a:spLocks/>
          </p:cNvSpPr>
          <p:nvPr/>
        </p:nvSpPr>
        <p:spPr>
          <a:xfrm>
            <a:off x="635648" y="969343"/>
            <a:ext cx="10068958" cy="56454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a:solidFill>
                  <a:srgbClr val="FF0000"/>
                </a:solidFill>
                <a:latin typeface="+mj-lt"/>
                <a:ea typeface="+mj-ea"/>
                <a:cs typeface="+mj-cs"/>
              </a:rPr>
              <a:t>MANDATORY</a:t>
            </a:r>
            <a:r>
              <a:rPr lang="en-US" b="0" i="1">
                <a:solidFill>
                  <a:srgbClr val="00B050"/>
                </a:solidFill>
                <a:latin typeface="+mj-lt"/>
                <a:ea typeface="+mj-ea"/>
                <a:cs typeface="+mj-cs"/>
              </a:rPr>
              <a:t> - filled in and duly signed and dated by coordinator on behalf of beneficiaries</a:t>
            </a:r>
          </a:p>
          <a:p>
            <a:pPr lvl="1">
              <a:spcBef>
                <a:spcPts val="1200"/>
              </a:spcBef>
              <a:buClr>
                <a:schemeClr val="accent2"/>
              </a:buClr>
            </a:pPr>
            <a:r>
              <a:rPr lang="en-US" sz="2000" b="0">
                <a:solidFill>
                  <a:schemeClr val="tx1"/>
                </a:solidFill>
              </a:rPr>
              <a:t>     </a:t>
            </a:r>
          </a:p>
        </p:txBody>
      </p:sp>
      <p:pic>
        <p:nvPicPr>
          <p:cNvPr id="8" name="Picture 7">
            <a:extLst>
              <a:ext uri="{FF2B5EF4-FFF2-40B4-BE49-F238E27FC236}">
                <a16:creationId xmlns:a16="http://schemas.microsoft.com/office/drawing/2014/main" id="{88C0CD8E-B256-BA7D-24BA-DEAC9261C32F}"/>
              </a:ext>
            </a:extLst>
          </p:cNvPr>
          <p:cNvPicPr>
            <a:picLocks noChangeAspect="1"/>
          </p:cNvPicPr>
          <p:nvPr/>
        </p:nvPicPr>
        <p:blipFill>
          <a:blip r:embed="rId3"/>
          <a:stretch>
            <a:fillRect/>
          </a:stretch>
        </p:blipFill>
        <p:spPr>
          <a:xfrm>
            <a:off x="1306187" y="1533886"/>
            <a:ext cx="8375209" cy="4858473"/>
          </a:xfrm>
          <a:prstGeom prst="rect">
            <a:avLst/>
          </a:prstGeom>
        </p:spPr>
      </p:pic>
      <p:sp>
        <p:nvSpPr>
          <p:cNvPr id="2" name="Pentagon 16">
            <a:extLst>
              <a:ext uri="{FF2B5EF4-FFF2-40B4-BE49-F238E27FC236}">
                <a16:creationId xmlns:a16="http://schemas.microsoft.com/office/drawing/2014/main" id="{54FD8F6F-A65D-BEB8-E383-3F2E4BE75681}"/>
              </a:ext>
            </a:extLst>
          </p:cNvPr>
          <p:cNvSpPr/>
          <p:nvPr/>
        </p:nvSpPr>
        <p:spPr bwMode="auto">
          <a:xfrm>
            <a:off x="-1" y="159794"/>
            <a:ext cx="11857055" cy="684268"/>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3200">
                <a:solidFill>
                  <a:schemeClr val="bg1"/>
                </a:solidFill>
              </a:rPr>
              <a:t>Proposal templates – Annex: Letter of intent (</a:t>
            </a:r>
            <a:r>
              <a:rPr lang="en-GB" sz="3200" err="1">
                <a:solidFill>
                  <a:schemeClr val="bg1"/>
                </a:solidFill>
              </a:rPr>
              <a:t>LoI</a:t>
            </a:r>
            <a:r>
              <a:rPr lang="en-GB" sz="3200">
                <a:solidFill>
                  <a:schemeClr val="bg1"/>
                </a:solidFill>
              </a:rPr>
              <a:t>) </a:t>
            </a:r>
            <a:endParaRPr lang="en-IE" sz="3200" b="1" i="1" u="sng">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580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12"/>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35</a:t>
            </a:fld>
            <a:endParaRPr lang="en-IE"/>
          </a:p>
        </p:txBody>
      </p:sp>
      <p:graphicFrame>
        <p:nvGraphicFramePr>
          <p:cNvPr id="5" name="Object 4">
            <a:extLst>
              <a:ext uri="{FF2B5EF4-FFF2-40B4-BE49-F238E27FC236}">
                <a16:creationId xmlns:a16="http://schemas.microsoft.com/office/drawing/2014/main" id="{44A2A310-7273-DAD8-9EC5-597E5E696567}"/>
              </a:ext>
            </a:extLst>
          </p:cNvPr>
          <p:cNvGraphicFramePr>
            <a:graphicFrameLocks noChangeAspect="1"/>
          </p:cNvGraphicFramePr>
          <p:nvPr>
            <p:extLst>
              <p:ext uri="{D42A27DB-BD31-4B8C-83A1-F6EECF244321}">
                <p14:modId xmlns:p14="http://schemas.microsoft.com/office/powerpoint/2010/main" val="1415152314"/>
              </p:ext>
            </p:extLst>
          </p:nvPr>
        </p:nvGraphicFramePr>
        <p:xfrm>
          <a:off x="291352" y="1101555"/>
          <a:ext cx="11423710" cy="1937079"/>
        </p:xfrm>
        <a:graphic>
          <a:graphicData uri="http://schemas.openxmlformats.org/presentationml/2006/ole">
            <mc:AlternateContent xmlns:mc="http://schemas.openxmlformats.org/markup-compatibility/2006">
              <mc:Choice xmlns:v="urn:schemas-microsoft-com:vml" Requires="v">
                <p:oleObj name="Worksheet" r:id="rId3" imgW="9425955" imgH="2080102" progId="Excel.Sheet.12">
                  <p:embed/>
                </p:oleObj>
              </mc:Choice>
              <mc:Fallback>
                <p:oleObj name="Worksheet" r:id="rId3" imgW="9425955" imgH="2080102" progId="Excel.Sheet.12">
                  <p:embed/>
                  <p:pic>
                    <p:nvPicPr>
                      <p:cNvPr id="5" name="Object 4">
                        <a:extLst>
                          <a:ext uri="{FF2B5EF4-FFF2-40B4-BE49-F238E27FC236}">
                            <a16:creationId xmlns:a16="http://schemas.microsoft.com/office/drawing/2014/main" id="{44A2A310-7273-DAD8-9EC5-597E5E696567}"/>
                          </a:ext>
                        </a:extLst>
                      </p:cNvPr>
                      <p:cNvPicPr/>
                      <p:nvPr/>
                    </p:nvPicPr>
                    <p:blipFill>
                      <a:blip r:embed="rId4"/>
                      <a:stretch>
                        <a:fillRect/>
                      </a:stretch>
                    </p:blipFill>
                    <p:spPr>
                      <a:xfrm>
                        <a:off x="291352" y="1101555"/>
                        <a:ext cx="11423710" cy="193707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A53C019-1EE7-3016-4917-DF8C585BC57D}"/>
              </a:ext>
            </a:extLst>
          </p:cNvPr>
          <p:cNvPicPr>
            <a:picLocks noChangeAspect="1"/>
          </p:cNvPicPr>
          <p:nvPr/>
        </p:nvPicPr>
        <p:blipFill>
          <a:blip r:embed="rId5"/>
          <a:stretch>
            <a:fillRect/>
          </a:stretch>
        </p:blipFill>
        <p:spPr>
          <a:xfrm>
            <a:off x="291352" y="4086275"/>
            <a:ext cx="9653759" cy="2003208"/>
          </a:xfrm>
          <a:prstGeom prst="rect">
            <a:avLst/>
          </a:prstGeom>
        </p:spPr>
      </p:pic>
      <p:sp>
        <p:nvSpPr>
          <p:cNvPr id="7" name="TextBox 6">
            <a:extLst>
              <a:ext uri="{FF2B5EF4-FFF2-40B4-BE49-F238E27FC236}">
                <a16:creationId xmlns:a16="http://schemas.microsoft.com/office/drawing/2014/main" id="{E3DCF0F5-CFBB-3472-D961-D18E8763A0D6}"/>
              </a:ext>
            </a:extLst>
          </p:cNvPr>
          <p:cNvSpPr txBox="1"/>
          <p:nvPr/>
        </p:nvSpPr>
        <p:spPr>
          <a:xfrm>
            <a:off x="4247909" y="5851033"/>
            <a:ext cx="1990846" cy="1015663"/>
          </a:xfrm>
          <a:prstGeom prst="rect">
            <a:avLst/>
          </a:prstGeom>
          <a:solidFill>
            <a:schemeClr val="bg1"/>
          </a:solidFill>
          <a:ln w="57150">
            <a:solidFill>
              <a:srgbClr val="FF0000"/>
            </a:solidFill>
          </a:ln>
        </p:spPr>
        <p:txBody>
          <a:bodyPr wrap="square" rtlCol="0">
            <a:spAutoFit/>
          </a:bodyPr>
          <a:lstStyle/>
          <a:p>
            <a:pPr marL="228600" indent="-228600">
              <a:buAutoNum type="arabicParenR"/>
            </a:pPr>
            <a:r>
              <a:rPr lang="en-IE" sz="1200"/>
              <a:t>EIE WP</a:t>
            </a:r>
          </a:p>
          <a:p>
            <a:pPr marL="228600" indent="-228600">
              <a:buAutoNum type="arabicParenR"/>
            </a:pPr>
            <a:r>
              <a:rPr lang="en-IE" sz="1200"/>
              <a:t>I3 instrument </a:t>
            </a:r>
          </a:p>
          <a:p>
            <a:pPr marL="228600" indent="-228600">
              <a:buAutoNum type="arabicParenR"/>
            </a:pPr>
            <a:r>
              <a:rPr lang="en-IE" sz="1200"/>
              <a:t>Call for Expression of Interest (CEI)</a:t>
            </a:r>
          </a:p>
          <a:p>
            <a:pPr marL="228600" indent="-228600">
              <a:buAutoNum type="arabicParenR"/>
            </a:pPr>
            <a:r>
              <a:rPr lang="en-IE" sz="1200"/>
              <a:t>NO</a:t>
            </a:r>
          </a:p>
        </p:txBody>
      </p:sp>
      <p:cxnSp>
        <p:nvCxnSpPr>
          <p:cNvPr id="8" name="Straight Arrow Connector 7">
            <a:extLst>
              <a:ext uri="{FF2B5EF4-FFF2-40B4-BE49-F238E27FC236}">
                <a16:creationId xmlns:a16="http://schemas.microsoft.com/office/drawing/2014/main" id="{5B03758C-95F6-C6BC-83DC-CA0F1F04F87B}"/>
              </a:ext>
            </a:extLst>
          </p:cNvPr>
          <p:cNvCxnSpPr/>
          <p:nvPr/>
        </p:nvCxnSpPr>
        <p:spPr>
          <a:xfrm>
            <a:off x="5243332" y="5324354"/>
            <a:ext cx="0" cy="517983"/>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919F0DFC-9236-679F-1210-7BF9D98611C6}"/>
              </a:ext>
            </a:extLst>
          </p:cNvPr>
          <p:cNvSpPr txBox="1"/>
          <p:nvPr/>
        </p:nvSpPr>
        <p:spPr>
          <a:xfrm>
            <a:off x="4045207" y="2921168"/>
            <a:ext cx="2903462" cy="1015663"/>
          </a:xfrm>
          <a:prstGeom prst="rect">
            <a:avLst/>
          </a:prstGeom>
          <a:solidFill>
            <a:schemeClr val="bg1"/>
          </a:solidFill>
          <a:ln w="57150">
            <a:solidFill>
              <a:srgbClr val="FF0000"/>
            </a:solidFill>
          </a:ln>
        </p:spPr>
        <p:txBody>
          <a:bodyPr wrap="square" rtlCol="0">
            <a:spAutoFit/>
          </a:bodyPr>
          <a:lstStyle/>
          <a:p>
            <a:pPr marL="228600" indent="-228600">
              <a:buAutoNum type="arabicParenR"/>
            </a:pPr>
            <a:r>
              <a:rPr lang="en-IE" sz="1200" b="1"/>
              <a:t>Reduce reliance on fossil fuels </a:t>
            </a:r>
          </a:p>
          <a:p>
            <a:pPr marL="228600" indent="-228600">
              <a:buAutoNum type="arabicParenR"/>
            </a:pPr>
            <a:r>
              <a:rPr lang="en-IE" sz="1200"/>
              <a:t>Increasing global </a:t>
            </a:r>
            <a:r>
              <a:rPr lang="en-IE" sz="1200" b="1"/>
              <a:t>food security</a:t>
            </a:r>
          </a:p>
          <a:p>
            <a:pPr marL="228600" indent="-228600">
              <a:buAutoNum type="arabicParenR"/>
            </a:pPr>
            <a:r>
              <a:rPr lang="en-IE" sz="1200"/>
              <a:t>Mastering the </a:t>
            </a:r>
            <a:r>
              <a:rPr lang="en-IE" sz="1200" b="1"/>
              <a:t>Digital </a:t>
            </a:r>
            <a:r>
              <a:rPr lang="en-IE" sz="1200"/>
              <a:t>transformation </a:t>
            </a:r>
          </a:p>
          <a:p>
            <a:pPr marL="228600" indent="-228600">
              <a:buAutoNum type="arabicParenR"/>
            </a:pPr>
            <a:r>
              <a:rPr lang="en-IE" sz="1200"/>
              <a:t>Improving </a:t>
            </a:r>
            <a:r>
              <a:rPr lang="en-IE" sz="1200" b="1"/>
              <a:t>healthcare</a:t>
            </a:r>
            <a:r>
              <a:rPr lang="en-IE" sz="1200"/>
              <a:t> </a:t>
            </a:r>
          </a:p>
          <a:p>
            <a:pPr marL="228600" indent="-228600">
              <a:buAutoNum type="arabicParenR"/>
            </a:pPr>
            <a:r>
              <a:rPr lang="en-IE" sz="1200"/>
              <a:t>Achieving </a:t>
            </a:r>
            <a:r>
              <a:rPr lang="en-IE" sz="1200" b="1"/>
              <a:t>circularity</a:t>
            </a:r>
            <a:r>
              <a:rPr lang="en-IE" sz="1200"/>
              <a:t> </a:t>
            </a:r>
          </a:p>
        </p:txBody>
      </p:sp>
      <p:cxnSp>
        <p:nvCxnSpPr>
          <p:cNvPr id="10" name="Straight Arrow Connector 9">
            <a:extLst>
              <a:ext uri="{FF2B5EF4-FFF2-40B4-BE49-F238E27FC236}">
                <a16:creationId xmlns:a16="http://schemas.microsoft.com/office/drawing/2014/main" id="{7AB6FF46-DD6B-43A4-2B30-CF024033D334}"/>
              </a:ext>
            </a:extLst>
          </p:cNvPr>
          <p:cNvCxnSpPr/>
          <p:nvPr/>
        </p:nvCxnSpPr>
        <p:spPr>
          <a:xfrm>
            <a:off x="5243332" y="2394425"/>
            <a:ext cx="0" cy="517983"/>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666AE17-A26B-29BF-BAD1-000368486525}"/>
              </a:ext>
            </a:extLst>
          </p:cNvPr>
          <p:cNvSpPr txBox="1"/>
          <p:nvPr/>
        </p:nvSpPr>
        <p:spPr>
          <a:xfrm>
            <a:off x="291352" y="5770897"/>
            <a:ext cx="1990846" cy="1015663"/>
          </a:xfrm>
          <a:prstGeom prst="rect">
            <a:avLst/>
          </a:prstGeom>
          <a:solidFill>
            <a:schemeClr val="bg1"/>
          </a:solidFill>
          <a:ln w="57150">
            <a:solidFill>
              <a:srgbClr val="FF0000"/>
            </a:solidFill>
          </a:ln>
        </p:spPr>
        <p:txBody>
          <a:bodyPr wrap="square" rtlCol="0">
            <a:spAutoFit/>
          </a:bodyPr>
          <a:lstStyle/>
          <a:p>
            <a:pPr marL="228600" indent="-228600">
              <a:buAutoNum type="arabicParenR"/>
            </a:pPr>
            <a:r>
              <a:rPr lang="en-IE" sz="1200"/>
              <a:t>Regional funding </a:t>
            </a:r>
          </a:p>
          <a:p>
            <a:pPr marL="228600" indent="-228600">
              <a:buAutoNum type="arabicParenR"/>
            </a:pPr>
            <a:r>
              <a:rPr lang="en-IE" sz="1200"/>
              <a:t>National funding </a:t>
            </a:r>
          </a:p>
          <a:p>
            <a:pPr marL="228600" indent="-228600">
              <a:buAutoNum type="arabicParenR"/>
            </a:pPr>
            <a:r>
              <a:rPr lang="en-IE" sz="1200"/>
              <a:t>EU funding – ERDF</a:t>
            </a:r>
          </a:p>
          <a:p>
            <a:pPr marL="228600" indent="-228600">
              <a:buAutoNum type="arabicParenR"/>
            </a:pPr>
            <a:r>
              <a:rPr lang="en-IE" sz="1200"/>
              <a:t>EU funding – other </a:t>
            </a:r>
          </a:p>
          <a:p>
            <a:pPr marL="228600" indent="-228600">
              <a:buAutoNum type="arabicParenR"/>
            </a:pPr>
            <a:r>
              <a:rPr lang="en-IE" sz="1200"/>
              <a:t>Private funding </a:t>
            </a:r>
          </a:p>
        </p:txBody>
      </p:sp>
      <p:cxnSp>
        <p:nvCxnSpPr>
          <p:cNvPr id="12" name="Straight Arrow Connector 11">
            <a:extLst>
              <a:ext uri="{FF2B5EF4-FFF2-40B4-BE49-F238E27FC236}">
                <a16:creationId xmlns:a16="http://schemas.microsoft.com/office/drawing/2014/main" id="{05CCBB27-B0EB-BE53-3019-E8A74BD5E541}"/>
              </a:ext>
            </a:extLst>
          </p:cNvPr>
          <p:cNvCxnSpPr/>
          <p:nvPr/>
        </p:nvCxnSpPr>
        <p:spPr>
          <a:xfrm>
            <a:off x="1286775" y="5244218"/>
            <a:ext cx="0" cy="517983"/>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Pentagon 16">
            <a:extLst>
              <a:ext uri="{FF2B5EF4-FFF2-40B4-BE49-F238E27FC236}">
                <a16:creationId xmlns:a16="http://schemas.microsoft.com/office/drawing/2014/main" id="{C96999AD-9701-488D-5D21-F7742EC41F93}"/>
              </a:ext>
            </a:extLst>
          </p:cNvPr>
          <p:cNvSpPr/>
          <p:nvPr/>
        </p:nvSpPr>
        <p:spPr bwMode="auto">
          <a:xfrm>
            <a:off x="-1" y="159793"/>
            <a:ext cx="11867103" cy="792317"/>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800" b="1">
                <a:solidFill>
                  <a:schemeClr val="bg1"/>
                </a:solidFill>
              </a:rPr>
              <a:t>Proposal templates – Annex: Additional info (</a:t>
            </a:r>
            <a:r>
              <a:rPr lang="en-GB" sz="2800" b="1" err="1">
                <a:solidFill>
                  <a:schemeClr val="bg1"/>
                </a:solidFill>
              </a:rPr>
              <a:t>xls</a:t>
            </a:r>
            <a:r>
              <a:rPr lang="en-GB" sz="2800" b="1">
                <a:solidFill>
                  <a:schemeClr val="bg1"/>
                </a:solidFill>
              </a:rPr>
              <a:t> file)</a:t>
            </a:r>
            <a:endParaRPr lang="en-IE" sz="2800" b="1" i="1" u="sng">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586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4F681CA-AB48-89E3-B264-2842648EA81F}"/>
              </a:ext>
            </a:extLst>
          </p:cNvPr>
          <p:cNvGraphicFramePr/>
          <p:nvPr>
            <p:extLst>
              <p:ext uri="{D42A27DB-BD31-4B8C-83A1-F6EECF244321}">
                <p14:modId xmlns:p14="http://schemas.microsoft.com/office/powerpoint/2010/main" val="1755838724"/>
              </p:ext>
            </p:extLst>
          </p:nvPr>
        </p:nvGraphicFramePr>
        <p:xfrm>
          <a:off x="233079" y="1486138"/>
          <a:ext cx="9889793" cy="47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C9A4EDE-A972-E671-1813-5285F768C95D}"/>
              </a:ext>
            </a:extLst>
          </p:cNvPr>
          <p:cNvSpPr txBox="1"/>
          <p:nvPr/>
        </p:nvSpPr>
        <p:spPr>
          <a:xfrm>
            <a:off x="5359433" y="1888511"/>
            <a:ext cx="4124446" cy="461665"/>
          </a:xfrm>
          <a:prstGeom prst="rect">
            <a:avLst/>
          </a:prstGeom>
          <a:noFill/>
        </p:spPr>
        <p:txBody>
          <a:bodyPr wrap="square" rtlCol="0">
            <a:spAutoFit/>
          </a:bodyPr>
          <a:lstStyle/>
          <a:p>
            <a:r>
              <a:rPr kumimoji="0" lang="en-GB" altLang="en-US"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EIE proposal : Ineligible </a:t>
            </a:r>
            <a:endParaRPr lang="en-IE" sz="2400"/>
          </a:p>
        </p:txBody>
      </p:sp>
      <p:sp>
        <p:nvSpPr>
          <p:cNvPr id="10" name="TextBox 9">
            <a:extLst>
              <a:ext uri="{FF2B5EF4-FFF2-40B4-BE49-F238E27FC236}">
                <a16:creationId xmlns:a16="http://schemas.microsoft.com/office/drawing/2014/main" id="{C49DB851-CCCA-4AE5-691C-B86E3517B794}"/>
              </a:ext>
            </a:extLst>
          </p:cNvPr>
          <p:cNvSpPr txBox="1"/>
          <p:nvPr/>
        </p:nvSpPr>
        <p:spPr>
          <a:xfrm>
            <a:off x="5359433" y="3567029"/>
            <a:ext cx="4763439" cy="461665"/>
          </a:xfrm>
          <a:prstGeom prst="rect">
            <a:avLst/>
          </a:prstGeom>
          <a:noFill/>
        </p:spPr>
        <p:txBody>
          <a:bodyPr wrap="square">
            <a:spAutoFit/>
          </a:bodyPr>
          <a:lstStyle/>
          <a:p>
            <a:r>
              <a:rPr lang="en-US" altLang="en-US" sz="2400" bmk="">
                <a:latin typeface="Arial" panose="020B0604020202020204" pitchFamily="34" charset="0"/>
                <a:ea typeface="Times New Roman" panose="02020603050405020304" pitchFamily="18" charset="0"/>
                <a:cs typeface="Arial" panose="020B0604020202020204" pitchFamily="34" charset="0"/>
              </a:rPr>
              <a:t>M</a:t>
            </a:r>
            <a:r>
              <a:rPr kumimoji="0" lang="en-US" altLang="en-US" sz="2400" b="0" i="0" strike="noStrike" cap="none" normalizeH="0" baseline="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ay be asked to withdrawn one </a:t>
            </a:r>
            <a:endParaRPr lang="en-IE" sz="2400"/>
          </a:p>
        </p:txBody>
      </p:sp>
      <p:sp>
        <p:nvSpPr>
          <p:cNvPr id="13" name="TextBox 12">
            <a:extLst>
              <a:ext uri="{FF2B5EF4-FFF2-40B4-BE49-F238E27FC236}">
                <a16:creationId xmlns:a16="http://schemas.microsoft.com/office/drawing/2014/main" id="{EDA0A4B0-1EE8-12A3-9369-99739372D9EE}"/>
              </a:ext>
            </a:extLst>
          </p:cNvPr>
          <p:cNvSpPr txBox="1"/>
          <p:nvPr/>
        </p:nvSpPr>
        <p:spPr>
          <a:xfrm>
            <a:off x="5359433" y="5031048"/>
            <a:ext cx="4124446" cy="830997"/>
          </a:xfrm>
          <a:prstGeom prst="rect">
            <a:avLst/>
          </a:prstGeom>
          <a:noFill/>
        </p:spPr>
        <p:txBody>
          <a:bodyPr wrap="square" rtlCol="0">
            <a:spAutoFit/>
          </a:bodyPr>
          <a:lstStyle/>
          <a:p>
            <a:r>
              <a:rPr lang="en-GB" sz="2400">
                <a:solidFill>
                  <a:srgbClr val="000000"/>
                </a:solidFill>
                <a:latin typeface="Arial" panose="020B0604020202020204" pitchFamily="34" charset="0"/>
                <a:cs typeface="Arial" panose="020B0604020202020204" pitchFamily="34" charset="0"/>
              </a:rPr>
              <a:t>Both to be evaluated, </a:t>
            </a:r>
          </a:p>
          <a:p>
            <a:r>
              <a:rPr lang="en-GB" sz="2400">
                <a:solidFill>
                  <a:srgbClr val="000000"/>
                </a:solidFill>
                <a:latin typeface="Arial" panose="020B0604020202020204" pitchFamily="34" charset="0"/>
                <a:cs typeface="Arial" panose="020B0604020202020204" pitchFamily="34" charset="0"/>
              </a:rPr>
              <a:t>but not ideal… </a:t>
            </a:r>
            <a:endParaRPr lang="en-IE" sz="2400"/>
          </a:p>
        </p:txBody>
      </p:sp>
      <p:pic>
        <p:nvPicPr>
          <p:cNvPr id="14" name="Graphic 13" descr="Crying face outline with solid fill">
            <a:extLst>
              <a:ext uri="{FF2B5EF4-FFF2-40B4-BE49-F238E27FC236}">
                <a16:creationId xmlns:a16="http://schemas.microsoft.com/office/drawing/2014/main" id="{79941BE8-8B09-A2B0-7055-4A424D6DAA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51471" y="1680755"/>
            <a:ext cx="914400" cy="914400"/>
          </a:xfrm>
          <a:prstGeom prst="rect">
            <a:avLst/>
          </a:prstGeom>
        </p:spPr>
      </p:pic>
      <p:pic>
        <p:nvPicPr>
          <p:cNvPr id="15" name="Graphic 14" descr="Confused face outline with solid fill">
            <a:extLst>
              <a:ext uri="{FF2B5EF4-FFF2-40B4-BE49-F238E27FC236}">
                <a16:creationId xmlns:a16="http://schemas.microsoft.com/office/drawing/2014/main" id="{7A655A7A-E503-BB18-9DB8-6EE21DC565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1471" y="3340662"/>
            <a:ext cx="914400" cy="914400"/>
          </a:xfrm>
          <a:prstGeom prst="rect">
            <a:avLst/>
          </a:prstGeom>
        </p:spPr>
      </p:pic>
      <p:pic>
        <p:nvPicPr>
          <p:cNvPr id="16" name="Graphic 15" descr="Neutral face outline with solid fill">
            <a:extLst>
              <a:ext uri="{FF2B5EF4-FFF2-40B4-BE49-F238E27FC236}">
                <a16:creationId xmlns:a16="http://schemas.microsoft.com/office/drawing/2014/main" id="{FE4281CF-F734-17E9-2B45-02735502E5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51471" y="4947645"/>
            <a:ext cx="914400" cy="914400"/>
          </a:xfrm>
          <a:prstGeom prst="rect">
            <a:avLst/>
          </a:prstGeom>
        </p:spPr>
      </p:pic>
      <p:sp>
        <p:nvSpPr>
          <p:cNvPr id="3" name="Pentagon 16">
            <a:extLst>
              <a:ext uri="{FF2B5EF4-FFF2-40B4-BE49-F238E27FC236}">
                <a16:creationId xmlns:a16="http://schemas.microsoft.com/office/drawing/2014/main" id="{C5B4E4C2-CD57-2AFB-7CB0-2107005E5FED}"/>
              </a:ext>
            </a:extLst>
          </p:cNvPr>
          <p:cNvSpPr/>
          <p:nvPr/>
        </p:nvSpPr>
        <p:spPr bwMode="auto">
          <a:xfrm>
            <a:off x="0" y="76352"/>
            <a:ext cx="11842141" cy="1053086"/>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tabLst/>
            </a:pPr>
            <a:r>
              <a:rPr lang="en-GB" altLang="en-US" sz="3200" b="1" kern="1200">
                <a:solidFill>
                  <a:schemeClr val="bg1"/>
                </a:solidFill>
                <a:ea typeface="Verdana" panose="020B0604030504040204" pitchFamily="34" charset="0"/>
                <a:cs typeface="+mj-cs"/>
              </a:rPr>
              <a:t>Can I submit a proposal in both mirror calls EIE/WIDERA RIVs call? </a:t>
            </a:r>
          </a:p>
        </p:txBody>
      </p:sp>
    </p:spTree>
    <p:extLst>
      <p:ext uri="{BB962C8B-B14F-4D97-AF65-F5344CB8AC3E}">
        <p14:creationId xmlns:p14="http://schemas.microsoft.com/office/powerpoint/2010/main" val="7975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AD9B0A-33C1-98A7-9E5B-667837382ABB}"/>
              </a:ext>
            </a:extLst>
          </p:cNvPr>
          <p:cNvSpPr txBox="1"/>
          <p:nvPr/>
        </p:nvSpPr>
        <p:spPr>
          <a:xfrm>
            <a:off x="1075174" y="1058929"/>
            <a:ext cx="11116826" cy="1015663"/>
          </a:xfrm>
          <a:prstGeom prst="rect">
            <a:avLst/>
          </a:prstGeom>
          <a:noFill/>
        </p:spPr>
        <p:txBody>
          <a:bodyPr wrap="square" rtlCol="0">
            <a:spAutoFit/>
          </a:bodyPr>
          <a:lstStyle/>
          <a:p>
            <a:r>
              <a:rPr lang="en-US" sz="2000" b="1">
                <a:solidFill>
                  <a:srgbClr val="024EA2"/>
                </a:solidFill>
                <a:latin typeface="+mj-lt"/>
                <a:ea typeface="+mj-ea"/>
                <a:cs typeface="+mj-cs"/>
                <a:hlinkClick r:id="rId3"/>
              </a:rPr>
              <a:t>(1) </a:t>
            </a:r>
            <a:r>
              <a:rPr lang="en-US" sz="2000" b="1" u="sng">
                <a:solidFill>
                  <a:srgbClr val="024EA2"/>
                </a:solidFill>
                <a:latin typeface="+mj-lt"/>
                <a:ea typeface="+mj-ea"/>
                <a:cs typeface="+mj-cs"/>
                <a:hlinkClick r:id="rId3"/>
              </a:rPr>
              <a:t>Check selected Regional Innovation Valleys (2023 call)</a:t>
            </a:r>
            <a:endParaRPr lang="en-US" sz="2000" b="1" u="sng">
              <a:solidFill>
                <a:srgbClr val="024EA2"/>
              </a:solidFill>
              <a:latin typeface="+mj-lt"/>
              <a:ea typeface="+mj-ea"/>
              <a:cs typeface="+mj-cs"/>
              <a:hlinkClick r:id="rId4">
                <a:extLst>
                  <a:ext uri="{A12FA001-AC4F-418D-AE19-62706E023703}">
                    <ahyp:hlinkClr xmlns:ahyp="http://schemas.microsoft.com/office/drawing/2018/hyperlinkcolor" val="tx"/>
                  </a:ext>
                </a:extLst>
              </a:hlinkClick>
            </a:endParaRPr>
          </a:p>
          <a:p>
            <a:r>
              <a:rPr lang="en-US" sz="2000" b="1" u="sng">
                <a:solidFill>
                  <a:schemeClr val="accent2"/>
                </a:solidFill>
                <a:latin typeface="+mj-lt"/>
                <a:ea typeface="+mj-ea"/>
                <a:cs typeface="+mj-cs"/>
                <a:hlinkClick r:id="rId5"/>
              </a:rPr>
              <a:t> </a:t>
            </a:r>
            <a:endParaRPr lang="en-US" sz="2000" b="1" u="sng">
              <a:solidFill>
                <a:schemeClr val="accent2"/>
              </a:solidFill>
              <a:latin typeface="+mj-lt"/>
              <a:ea typeface="+mj-ea"/>
              <a:cs typeface="+mj-cs"/>
              <a:hlinkClick r:id="" action="ppaction://noaction"/>
            </a:endParaRPr>
          </a:p>
          <a:p>
            <a:endParaRPr lang="en-US" sz="2000" b="1" u="sng">
              <a:solidFill>
                <a:schemeClr val="accent2"/>
              </a:solidFill>
              <a:latin typeface="+mj-lt"/>
              <a:ea typeface="+mj-ea"/>
              <a:cs typeface="+mj-cs"/>
              <a:hlinkClick r:id="" action="ppaction://noaction"/>
            </a:endParaRPr>
          </a:p>
        </p:txBody>
      </p:sp>
      <p:pic>
        <p:nvPicPr>
          <p:cNvPr id="7" name="Picture 6">
            <a:extLst>
              <a:ext uri="{FF2B5EF4-FFF2-40B4-BE49-F238E27FC236}">
                <a16:creationId xmlns:a16="http://schemas.microsoft.com/office/drawing/2014/main" id="{7CC558AF-1FCD-4C2D-D967-DD11C336F71B}"/>
              </a:ext>
            </a:extLst>
          </p:cNvPr>
          <p:cNvPicPr>
            <a:picLocks noChangeAspect="1"/>
          </p:cNvPicPr>
          <p:nvPr/>
        </p:nvPicPr>
        <p:blipFill>
          <a:blip r:embed="rId6"/>
          <a:stretch>
            <a:fillRect/>
          </a:stretch>
        </p:blipFill>
        <p:spPr>
          <a:xfrm>
            <a:off x="1152825" y="1566760"/>
            <a:ext cx="8218320" cy="4092869"/>
          </a:xfrm>
          <a:prstGeom prst="rect">
            <a:avLst/>
          </a:prstGeom>
        </p:spPr>
      </p:pic>
      <p:sp>
        <p:nvSpPr>
          <p:cNvPr id="9" name="TextBox 8">
            <a:extLst>
              <a:ext uri="{FF2B5EF4-FFF2-40B4-BE49-F238E27FC236}">
                <a16:creationId xmlns:a16="http://schemas.microsoft.com/office/drawing/2014/main" id="{FF48193E-0FF6-8482-D409-14987430CA74}"/>
              </a:ext>
            </a:extLst>
          </p:cNvPr>
          <p:cNvSpPr txBox="1"/>
          <p:nvPr/>
        </p:nvSpPr>
        <p:spPr>
          <a:xfrm>
            <a:off x="1152825" y="5876920"/>
            <a:ext cx="7759119" cy="338554"/>
          </a:xfrm>
          <a:prstGeom prst="rect">
            <a:avLst/>
          </a:prstGeom>
          <a:noFill/>
        </p:spPr>
        <p:txBody>
          <a:bodyPr wrap="square">
            <a:spAutoFit/>
          </a:bodyPr>
          <a:lstStyle/>
          <a:p>
            <a:r>
              <a:rPr lang="en-US" sz="1600" b="1">
                <a:solidFill>
                  <a:schemeClr val="accent2">
                    <a:lumMod val="75000"/>
                  </a:schemeClr>
                </a:solidFill>
                <a:latin typeface="+mj-lt"/>
                <a:ea typeface="+mj-ea"/>
                <a:cs typeface="+mj-cs"/>
                <a:hlinkClick r:id="rId4">
                  <a:extLst>
                    <a:ext uri="{A12FA001-AC4F-418D-AE19-62706E023703}">
                      <ahyp:hlinkClr xmlns:ahyp="http://schemas.microsoft.com/office/drawing/2018/hyperlinkcolor" val="tx"/>
                    </a:ext>
                  </a:extLst>
                </a:hlinkClick>
              </a:rPr>
              <a:t>RIVs Virtual Map of successful regions engaged in the initiative  </a:t>
            </a:r>
            <a:endParaRPr lang="en-IE" sz="1600" b="1">
              <a:solidFill>
                <a:schemeClr val="accent2">
                  <a:lumMod val="75000"/>
                </a:schemeClr>
              </a:solidFill>
              <a:latin typeface="+mj-lt"/>
              <a:ea typeface="+mj-ea"/>
              <a:cs typeface="+mj-cs"/>
            </a:endParaRPr>
          </a:p>
        </p:txBody>
      </p:sp>
      <p:sp>
        <p:nvSpPr>
          <p:cNvPr id="2" name="Pentagon 16">
            <a:extLst>
              <a:ext uri="{FF2B5EF4-FFF2-40B4-BE49-F238E27FC236}">
                <a16:creationId xmlns:a16="http://schemas.microsoft.com/office/drawing/2014/main" id="{9F5B2F2D-DB64-F533-5569-21A9A92AE1C9}"/>
              </a:ext>
            </a:extLst>
          </p:cNvPr>
          <p:cNvSpPr/>
          <p:nvPr/>
        </p:nvSpPr>
        <p:spPr bwMode="auto">
          <a:xfrm>
            <a:off x="-1" y="159794"/>
            <a:ext cx="11867103"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sz="3200" b="1" kern="1200">
                <a:solidFill>
                  <a:schemeClr val="bg1"/>
                </a:solidFill>
                <a:ea typeface="Verdana" panose="020B0604030504040204" pitchFamily="34" charset="0"/>
                <a:cs typeface="+mj-cs"/>
              </a:rPr>
              <a:t>How to find partner regions? </a:t>
            </a:r>
            <a:endParaRPr lang="en-IE" sz="3200" b="1" kern="1200">
              <a:solidFill>
                <a:schemeClr val="bg1"/>
              </a:solidFill>
              <a:ea typeface="Verdana" panose="020B0604030504040204" pitchFamily="34" charset="0"/>
              <a:cs typeface="+mj-cs"/>
            </a:endParaRPr>
          </a:p>
        </p:txBody>
      </p:sp>
    </p:spTree>
    <p:extLst>
      <p:ext uri="{BB962C8B-B14F-4D97-AF65-F5344CB8AC3E}">
        <p14:creationId xmlns:p14="http://schemas.microsoft.com/office/powerpoint/2010/main" val="971484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BCAE2-4C18-D810-3713-EA659EDF1FDA}"/>
              </a:ext>
            </a:extLst>
          </p:cNvPr>
          <p:cNvSpPr txBox="1"/>
          <p:nvPr/>
        </p:nvSpPr>
        <p:spPr>
          <a:xfrm>
            <a:off x="915232" y="1055268"/>
            <a:ext cx="10599435" cy="400110"/>
          </a:xfrm>
          <a:prstGeom prst="rect">
            <a:avLst/>
          </a:prstGeom>
          <a:noFill/>
        </p:spPr>
        <p:txBody>
          <a:bodyPr wrap="square" rtlCol="0">
            <a:spAutoFit/>
          </a:bodyPr>
          <a:lstStyle/>
          <a:p>
            <a:r>
              <a:rPr lang="en-US" sz="2000" b="1">
                <a:solidFill>
                  <a:srgbClr val="024EA2"/>
                </a:solidFill>
                <a:latin typeface="+mj-lt"/>
                <a:ea typeface="+mj-ea"/>
                <a:cs typeface="+mj-cs"/>
              </a:rPr>
              <a:t>(2) Check ongoing RIV PROJECTS – call </a:t>
            </a:r>
            <a:r>
              <a:rPr lang="en-US" sz="2000" b="1">
                <a:solidFill>
                  <a:srgbClr val="FF0000"/>
                </a:solidFill>
                <a:latin typeface="+mj-lt"/>
                <a:ea typeface="+mj-ea"/>
                <a:cs typeface="+mj-cs"/>
              </a:rPr>
              <a:t>HORIZON-EIE-2023-CONNECT-03 </a:t>
            </a:r>
            <a:endParaRPr lang="en-IE" sz="2000" b="1">
              <a:solidFill>
                <a:srgbClr val="FF0000"/>
              </a:solidFill>
              <a:latin typeface="+mj-lt"/>
              <a:ea typeface="+mj-ea"/>
              <a:cs typeface="+mj-cs"/>
            </a:endParaRPr>
          </a:p>
        </p:txBody>
      </p:sp>
      <p:pic>
        <p:nvPicPr>
          <p:cNvPr id="6" name="Picture 5">
            <a:extLst>
              <a:ext uri="{FF2B5EF4-FFF2-40B4-BE49-F238E27FC236}">
                <a16:creationId xmlns:a16="http://schemas.microsoft.com/office/drawing/2014/main" id="{DF82BE0B-DF13-6777-4C3E-0020F84C4777}"/>
              </a:ext>
            </a:extLst>
          </p:cNvPr>
          <p:cNvPicPr>
            <a:picLocks noChangeAspect="1"/>
          </p:cNvPicPr>
          <p:nvPr/>
        </p:nvPicPr>
        <p:blipFill>
          <a:blip r:embed="rId3"/>
          <a:stretch>
            <a:fillRect/>
          </a:stretch>
        </p:blipFill>
        <p:spPr>
          <a:xfrm>
            <a:off x="1210530" y="1607947"/>
            <a:ext cx="8797505" cy="4983370"/>
          </a:xfrm>
          <a:prstGeom prst="rect">
            <a:avLst/>
          </a:prstGeom>
        </p:spPr>
      </p:pic>
      <p:sp>
        <p:nvSpPr>
          <p:cNvPr id="10" name="Ovál 11">
            <a:extLst>
              <a:ext uri="{FF2B5EF4-FFF2-40B4-BE49-F238E27FC236}">
                <a16:creationId xmlns:a16="http://schemas.microsoft.com/office/drawing/2014/main" id="{24D7EDC5-E942-C356-EB9F-ECD9BAD1FDA7}"/>
              </a:ext>
            </a:extLst>
          </p:cNvPr>
          <p:cNvSpPr/>
          <p:nvPr/>
        </p:nvSpPr>
        <p:spPr>
          <a:xfrm>
            <a:off x="1092840" y="2171664"/>
            <a:ext cx="1803601" cy="690013"/>
          </a:xfrm>
          <a:prstGeom prst="ellipse">
            <a:avLst/>
          </a:prstGeom>
          <a:solidFill>
            <a:srgbClr val="AB008B">
              <a:alpha val="5000"/>
            </a:srgbClr>
          </a:solidFill>
          <a:ln w="126000">
            <a:solidFill>
              <a:srgbClr val="AB008B"/>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AB008B"/>
              </a:solidFill>
            </a:endParaRPr>
          </a:p>
        </p:txBody>
      </p:sp>
      <p:sp>
        <p:nvSpPr>
          <p:cNvPr id="11" name="Pentagon 16">
            <a:extLst>
              <a:ext uri="{FF2B5EF4-FFF2-40B4-BE49-F238E27FC236}">
                <a16:creationId xmlns:a16="http://schemas.microsoft.com/office/drawing/2014/main" id="{93BB4DE7-ED3C-7490-1C64-9ED9C3029ADC}"/>
              </a:ext>
            </a:extLst>
          </p:cNvPr>
          <p:cNvSpPr/>
          <p:nvPr/>
        </p:nvSpPr>
        <p:spPr bwMode="auto">
          <a:xfrm>
            <a:off x="-1" y="246653"/>
            <a:ext cx="11847007"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sz="3200" b="1" kern="1200">
                <a:solidFill>
                  <a:schemeClr val="bg1"/>
                </a:solidFill>
                <a:ea typeface="Verdana" panose="020B0604030504040204" pitchFamily="34" charset="0"/>
                <a:cs typeface="+mj-cs"/>
              </a:rPr>
              <a:t>How to find partner regions? </a:t>
            </a:r>
            <a:endParaRPr lang="en-IE" sz="3200" b="1" kern="1200">
              <a:solidFill>
                <a:schemeClr val="bg1"/>
              </a:solidFill>
              <a:ea typeface="Verdana" panose="020B0604030504040204" pitchFamily="34" charset="0"/>
              <a:cs typeface="+mj-cs"/>
            </a:endParaRPr>
          </a:p>
        </p:txBody>
      </p:sp>
      <p:sp>
        <p:nvSpPr>
          <p:cNvPr id="4" name="TextBox 3">
            <a:extLst>
              <a:ext uri="{FF2B5EF4-FFF2-40B4-BE49-F238E27FC236}">
                <a16:creationId xmlns:a16="http://schemas.microsoft.com/office/drawing/2014/main" id="{4609C82D-5B0A-7D6B-DBE9-A96A5345CE77}"/>
              </a:ext>
            </a:extLst>
          </p:cNvPr>
          <p:cNvSpPr txBox="1"/>
          <p:nvPr/>
        </p:nvSpPr>
        <p:spPr>
          <a:xfrm>
            <a:off x="230244" y="3903338"/>
            <a:ext cx="3864399" cy="2585323"/>
          </a:xfrm>
          <a:prstGeom prst="rect">
            <a:avLst/>
          </a:prstGeom>
          <a:solidFill>
            <a:srgbClr val="EBE872"/>
          </a:solidFill>
        </p:spPr>
        <p:txBody>
          <a:bodyPr wrap="square" lIns="91440" tIns="45720" rIns="91440" bIns="45720" rtlCol="0" anchor="t">
            <a:spAutoFit/>
          </a:bodyPr>
          <a:lstStyle/>
          <a:p>
            <a:pPr algn="ctr"/>
            <a:r>
              <a:rPr lang="en-IE" b="1" dirty="0">
                <a:solidFill>
                  <a:schemeClr val="accent6"/>
                </a:solidFill>
              </a:rPr>
              <a:t>Learn about ongoing RIV projects </a:t>
            </a:r>
            <a:endParaRPr lang="en-IE" b="1">
              <a:solidFill>
                <a:schemeClr val="accent6"/>
              </a:solidFill>
              <a:cs typeface="Arial"/>
            </a:endParaRPr>
          </a:p>
          <a:p>
            <a:pPr algn="ctr"/>
            <a:endParaRPr lang="en-IE" b="1" dirty="0">
              <a:cs typeface="Arial"/>
            </a:endParaRPr>
          </a:p>
          <a:p>
            <a:pPr algn="ctr"/>
            <a:r>
              <a:rPr lang="en-IE" b="1" dirty="0"/>
              <a:t>European Green Week</a:t>
            </a:r>
            <a:r>
              <a:rPr lang="fr-BE" b="1" dirty="0"/>
              <a:t> </a:t>
            </a:r>
            <a:r>
              <a:rPr lang="en-IE" b="1" dirty="0"/>
              <a:t>           </a:t>
            </a:r>
            <a:br>
              <a:rPr lang="en-IE" b="1" dirty="0"/>
            </a:br>
            <a:r>
              <a:rPr lang="en-IE" b="1" dirty="0"/>
              <a:t>4 June 2025 (14:00 – 17:30h)</a:t>
            </a:r>
            <a:endParaRPr lang="pl-PL" b="1">
              <a:cs typeface="Arial"/>
            </a:endParaRPr>
          </a:p>
          <a:p>
            <a:pPr algn="ctr"/>
            <a:r>
              <a:rPr lang="en-IE" b="1" dirty="0"/>
              <a:t>ECIV project event (HYBRID)</a:t>
            </a:r>
            <a:endParaRPr lang="en-IE" b="1" dirty="0">
              <a:cs typeface="Arial"/>
            </a:endParaRPr>
          </a:p>
          <a:p>
            <a:pPr algn="ctr"/>
            <a:endParaRPr lang="en-IE" dirty="0">
              <a:cs typeface="Arial"/>
            </a:endParaRPr>
          </a:p>
          <a:p>
            <a:pPr algn="ctr"/>
            <a:r>
              <a:rPr lang="en-IE" dirty="0"/>
              <a:t>Register here:</a:t>
            </a:r>
            <a:endParaRPr lang="en-IE" b="0" i="0" strike="noStrike" baseline="0">
              <a:solidFill>
                <a:srgbClr val="000000"/>
              </a:solidFill>
              <a:latin typeface="Poppins" panose="00000500000000000000" pitchFamily="2" charset="0"/>
              <a:cs typeface="Poppins"/>
            </a:endParaRPr>
          </a:p>
          <a:p>
            <a:pPr algn="ctr"/>
            <a:r>
              <a:rPr lang="en-IE" b="1" i="0" u="none" strike="noStrike" baseline="0" dirty="0">
                <a:solidFill>
                  <a:srgbClr val="467885"/>
                </a:solidFill>
                <a:latin typeface="Poppins"/>
                <a:cs typeface="Poppins"/>
                <a:hlinkClick r:id="rId4"/>
              </a:rPr>
              <a:t>https://www.navarra.es/es/web/forms/shared/-/form/4545 </a:t>
            </a:r>
            <a:endParaRPr lang="en-IE">
              <a:latin typeface="Poppins"/>
              <a:cs typeface="Poppins"/>
            </a:endParaRPr>
          </a:p>
        </p:txBody>
      </p:sp>
    </p:spTree>
    <p:extLst>
      <p:ext uri="{BB962C8B-B14F-4D97-AF65-F5344CB8AC3E}">
        <p14:creationId xmlns:p14="http://schemas.microsoft.com/office/powerpoint/2010/main" val="877986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52839-00C5-3084-4763-0983A6318A6C}"/>
              </a:ext>
            </a:extLst>
          </p:cNvPr>
          <p:cNvSpPr txBox="1"/>
          <p:nvPr/>
        </p:nvSpPr>
        <p:spPr>
          <a:xfrm>
            <a:off x="686633" y="314781"/>
            <a:ext cx="6063910" cy="523220"/>
          </a:xfrm>
          <a:prstGeom prst="rect">
            <a:avLst/>
          </a:prstGeom>
          <a:noFill/>
        </p:spPr>
        <p:txBody>
          <a:bodyPr wrap="square" rtlCol="0">
            <a:spAutoFit/>
          </a:bodyPr>
          <a:lstStyle/>
          <a:p>
            <a:endParaRPr lang="en-US" sz="2800" b="1" kern="1200">
              <a:solidFill>
                <a:schemeClr val="tx2"/>
              </a:solidFill>
              <a:latin typeface="+mj-lt"/>
              <a:ea typeface="+mj-ea"/>
              <a:cs typeface="+mj-cs"/>
            </a:endParaRPr>
          </a:p>
        </p:txBody>
      </p:sp>
      <p:graphicFrame>
        <p:nvGraphicFramePr>
          <p:cNvPr id="10" name="Diagram 9">
            <a:extLst>
              <a:ext uri="{FF2B5EF4-FFF2-40B4-BE49-F238E27FC236}">
                <a16:creationId xmlns:a16="http://schemas.microsoft.com/office/drawing/2014/main" id="{2794802E-EBDE-6340-6D63-D678DDC00D17}"/>
              </a:ext>
            </a:extLst>
          </p:cNvPr>
          <p:cNvGraphicFramePr/>
          <p:nvPr>
            <p:extLst>
              <p:ext uri="{D42A27DB-BD31-4B8C-83A1-F6EECF244321}">
                <p14:modId xmlns:p14="http://schemas.microsoft.com/office/powerpoint/2010/main" val="4252694829"/>
              </p:ext>
            </p:extLst>
          </p:nvPr>
        </p:nvGraphicFramePr>
        <p:xfrm>
          <a:off x="-2326824" y="916892"/>
          <a:ext cx="7970646" cy="5740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4A2DD3B2-2EAB-BA0C-16C6-7B9E37DA799C}"/>
              </a:ext>
            </a:extLst>
          </p:cNvPr>
          <p:cNvSpPr txBox="1"/>
          <p:nvPr/>
        </p:nvSpPr>
        <p:spPr>
          <a:xfrm>
            <a:off x="3637984" y="811029"/>
            <a:ext cx="8339525" cy="640175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IE" sz="1400" b="1">
              <a:hlinkClick r:id="" action="ppaction://noaction"/>
            </a:endParaRPr>
          </a:p>
          <a:p>
            <a:pPr marL="285750" indent="-285750">
              <a:buFont typeface="Arial" panose="020B0604020202020204" pitchFamily="34" charset="0"/>
              <a:buChar char="•"/>
            </a:pPr>
            <a:r>
              <a:rPr lang="en-IE" sz="1400" b="1">
                <a:hlinkClick r:id="" action="ppaction://noaction"/>
              </a:rPr>
              <a:t>European Innovation Ecosystems (EIE WP) </a:t>
            </a:r>
            <a:r>
              <a:rPr lang="en-IE" sz="1400"/>
              <a:t>– p. 17/44  </a:t>
            </a:r>
            <a:r>
              <a:rPr lang="en-IE" sz="1400">
                <a:sym typeface="Wingdings" panose="05000000000000000000" pitchFamily="2" charset="2"/>
              </a:rPr>
              <a:t>&amp; </a:t>
            </a:r>
            <a:r>
              <a:rPr lang="en-IE" sz="1400" b="1">
                <a:sym typeface="Wingdings" panose="05000000000000000000" pitchFamily="2" charset="2"/>
                <a:hlinkClick r:id="rId8"/>
              </a:rPr>
              <a:t>Call / submission in Portal</a:t>
            </a:r>
            <a:endParaRPr lang="en-IE" sz="1400" b="1">
              <a:sym typeface="Wingdings" panose="05000000000000000000" pitchFamily="2" charset="2"/>
            </a:endParaRPr>
          </a:p>
          <a:p>
            <a:endParaRPr lang="en-IE" sz="1400"/>
          </a:p>
          <a:p>
            <a:pPr marL="285750" indent="-285750">
              <a:buFont typeface="Arial" panose="020B0604020202020204" pitchFamily="34" charset="0"/>
              <a:buChar char="•"/>
            </a:pPr>
            <a:r>
              <a:rPr lang="en-US" sz="1400" b="1">
                <a:hlinkClick r:id="rId9"/>
              </a:rPr>
              <a:t>Widening participation &amp; strengthening ERA (</a:t>
            </a:r>
            <a:r>
              <a:rPr lang="en-IE" sz="1400" b="1">
                <a:hlinkClick r:id="rId9"/>
              </a:rPr>
              <a:t>WIDERA WP) </a:t>
            </a:r>
            <a:r>
              <a:rPr lang="en-IE" sz="1400"/>
              <a:t>– p. 32 / 74 &amp; </a:t>
            </a:r>
            <a:r>
              <a:rPr lang="en-IE" sz="1400" b="1">
                <a:hlinkClick r:id="rId10"/>
              </a:rPr>
              <a:t>Call / submission in Portal </a:t>
            </a:r>
            <a:endParaRPr lang="en-IE" sz="1400" b="1"/>
          </a:p>
          <a:p>
            <a:pPr marL="285750" indent="-285750">
              <a:buFont typeface="Arial" panose="020B0604020202020204" pitchFamily="34" charset="0"/>
              <a:buChar char="•"/>
            </a:pPr>
            <a:endParaRPr lang="en-IE" sz="1400"/>
          </a:p>
          <a:p>
            <a:pPr marL="285750" indent="-285750">
              <a:buFont typeface="Arial" panose="020B0604020202020204" pitchFamily="34" charset="0"/>
              <a:buChar char="•"/>
            </a:pPr>
            <a:r>
              <a:rPr lang="en-IE" sz="1400" b="1">
                <a:hlinkClick r:id="rId11"/>
              </a:rPr>
              <a:t>Horizon Europe General Annexes 2025 </a:t>
            </a:r>
            <a:endParaRPr lang="en-IE" sz="1400" b="1"/>
          </a:p>
          <a:p>
            <a:pPr marL="285750" indent="-285750">
              <a:buFont typeface="Arial" panose="020B0604020202020204" pitchFamily="34" charset="0"/>
              <a:buChar char="•"/>
            </a:pPr>
            <a:endParaRPr lang="en-IE" sz="1400" b="1"/>
          </a:p>
          <a:p>
            <a:pPr marL="285750" indent="-285750">
              <a:buFont typeface="Arial" panose="020B0604020202020204" pitchFamily="34" charset="0"/>
              <a:buChar char="•"/>
            </a:pPr>
            <a:r>
              <a:rPr lang="en-IE" sz="1400" b="1"/>
              <a:t>Check Q&amp;A</a:t>
            </a:r>
            <a:r>
              <a:rPr lang="en-IE" sz="1400"/>
              <a:t> in the </a:t>
            </a:r>
            <a:r>
              <a:rPr lang="en-IE" sz="1400" b="1">
                <a:hlinkClick r:id="rId12"/>
              </a:rPr>
              <a:t>Funding &amp; Tenders Portal </a:t>
            </a:r>
            <a:endParaRPr lang="en-IE" sz="1400" b="1"/>
          </a:p>
          <a:p>
            <a:endParaRPr lang="en-IE" sz="1400" b="1"/>
          </a:p>
          <a:p>
            <a:endParaRPr lang="en-IE" sz="1400" b="1"/>
          </a:p>
          <a:p>
            <a:pPr marL="285750" indent="-285750">
              <a:buFont typeface="Arial" panose="020B0604020202020204" pitchFamily="34" charset="0"/>
              <a:buChar char="•"/>
            </a:pPr>
            <a:r>
              <a:rPr lang="en-IE" sz="1400" b="1">
                <a:latin typeface="+mj-lt"/>
                <a:cs typeface="Calibri" panose="020F0502020204030204" pitchFamily="34" charset="0"/>
              </a:rPr>
              <a:t>Consider the</a:t>
            </a:r>
            <a:r>
              <a:rPr lang="en-IE" sz="1400" b="1">
                <a:solidFill>
                  <a:srgbClr val="000000"/>
                </a:solidFill>
                <a:latin typeface="+mj-lt"/>
                <a:cs typeface="Calibri" panose="020F0502020204030204" pitchFamily="34" charset="0"/>
              </a:rPr>
              <a:t> </a:t>
            </a:r>
            <a:r>
              <a:rPr lang="en-IE" sz="1400" b="1">
                <a:solidFill>
                  <a:srgbClr val="7030A0"/>
                </a:solidFill>
                <a:latin typeface="+mj-lt"/>
                <a:cs typeface="Calibri" panose="020F0502020204030204" pitchFamily="34" charset="0"/>
              </a:rPr>
              <a:t>recent policy developments </a:t>
            </a:r>
            <a:r>
              <a:rPr lang="en-IE" sz="1400" i="1">
                <a:latin typeface="+mj-lt"/>
                <a:cs typeface="Calibri" panose="020F0502020204030204" pitchFamily="34" charset="0"/>
              </a:rPr>
              <a:t>(Startup Scaleup Strategy etc.)</a:t>
            </a:r>
          </a:p>
          <a:p>
            <a:pPr marL="285750" indent="-285750">
              <a:buFont typeface="Arial" panose="020B0604020202020204" pitchFamily="34" charset="0"/>
              <a:buChar char="•"/>
            </a:pPr>
            <a:endParaRPr lang="en-IE" sz="1400" b="1" i="1">
              <a:latin typeface="+mj-lt"/>
              <a:cs typeface="Calibri" panose="020F0502020204030204" pitchFamily="34" charset="0"/>
            </a:endParaRPr>
          </a:p>
          <a:p>
            <a:pPr marL="285750" indent="-285750">
              <a:buFont typeface="Arial" panose="020B0604020202020204" pitchFamily="34" charset="0"/>
              <a:buChar char="•"/>
            </a:pPr>
            <a:r>
              <a:rPr lang="en-IE" sz="1400" b="1">
                <a:latin typeface="+mj-lt"/>
                <a:cs typeface="Calibri" panose="020F0502020204030204" pitchFamily="34" charset="0"/>
              </a:rPr>
              <a:t>Select</a:t>
            </a:r>
            <a:r>
              <a:rPr lang="en-IE" sz="1400" b="1">
                <a:solidFill>
                  <a:srgbClr val="000000"/>
                </a:solidFill>
                <a:latin typeface="+mj-lt"/>
                <a:cs typeface="Calibri" panose="020F0502020204030204" pitchFamily="34" charset="0"/>
              </a:rPr>
              <a:t> </a:t>
            </a:r>
            <a:r>
              <a:rPr lang="en-IE" sz="1400" b="1">
                <a:solidFill>
                  <a:srgbClr val="7030A0"/>
                </a:solidFill>
                <a:latin typeface="+mj-lt"/>
                <a:cs typeface="Calibri" panose="020F0502020204030204" pitchFamily="34" charset="0"/>
              </a:rPr>
              <a:t>partners smartly </a:t>
            </a:r>
            <a:r>
              <a:rPr lang="en-IE" sz="1400" b="1">
                <a:solidFill>
                  <a:schemeClr val="tx1"/>
                </a:solidFill>
                <a:latin typeface="+mj-lt"/>
                <a:cs typeface="Calibri" panose="020F0502020204030204" pitchFamily="34" charset="0"/>
              </a:rPr>
              <a:t>&amp;</a:t>
            </a:r>
            <a:r>
              <a:rPr lang="en-IE" sz="1400" b="1">
                <a:latin typeface="+mj-lt"/>
                <a:cs typeface="Calibri" panose="020F0502020204030204" pitchFamily="34" charset="0"/>
              </a:rPr>
              <a:t> involve </a:t>
            </a:r>
            <a:r>
              <a:rPr lang="en-IE" sz="1400" b="1">
                <a:solidFill>
                  <a:srgbClr val="7030A0"/>
                </a:solidFill>
                <a:latin typeface="+mj-lt"/>
                <a:cs typeface="Calibri" panose="020F0502020204030204" pitchFamily="34" charset="0"/>
              </a:rPr>
              <a:t>existing networks</a:t>
            </a:r>
            <a:r>
              <a:rPr lang="en-IE" sz="1400">
                <a:solidFill>
                  <a:srgbClr val="7030A0"/>
                </a:solidFill>
                <a:latin typeface="+mj-lt"/>
                <a:cs typeface="Calibri" panose="020F0502020204030204" pitchFamily="34" charset="0"/>
              </a:rPr>
              <a:t> </a:t>
            </a:r>
            <a:endParaRPr lang="en-IE" sz="1400" b="1">
              <a:solidFill>
                <a:srgbClr val="7030A0"/>
              </a:solidFill>
              <a:latin typeface="+mj-lt"/>
              <a:cs typeface="Calibri" panose="020F0502020204030204" pitchFamily="34" charset="0"/>
            </a:endParaRPr>
          </a:p>
          <a:p>
            <a:pPr marL="285750" indent="-285750">
              <a:buFont typeface="Arial" panose="020B0604020202020204" pitchFamily="34" charset="0"/>
              <a:buChar char="•"/>
            </a:pPr>
            <a:endParaRPr lang="en-IE" sz="1400" b="1">
              <a:solidFill>
                <a:srgbClr val="7030A0"/>
              </a:solidFill>
              <a:latin typeface="+mj-lt"/>
              <a:cs typeface="Calibri" panose="020F0502020204030204" pitchFamily="34" charset="0"/>
            </a:endParaRPr>
          </a:p>
          <a:p>
            <a:pPr marL="285750" indent="-285750">
              <a:buFont typeface="Arial" panose="020B0604020202020204" pitchFamily="34" charset="0"/>
              <a:buChar char="•"/>
            </a:pPr>
            <a:r>
              <a:rPr lang="en-IE" sz="1400" b="1">
                <a:solidFill>
                  <a:schemeClr val="tx1"/>
                </a:solidFill>
                <a:latin typeface="+mj-lt"/>
                <a:cs typeface="Calibri" panose="020F0502020204030204" pitchFamily="34" charset="0"/>
              </a:rPr>
              <a:t>Check </a:t>
            </a:r>
            <a:r>
              <a:rPr lang="en-IE" sz="1400" b="1">
                <a:solidFill>
                  <a:srgbClr val="7030A0"/>
                </a:solidFill>
                <a:latin typeface="+mj-lt"/>
                <a:cs typeface="Calibri" panose="020F0502020204030204" pitchFamily="34" charset="0"/>
              </a:rPr>
              <a:t>legal base for FSTP calls </a:t>
            </a:r>
            <a:r>
              <a:rPr lang="en-IE" sz="1400" b="1">
                <a:solidFill>
                  <a:schemeClr val="tx1"/>
                </a:solidFill>
                <a:latin typeface="+mj-lt"/>
                <a:cs typeface="Calibri" panose="020F0502020204030204" pitchFamily="34" charset="0"/>
              </a:rPr>
              <a:t>(Annex)</a:t>
            </a:r>
          </a:p>
          <a:p>
            <a:pPr marL="285750" indent="-285750">
              <a:buFont typeface="Arial" panose="020B0604020202020204" pitchFamily="34" charset="0"/>
              <a:buChar char="•"/>
            </a:pPr>
            <a:endParaRPr lang="en-IE" sz="1400" b="1">
              <a:solidFill>
                <a:srgbClr val="7030A0"/>
              </a:solidFill>
              <a:latin typeface="+mj-lt"/>
              <a:cs typeface="Calibri" panose="020F0502020204030204" pitchFamily="34" charset="0"/>
            </a:endParaRPr>
          </a:p>
          <a:p>
            <a:pPr marL="285750" indent="-285750">
              <a:buFont typeface="Arial" panose="020B0604020202020204" pitchFamily="34" charset="0"/>
              <a:buChar char="•"/>
            </a:pPr>
            <a:r>
              <a:rPr lang="en-IE" sz="1400" b="1">
                <a:solidFill>
                  <a:schemeClr val="tx1"/>
                </a:solidFill>
                <a:latin typeface="+mj-lt"/>
                <a:cs typeface="Calibri" panose="020F0502020204030204" pitchFamily="34" charset="0"/>
              </a:rPr>
              <a:t>Reply to </a:t>
            </a:r>
            <a:r>
              <a:rPr lang="en-IE" sz="1400" b="1">
                <a:solidFill>
                  <a:srgbClr val="7030A0"/>
                </a:solidFill>
                <a:latin typeface="+mj-lt"/>
                <a:cs typeface="Calibri" panose="020F0502020204030204" pitchFamily="34" charset="0"/>
              </a:rPr>
              <a:t>all fields of the proposal template </a:t>
            </a:r>
            <a:r>
              <a:rPr lang="en-IE" sz="1400" b="1">
                <a:solidFill>
                  <a:schemeClr val="tx1"/>
                </a:solidFill>
                <a:latin typeface="+mj-lt"/>
                <a:cs typeface="Calibri" panose="020F0502020204030204" pitchFamily="34" charset="0"/>
              </a:rPr>
              <a:t>and introduce </a:t>
            </a:r>
            <a:r>
              <a:rPr lang="en-IE" sz="1400" b="1">
                <a:solidFill>
                  <a:srgbClr val="7030A0"/>
                </a:solidFill>
                <a:latin typeface="+mj-lt"/>
                <a:cs typeface="Calibri" panose="020F0502020204030204" pitchFamily="34" charset="0"/>
              </a:rPr>
              <a:t>realistic KPIs </a:t>
            </a:r>
          </a:p>
          <a:p>
            <a:pPr marL="285750" indent="-285750">
              <a:buFont typeface="Arial" panose="020B0604020202020204" pitchFamily="34" charset="0"/>
              <a:buChar char="•"/>
            </a:pPr>
            <a:endParaRPr lang="en-IE" sz="1400" b="1">
              <a:latin typeface="+mj-lt"/>
              <a:cs typeface="Calibri" panose="020F0502020204030204" pitchFamily="34" charset="0"/>
            </a:endParaRPr>
          </a:p>
          <a:p>
            <a:pPr marL="285750" indent="-285750">
              <a:buFont typeface="Arial" panose="020B0604020202020204" pitchFamily="34" charset="0"/>
              <a:buChar char="•"/>
            </a:pPr>
            <a:r>
              <a:rPr lang="en-IE" sz="1400" b="1">
                <a:latin typeface="+mj-lt"/>
                <a:cs typeface="Calibri" panose="020F0502020204030204" pitchFamily="34" charset="0"/>
              </a:rPr>
              <a:t>Ensure </a:t>
            </a:r>
            <a:r>
              <a:rPr lang="en-IE" sz="1400" b="1">
                <a:solidFill>
                  <a:srgbClr val="7030A0"/>
                </a:solidFill>
                <a:latin typeface="+mj-lt"/>
                <a:cs typeface="Calibri" panose="020F0502020204030204" pitchFamily="34" charset="0"/>
              </a:rPr>
              <a:t>coherence</a:t>
            </a:r>
            <a:r>
              <a:rPr lang="en-IE" sz="1400" b="1">
                <a:latin typeface="+mj-lt"/>
                <a:cs typeface="Calibri" panose="020F0502020204030204" pitchFamily="34" charset="0"/>
              </a:rPr>
              <a:t> between Part A budget table and Part B </a:t>
            </a:r>
            <a:r>
              <a:rPr lang="en-IE" sz="1400">
                <a:latin typeface="+mj-lt"/>
                <a:cs typeface="Calibri" panose="020F0502020204030204" pitchFamily="34" charset="0"/>
              </a:rPr>
              <a:t>(avoid errors!) </a:t>
            </a:r>
          </a:p>
          <a:p>
            <a:pPr marL="285750" indent="-285750">
              <a:buFont typeface="Arial" panose="020B0604020202020204" pitchFamily="34" charset="0"/>
              <a:buChar char="•"/>
            </a:pPr>
            <a:endParaRPr lang="en-IE" sz="1400" b="1">
              <a:latin typeface="+mj-lt"/>
              <a:cs typeface="Calibri" panose="020F0502020204030204" pitchFamily="34" charset="0"/>
            </a:endParaRPr>
          </a:p>
          <a:p>
            <a:pPr marL="285750" indent="-285750">
              <a:buFont typeface="Arial" panose="020B0604020202020204" pitchFamily="34" charset="0"/>
              <a:buChar char="•"/>
            </a:pPr>
            <a:r>
              <a:rPr lang="en-IE" sz="1400" b="1">
                <a:latin typeface="+mj-lt"/>
                <a:cs typeface="Calibri"/>
              </a:rPr>
              <a:t>Focus on a </a:t>
            </a:r>
            <a:r>
              <a:rPr lang="en-IE" sz="1400" b="1">
                <a:solidFill>
                  <a:srgbClr val="7030A0"/>
                </a:solidFill>
                <a:latin typeface="+mj-lt"/>
                <a:cs typeface="Calibri"/>
              </a:rPr>
              <a:t>number of deliverables proportional </a:t>
            </a:r>
            <a:r>
              <a:rPr lang="en-IE" sz="1400" b="1">
                <a:latin typeface="+mj-lt"/>
                <a:cs typeface="Calibri"/>
              </a:rPr>
              <a:t>to the objectives, milestones and duration</a:t>
            </a:r>
          </a:p>
          <a:p>
            <a:endParaRPr lang="en-IE" sz="1400" i="1">
              <a:solidFill>
                <a:srgbClr val="000000"/>
              </a:solidFill>
              <a:latin typeface="+mj-lt"/>
              <a:cs typeface="Calibri" panose="020F0502020204030204" pitchFamily="34" charset="0"/>
            </a:endParaRPr>
          </a:p>
          <a:p>
            <a:pPr marL="285750" indent="-285750">
              <a:buFont typeface="Arial" panose="020B0604020202020204" pitchFamily="34" charset="0"/>
              <a:buChar char="•"/>
            </a:pPr>
            <a:endParaRPr lang="en-IE" sz="1400" b="1"/>
          </a:p>
          <a:p>
            <a:pPr marL="285750" indent="-285750">
              <a:buFont typeface="Arial" panose="020B0604020202020204" pitchFamily="34" charset="0"/>
              <a:buChar char="•"/>
            </a:pPr>
            <a:r>
              <a:rPr lang="en-IE" b="1">
                <a:solidFill>
                  <a:schemeClr val="accent2"/>
                </a:solidFill>
              </a:rPr>
              <a:t>DL: 15 October 2025!    </a:t>
            </a:r>
            <a:endParaRPr lang="en-IE" b="1">
              <a:solidFill>
                <a:schemeClr val="accent2"/>
              </a:solidFill>
              <a:cs typeface="Arial"/>
            </a:endParaRPr>
          </a:p>
          <a:p>
            <a:pPr marL="285750" indent="-285750">
              <a:buFont typeface="Arial" panose="020B0604020202020204" pitchFamily="34" charset="0"/>
              <a:buChar char="•"/>
            </a:pPr>
            <a:endParaRPr lang="en-IE" sz="1400"/>
          </a:p>
          <a:p>
            <a:pPr marL="285750" indent="-285750">
              <a:buFont typeface="Arial" panose="020B0604020202020204" pitchFamily="34" charset="0"/>
              <a:buChar char="•"/>
            </a:pPr>
            <a:endParaRPr lang="en-IE" sz="1400"/>
          </a:p>
          <a:p>
            <a:pPr marL="285750" indent="-285750">
              <a:buFont typeface="Arial" panose="020B0604020202020204" pitchFamily="34" charset="0"/>
              <a:buChar char="•"/>
            </a:pPr>
            <a:endParaRPr lang="en-IE" sz="1400" b="1"/>
          </a:p>
          <a:p>
            <a:pPr marL="285750" indent="-285750">
              <a:buFont typeface="Arial" panose="020B0604020202020204" pitchFamily="34" charset="0"/>
              <a:buChar char="•"/>
            </a:pPr>
            <a:endParaRPr lang="en-IE" sz="1400" b="1"/>
          </a:p>
        </p:txBody>
      </p:sp>
      <p:sp>
        <p:nvSpPr>
          <p:cNvPr id="2" name="Pentagon 16">
            <a:extLst>
              <a:ext uri="{FF2B5EF4-FFF2-40B4-BE49-F238E27FC236}">
                <a16:creationId xmlns:a16="http://schemas.microsoft.com/office/drawing/2014/main" id="{4D44ACCD-C0E0-8A41-B49F-9A0DDE12808F}"/>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sz="3200" b="1" kern="1200">
                <a:solidFill>
                  <a:schemeClr val="bg1"/>
                </a:solidFill>
                <a:ea typeface="Verdana" panose="020B0604030504040204" pitchFamily="34" charset="0"/>
                <a:cs typeface="+mj-cs"/>
              </a:rPr>
              <a:t>In one slide</a:t>
            </a:r>
          </a:p>
        </p:txBody>
      </p:sp>
      <p:pic>
        <p:nvPicPr>
          <p:cNvPr id="24" name="Picture 23" descr="A black rectangle with yellow border&#10;&#10;AI-generated content may be incorrect.">
            <a:extLst>
              <a:ext uri="{FF2B5EF4-FFF2-40B4-BE49-F238E27FC236}">
                <a16:creationId xmlns:a16="http://schemas.microsoft.com/office/drawing/2014/main" id="{8467EB49-4244-C450-A136-0EBD3F0BBC06}"/>
              </a:ext>
            </a:extLst>
          </p:cNvPr>
          <p:cNvPicPr>
            <a:picLocks noChangeAspect="1"/>
          </p:cNvPicPr>
          <p:nvPr/>
        </p:nvPicPr>
        <p:blipFill>
          <a:blip r:embed="rId13"/>
          <a:stretch>
            <a:fillRect/>
          </a:stretch>
        </p:blipFill>
        <p:spPr>
          <a:xfrm>
            <a:off x="3470313" y="2948086"/>
            <a:ext cx="8675784" cy="2935685"/>
          </a:xfrm>
          <a:prstGeom prst="rect">
            <a:avLst/>
          </a:prstGeom>
        </p:spPr>
      </p:pic>
    </p:spTree>
    <p:extLst>
      <p:ext uri="{BB962C8B-B14F-4D97-AF65-F5344CB8AC3E}">
        <p14:creationId xmlns:p14="http://schemas.microsoft.com/office/powerpoint/2010/main" val="71489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156297" cy="629593"/>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pl-PL" sz="4000" b="1" err="1"/>
              <a:t>Introduction</a:t>
            </a:r>
            <a:endParaRPr lang="pl-PL" sz="4000" b="1"/>
          </a:p>
        </p:txBody>
      </p:sp>
      <p:sp>
        <p:nvSpPr>
          <p:cNvPr id="10" name="Subtitle 2">
            <a:extLst>
              <a:ext uri="{FF2B5EF4-FFF2-40B4-BE49-F238E27FC236}">
                <a16:creationId xmlns:a16="http://schemas.microsoft.com/office/drawing/2014/main" id="{6DC2D0C4-F963-64E0-25AB-24277E2C3F9B}"/>
              </a:ext>
            </a:extLst>
          </p:cNvPr>
          <p:cNvSpPr txBox="1">
            <a:spLocks/>
          </p:cNvSpPr>
          <p:nvPr/>
        </p:nvSpPr>
        <p:spPr>
          <a:xfrm>
            <a:off x="1017850" y="1854959"/>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pl-PL" sz="3600" cap="none"/>
              <a:t>Gerald </a:t>
            </a:r>
            <a:r>
              <a:rPr lang="pl-PL" sz="3600" cap="none" err="1"/>
              <a:t>Cultot</a:t>
            </a:r>
            <a:endParaRPr lang="en-GB" sz="3600" cap="none"/>
          </a:p>
          <a:p>
            <a:r>
              <a:rPr lang="pl-PL" cap="none" err="1"/>
              <a:t>Acting</a:t>
            </a:r>
            <a:r>
              <a:rPr lang="pl-PL" cap="none"/>
              <a:t> </a:t>
            </a:r>
            <a:r>
              <a:rPr lang="en-GB" cap="none"/>
              <a:t>Head of Unit, </a:t>
            </a:r>
            <a:r>
              <a:rPr lang="pl-PL" cap="none"/>
              <a:t>EISMEA Unit I.1</a:t>
            </a:r>
            <a:endParaRPr lang="en-GB"/>
          </a:p>
          <a:p>
            <a:endParaRPr lang="en-GB"/>
          </a:p>
        </p:txBody>
      </p:sp>
      <p:sp>
        <p:nvSpPr>
          <p:cNvPr id="2" name="Subtitle 2">
            <a:extLst>
              <a:ext uri="{FF2B5EF4-FFF2-40B4-BE49-F238E27FC236}">
                <a16:creationId xmlns:a16="http://schemas.microsoft.com/office/drawing/2014/main" id="{C97D8C9C-CF56-584B-95AC-C78157190EDC}"/>
              </a:ext>
            </a:extLst>
          </p:cNvPr>
          <p:cNvSpPr txBox="1">
            <a:spLocks/>
          </p:cNvSpPr>
          <p:nvPr/>
        </p:nvSpPr>
        <p:spPr>
          <a:xfrm>
            <a:off x="1017849" y="4208385"/>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4887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16C0F7-C9FD-2741-00E7-42CF208800B5}"/>
              </a:ext>
            </a:extLst>
          </p:cNvPr>
          <p:cNvSpPr txBox="1">
            <a:spLocks/>
          </p:cNvSpPr>
          <p:nvPr/>
        </p:nvSpPr>
        <p:spPr>
          <a:xfrm>
            <a:off x="2557096" y="753416"/>
            <a:ext cx="7077808" cy="1021465"/>
          </a:xfrm>
          <a:prstGeom prst="rect">
            <a:avLst/>
          </a:prstGeom>
        </p:spPr>
        <p:txBody>
          <a:bodyPr wrap="none" lIns="91440" tIns="0" rIns="9144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kern="0">
                <a:solidFill>
                  <a:srgbClr val="024EA2"/>
                </a:solidFill>
              </a:rPr>
              <a:t>Thank you! </a:t>
            </a:r>
          </a:p>
          <a:p>
            <a:pPr marL="0" algn="ctr">
              <a:lnSpc>
                <a:spcPct val="200000"/>
              </a:lnSpc>
            </a:pPr>
            <a:endParaRPr lang="en-GB" sz="1050" b="0" kern="0">
              <a:solidFill>
                <a:srgbClr val="024EA2"/>
              </a:solidFill>
            </a:endParaRPr>
          </a:p>
          <a:p>
            <a:pPr marL="0" algn="ctr">
              <a:lnSpc>
                <a:spcPct val="200000"/>
              </a:lnSpc>
            </a:pPr>
            <a:r>
              <a:rPr lang="en-GB" sz="1600" kern="0">
                <a:solidFill>
                  <a:srgbClr val="024EA2"/>
                </a:solidFill>
                <a:cs typeface="Arial"/>
                <a:hlinkClick r:id="rId3"/>
              </a:rPr>
              <a:t>EISMEA-EU-ECOSYSTEMS</a:t>
            </a:r>
            <a:r>
              <a:rPr lang="en-IE" sz="1600" kern="0">
                <a:solidFill>
                  <a:srgbClr val="024EA2"/>
                </a:solidFill>
                <a:cs typeface="Arial"/>
                <a:hlinkClick r:id="rId3"/>
              </a:rPr>
              <a:t>@ec.europa.eu</a:t>
            </a:r>
            <a:r>
              <a:rPr lang="en-IE" sz="1600" kern="0">
                <a:solidFill>
                  <a:srgbClr val="024EA2"/>
                </a:solidFill>
                <a:cs typeface="Arial"/>
              </a:rPr>
              <a:t> </a:t>
            </a:r>
            <a:br>
              <a:rPr lang="en-GB" sz="2000" b="0" kern="0">
                <a:latin typeface="EC Square Sans Pro"/>
              </a:rPr>
            </a:br>
            <a:br>
              <a:rPr lang="en-GB" sz="2000" b="0" kern="0">
                <a:latin typeface="EC Square Sans Pro"/>
              </a:rPr>
            </a:br>
            <a:br>
              <a:rPr lang="en-GB" sz="2000" kern="0"/>
            </a:br>
            <a:endParaRPr lang="en-GB" sz="2000" kern="0">
              <a:cs typeface="Arial"/>
            </a:endParaRPr>
          </a:p>
        </p:txBody>
      </p:sp>
      <p:sp>
        <p:nvSpPr>
          <p:cNvPr id="7" name="TextBox 6">
            <a:extLst>
              <a:ext uri="{FF2B5EF4-FFF2-40B4-BE49-F238E27FC236}">
                <a16:creationId xmlns:a16="http://schemas.microsoft.com/office/drawing/2014/main" id="{92DCBC49-18FF-ED4B-6B4C-281B51438273}"/>
              </a:ext>
            </a:extLst>
          </p:cNvPr>
          <p:cNvSpPr txBox="1"/>
          <p:nvPr/>
        </p:nvSpPr>
        <p:spPr>
          <a:xfrm>
            <a:off x="3116240" y="3167390"/>
            <a:ext cx="5959520" cy="523220"/>
          </a:xfrm>
          <a:prstGeom prst="rect">
            <a:avLst/>
          </a:prstGeom>
          <a:noFill/>
        </p:spPr>
        <p:txBody>
          <a:bodyPr wrap="square" rtlCol="0">
            <a:spAutoFit/>
          </a:bodyPr>
          <a:lstStyle/>
          <a:p>
            <a:pPr algn="ctr"/>
            <a:r>
              <a:rPr lang="en-US" sz="1800" b="1">
                <a:solidFill>
                  <a:schemeClr val="tx2"/>
                </a:solidFill>
                <a:latin typeface="+mj-lt"/>
                <a:hlinkClick r:id="rId4"/>
              </a:rPr>
              <a:t>http://ec.europa.eu/horizon-europe</a:t>
            </a:r>
            <a:endParaRPr lang="en-GB" sz="1800" b="1">
              <a:solidFill>
                <a:schemeClr val="tx2"/>
              </a:solidFill>
              <a:latin typeface="+mj-lt"/>
            </a:endParaRPr>
          </a:p>
          <a:p>
            <a:pPr algn="ctr"/>
            <a:endParaRPr lang="en-GB" sz="1000" b="0">
              <a:solidFill>
                <a:schemeClr val="accent3"/>
              </a:solidFill>
            </a:endParaRPr>
          </a:p>
        </p:txBody>
      </p:sp>
      <p:pic>
        <p:nvPicPr>
          <p:cNvPr id="9" name="Picture 8">
            <a:extLst>
              <a:ext uri="{FF2B5EF4-FFF2-40B4-BE49-F238E27FC236}">
                <a16:creationId xmlns:a16="http://schemas.microsoft.com/office/drawing/2014/main" id="{0BAD85C9-EEA7-3878-5786-7C52AEB18507}"/>
              </a:ext>
            </a:extLst>
          </p:cNvPr>
          <p:cNvPicPr>
            <a:picLocks noChangeAspect="1"/>
          </p:cNvPicPr>
          <p:nvPr/>
        </p:nvPicPr>
        <p:blipFill>
          <a:blip r:embed="rId5"/>
          <a:stretch>
            <a:fillRect/>
          </a:stretch>
        </p:blipFill>
        <p:spPr>
          <a:xfrm>
            <a:off x="2771775" y="4074245"/>
            <a:ext cx="6648450" cy="1609725"/>
          </a:xfrm>
          <a:prstGeom prst="rect">
            <a:avLst/>
          </a:prstGeom>
          <a:effectLst>
            <a:softEdge rad="31750"/>
          </a:effectLst>
        </p:spPr>
      </p:pic>
    </p:spTree>
    <p:extLst>
      <p:ext uri="{BB962C8B-B14F-4D97-AF65-F5344CB8AC3E}">
        <p14:creationId xmlns:p14="http://schemas.microsoft.com/office/powerpoint/2010/main" val="878372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156297" cy="1749286"/>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4000" b="1"/>
              <a:t>Preparatory action for setting up </a:t>
            </a:r>
            <a:br>
              <a:rPr lang="pl-PL" sz="4000" b="1"/>
            </a:br>
            <a:r>
              <a:rPr lang="en-GB" sz="4000" b="1"/>
              <a:t>joint programmes among </a:t>
            </a:r>
            <a:br>
              <a:rPr lang="pl-PL" sz="4000" b="1"/>
            </a:br>
            <a:r>
              <a:rPr lang="en-GB" sz="4000" b="1"/>
              <a:t>innovation ecosystems actors (CSA)</a:t>
            </a:r>
          </a:p>
        </p:txBody>
      </p:sp>
      <p:sp>
        <p:nvSpPr>
          <p:cNvPr id="10" name="Subtitle 2">
            <a:extLst>
              <a:ext uri="{FF2B5EF4-FFF2-40B4-BE49-F238E27FC236}">
                <a16:creationId xmlns:a16="http://schemas.microsoft.com/office/drawing/2014/main" id="{6DC2D0C4-F963-64E0-25AB-24277E2C3F9B}"/>
              </a:ext>
            </a:extLst>
          </p:cNvPr>
          <p:cNvSpPr txBox="1">
            <a:spLocks/>
          </p:cNvSpPr>
          <p:nvPr/>
        </p:nvSpPr>
        <p:spPr>
          <a:xfrm>
            <a:off x="1017850" y="3049813"/>
            <a:ext cx="10156297" cy="48856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en-GB" sz="3600" cap="none"/>
              <a:t>Stella </a:t>
            </a:r>
            <a:r>
              <a:rPr lang="en-GB" sz="3600" cap="none" err="1"/>
              <a:t>Konakchieva</a:t>
            </a:r>
            <a:endParaRPr lang="en-GB" sz="3600" cap="none"/>
          </a:p>
          <a:p>
            <a:r>
              <a:rPr lang="en-GB" cap="none"/>
              <a:t>Project Officer, EISMEA Unit I.1</a:t>
            </a:r>
            <a:endParaRPr lang="en-GB"/>
          </a:p>
          <a:p>
            <a:endParaRPr lang="en-GB"/>
          </a:p>
        </p:txBody>
      </p:sp>
    </p:spTree>
    <p:extLst>
      <p:ext uri="{BB962C8B-B14F-4D97-AF65-F5344CB8AC3E}">
        <p14:creationId xmlns:p14="http://schemas.microsoft.com/office/powerpoint/2010/main" val="1144236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A95A794-9E78-58C5-DA85-70DC3EB378B7}"/>
              </a:ext>
            </a:extLst>
          </p:cNvPr>
          <p:cNvGrpSpPr/>
          <p:nvPr/>
        </p:nvGrpSpPr>
        <p:grpSpPr>
          <a:xfrm>
            <a:off x="548861" y="390263"/>
            <a:ext cx="11224312" cy="662803"/>
            <a:chOff x="548861" y="390263"/>
            <a:chExt cx="11224312" cy="662803"/>
          </a:xfrm>
        </p:grpSpPr>
        <p:sp>
          <p:nvSpPr>
            <p:cNvPr id="9" name="Right Arrow 1">
              <a:extLst>
                <a:ext uri="{FF2B5EF4-FFF2-40B4-BE49-F238E27FC236}">
                  <a16:creationId xmlns:a16="http://schemas.microsoft.com/office/drawing/2014/main" id="{4105AFF1-5E4F-F963-CCA7-3C126E7F8AA1}"/>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3FA7B277-E731-A8AE-ABF9-1EB2EEF58A7F}"/>
                </a:ext>
              </a:extLst>
            </p:cNvPr>
            <p:cNvGrpSpPr/>
            <p:nvPr/>
          </p:nvGrpSpPr>
          <p:grpSpPr>
            <a:xfrm>
              <a:off x="548861" y="390263"/>
              <a:ext cx="1993371" cy="652889"/>
              <a:chOff x="2751317" y="81314"/>
              <a:chExt cx="2406388" cy="910592"/>
            </a:xfrm>
            <a:solidFill>
              <a:schemeClr val="accent3"/>
            </a:solidFill>
          </p:grpSpPr>
          <p:sp>
            <p:nvSpPr>
              <p:cNvPr id="11" name="Rounded Rectangle 11">
                <a:extLst>
                  <a:ext uri="{FF2B5EF4-FFF2-40B4-BE49-F238E27FC236}">
                    <a16:creationId xmlns:a16="http://schemas.microsoft.com/office/drawing/2014/main" id="{C7B1E17C-24DF-CCB3-3E3D-3CC984E26AA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2" name="Rounded Rectangle 4">
                <a:extLst>
                  <a:ext uri="{FF2B5EF4-FFF2-40B4-BE49-F238E27FC236}">
                    <a16:creationId xmlns:a16="http://schemas.microsoft.com/office/drawing/2014/main" id="{6319619C-44DC-4E79-D33F-33FE4D823025}"/>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14" name="Rounded Rectangle 16">
              <a:extLst>
                <a:ext uri="{FF2B5EF4-FFF2-40B4-BE49-F238E27FC236}">
                  <a16:creationId xmlns:a16="http://schemas.microsoft.com/office/drawing/2014/main" id="{7428AAA3-0AC3-1133-9B4C-B60B86DF60A2}"/>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5" name="Rounded Rectangle 4">
              <a:extLst>
                <a:ext uri="{FF2B5EF4-FFF2-40B4-BE49-F238E27FC236}">
                  <a16:creationId xmlns:a16="http://schemas.microsoft.com/office/drawing/2014/main" id="{C1F43739-92D5-6049-C2BF-E4C218E21C85}"/>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graphicFrame>
        <p:nvGraphicFramePr>
          <p:cNvPr id="26" name="Table 25">
            <a:extLst>
              <a:ext uri="{FF2B5EF4-FFF2-40B4-BE49-F238E27FC236}">
                <a16:creationId xmlns:a16="http://schemas.microsoft.com/office/drawing/2014/main" id="{D7FB1ADE-AC1A-BE75-2BED-9028D47325BC}"/>
              </a:ext>
            </a:extLst>
          </p:cNvPr>
          <p:cNvGraphicFramePr>
            <a:graphicFrameLocks noGrp="1"/>
          </p:cNvGraphicFramePr>
          <p:nvPr>
            <p:extLst>
              <p:ext uri="{D42A27DB-BD31-4B8C-83A1-F6EECF244321}">
                <p14:modId xmlns:p14="http://schemas.microsoft.com/office/powerpoint/2010/main" val="3230654728"/>
              </p:ext>
            </p:extLst>
          </p:nvPr>
        </p:nvGraphicFramePr>
        <p:xfrm>
          <a:off x="548861" y="1461072"/>
          <a:ext cx="11187490" cy="4495773"/>
        </p:xfrm>
        <a:graphic>
          <a:graphicData uri="http://schemas.openxmlformats.org/drawingml/2006/table">
            <a:tbl>
              <a:tblPr firstRow="1" firstCol="1" bandRow="1">
                <a:tableStyleId>{93296810-A885-4BE3-A3E7-6D5BEEA58F35}</a:tableStyleId>
              </a:tblPr>
              <a:tblGrid>
                <a:gridCol w="3855749">
                  <a:extLst>
                    <a:ext uri="{9D8B030D-6E8A-4147-A177-3AD203B41FA5}">
                      <a16:colId xmlns:a16="http://schemas.microsoft.com/office/drawing/2014/main" val="1196486366"/>
                    </a:ext>
                  </a:extLst>
                </a:gridCol>
                <a:gridCol w="7331741">
                  <a:extLst>
                    <a:ext uri="{9D8B030D-6E8A-4147-A177-3AD203B41FA5}">
                      <a16:colId xmlns:a16="http://schemas.microsoft.com/office/drawing/2014/main" val="2831846909"/>
                    </a:ext>
                  </a:extLst>
                </a:gridCol>
              </a:tblGrid>
              <a:tr h="482491">
                <a:tc>
                  <a:txBody>
                    <a:bodyPr/>
                    <a:lstStyle/>
                    <a:p>
                      <a:pPr algn="l">
                        <a:lnSpc>
                          <a:spcPct val="115000"/>
                        </a:lnSpc>
                        <a:spcAft>
                          <a:spcPts val="400"/>
                        </a:spcAft>
                      </a:pPr>
                      <a:r>
                        <a:rPr lang="en-GB" sz="2000" b="1">
                          <a:solidFill>
                            <a:schemeClr val="accent1"/>
                          </a:solidFill>
                          <a:effectLst/>
                        </a:rPr>
                        <a:t>Type of Action</a:t>
                      </a:r>
                      <a:endParaRPr lang="en-GB" sz="20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935" marR="61935" marT="61935" marB="0">
                    <a:solidFill>
                      <a:schemeClr val="accent3">
                        <a:alpha val="95000"/>
                      </a:schemeClr>
                    </a:solidFill>
                  </a:tcPr>
                </a:tc>
                <a:tc>
                  <a:txBody>
                    <a:bodyPr/>
                    <a:lstStyle/>
                    <a:p>
                      <a:pPr marL="0" algn="l" defTabSz="914400" rtl="0" eaLnBrk="1" latinLnBrk="0" hangingPunct="1">
                        <a:lnSpc>
                          <a:spcPct val="115000"/>
                        </a:lnSpc>
                        <a:spcAft>
                          <a:spcPts val="400"/>
                        </a:spcAft>
                      </a:pPr>
                      <a:r>
                        <a:rPr lang="en-GB" sz="2000" b="1" kern="1200">
                          <a:solidFill>
                            <a:schemeClr val="accent1"/>
                          </a:solidFill>
                          <a:effectLst/>
                          <a:latin typeface="+mn-lt"/>
                          <a:ea typeface="+mn-ea"/>
                          <a:cs typeface="+mn-cs"/>
                        </a:rPr>
                        <a:t>CSA</a:t>
                      </a:r>
                    </a:p>
                  </a:txBody>
                  <a:tcPr marL="61935" marR="61935" marT="61935" marB="0">
                    <a:solidFill>
                      <a:schemeClr val="accent3"/>
                    </a:solidFill>
                  </a:tcPr>
                </a:tc>
                <a:extLst>
                  <a:ext uri="{0D108BD9-81ED-4DB2-BD59-A6C34878D82A}">
                    <a16:rowId xmlns:a16="http://schemas.microsoft.com/office/drawing/2014/main" val="2818396682"/>
                  </a:ext>
                </a:extLst>
              </a:tr>
              <a:tr h="415386">
                <a:tc>
                  <a:txBody>
                    <a:bodyPr/>
                    <a:lstStyle/>
                    <a:p>
                      <a:pPr lvl="0" algn="l">
                        <a:lnSpc>
                          <a:spcPct val="114999"/>
                        </a:lnSpc>
                        <a:spcAft>
                          <a:spcPts val="400"/>
                        </a:spcAft>
                        <a:buNone/>
                      </a:pPr>
                      <a:r>
                        <a:rPr lang="en-GB" sz="1800" b="1">
                          <a:effectLst/>
                        </a:rPr>
                        <a:t>Total Indicative budget</a:t>
                      </a:r>
                      <a:endParaRPr lang="en-GB" sz="1800" b="1">
                        <a:effectLst/>
                        <a:latin typeface="Times New Roman"/>
                        <a:cs typeface="Times New Roman"/>
                      </a:endParaRPr>
                    </a:p>
                  </a:txBody>
                  <a:tcPr marL="61935" marR="61935" marT="61935" marB="0">
                    <a:solidFill>
                      <a:schemeClr val="accent3"/>
                    </a:solidFill>
                  </a:tcPr>
                </a:tc>
                <a:tc>
                  <a:txBody>
                    <a:bodyPr/>
                    <a:lstStyle/>
                    <a:p>
                      <a:pPr lvl="0" algn="just">
                        <a:lnSpc>
                          <a:spcPct val="114999"/>
                        </a:lnSpc>
                        <a:spcAft>
                          <a:spcPts val="400"/>
                        </a:spcAft>
                        <a:buNone/>
                      </a:pPr>
                      <a:r>
                        <a:rPr lang="en-GB" sz="1800" b="0">
                          <a:effectLst/>
                        </a:rPr>
                        <a:t>5 m €</a:t>
                      </a:r>
                      <a:endParaRPr lang="en-GB" sz="1800" b="0">
                        <a:effectLst/>
                        <a:latin typeface="Times New Roman"/>
                        <a:cs typeface="Times New Roman"/>
                      </a:endParaRPr>
                    </a:p>
                  </a:txBody>
                  <a:tcPr marL="61935" marR="61935" marT="61935" marB="0"/>
                </a:tc>
                <a:extLst>
                  <a:ext uri="{0D108BD9-81ED-4DB2-BD59-A6C34878D82A}">
                    <a16:rowId xmlns:a16="http://schemas.microsoft.com/office/drawing/2014/main" val="3533977076"/>
                  </a:ext>
                </a:extLst>
              </a:tr>
              <a:tr h="597245">
                <a:tc>
                  <a:txBody>
                    <a:bodyPr/>
                    <a:lstStyle/>
                    <a:p>
                      <a:pPr algn="l">
                        <a:lnSpc>
                          <a:spcPct val="115000"/>
                        </a:lnSpc>
                        <a:spcAft>
                          <a:spcPts val="400"/>
                        </a:spcAft>
                      </a:pPr>
                      <a:r>
                        <a:rPr lang="en-GB" sz="1800" b="1">
                          <a:effectLst/>
                        </a:rPr>
                        <a:t>Expected EU contribution / project</a:t>
                      </a:r>
                      <a:endParaRPr lang="en-GB" sz="1800" b="1">
                        <a:effectLst/>
                        <a:latin typeface="Times New Roman"/>
                        <a:ea typeface="Times New Roman" panose="02020603050405020304" pitchFamily="18" charset="0"/>
                        <a:cs typeface="Times New Roman"/>
                      </a:endParaRPr>
                    </a:p>
                  </a:txBody>
                  <a:tcPr marL="61935" marR="61935" marT="61935" marB="0">
                    <a:solidFill>
                      <a:schemeClr val="accent3"/>
                    </a:solidFill>
                  </a:tcPr>
                </a:tc>
                <a:tc>
                  <a:txBody>
                    <a:bodyPr/>
                    <a:lstStyle/>
                    <a:p>
                      <a:pPr algn="just">
                        <a:lnSpc>
                          <a:spcPct val="115000"/>
                        </a:lnSpc>
                        <a:spcAft>
                          <a:spcPts val="400"/>
                        </a:spcAft>
                      </a:pPr>
                      <a:r>
                        <a:rPr lang="en-GB" sz="1800" b="0">
                          <a:effectLst/>
                        </a:rPr>
                        <a:t>1 m €</a:t>
                      </a:r>
                      <a:endParaRPr lang="en-GB" sz="1800" b="0">
                        <a:effectLst/>
                        <a:latin typeface="Times New Roman"/>
                        <a:ea typeface="Times New Roman" panose="02020603050405020304" pitchFamily="18" charset="0"/>
                        <a:cs typeface="Times New Roman"/>
                      </a:endParaRPr>
                    </a:p>
                  </a:txBody>
                  <a:tcPr marL="61935" marR="61935" marT="61935" marB="0"/>
                </a:tc>
                <a:extLst>
                  <a:ext uri="{0D108BD9-81ED-4DB2-BD59-A6C34878D82A}">
                    <a16:rowId xmlns:a16="http://schemas.microsoft.com/office/drawing/2014/main" val="3727376642"/>
                  </a:ext>
                </a:extLst>
              </a:tr>
              <a:tr h="463942">
                <a:tc>
                  <a:txBody>
                    <a:bodyPr/>
                    <a:lstStyle/>
                    <a:p>
                      <a:pPr lvl="0" algn="l">
                        <a:lnSpc>
                          <a:spcPct val="114999"/>
                        </a:lnSpc>
                        <a:spcAft>
                          <a:spcPts val="400"/>
                        </a:spcAft>
                        <a:buNone/>
                      </a:pPr>
                      <a:r>
                        <a:rPr lang="en-IE" sz="1800" b="1" kern="1200">
                          <a:solidFill>
                            <a:schemeClr val="lt1"/>
                          </a:solidFill>
                          <a:effectLst/>
                        </a:rPr>
                        <a:t>Expected grants to be signed</a:t>
                      </a:r>
                      <a:endParaRPr lang="en-GB" sz="1800" b="1" kern="1200">
                        <a:solidFill>
                          <a:schemeClr val="lt1"/>
                        </a:solidFill>
                        <a:effectLst/>
                        <a:latin typeface="+mn-lt"/>
                        <a:ea typeface="+mn-ea"/>
                        <a:cs typeface="+mn-cs"/>
                      </a:endParaRPr>
                    </a:p>
                  </a:txBody>
                  <a:tcPr marL="61935" marR="61935" marT="61935" marB="0">
                    <a:solidFill>
                      <a:schemeClr val="accent3"/>
                    </a:solidFill>
                  </a:tcPr>
                </a:tc>
                <a:tc>
                  <a:txBody>
                    <a:bodyPr/>
                    <a:lstStyle/>
                    <a:p>
                      <a:pPr lvl="0" algn="just">
                        <a:lnSpc>
                          <a:spcPct val="114999"/>
                        </a:lnSpc>
                        <a:spcAft>
                          <a:spcPts val="400"/>
                        </a:spcAft>
                        <a:buNone/>
                      </a:pPr>
                      <a:r>
                        <a:rPr lang="en-IE" sz="1800" b="0" kern="1200">
                          <a:solidFill>
                            <a:schemeClr val="dk1"/>
                          </a:solidFill>
                          <a:effectLst/>
                          <a:latin typeface="+mn-lt"/>
                          <a:ea typeface="+mn-ea"/>
                          <a:cs typeface="+mn-cs"/>
                        </a:rPr>
                        <a:t>5</a:t>
                      </a:r>
                      <a:endParaRPr lang="en-GB" sz="1800" b="0" kern="1200">
                        <a:solidFill>
                          <a:schemeClr val="dk1"/>
                        </a:solidFill>
                        <a:effectLst/>
                        <a:latin typeface="+mn-lt"/>
                        <a:ea typeface="+mn-ea"/>
                        <a:cs typeface="+mn-cs"/>
                      </a:endParaRPr>
                    </a:p>
                  </a:txBody>
                  <a:tcPr marL="61935" marR="61935" marT="61935" marB="0"/>
                </a:tc>
                <a:extLst>
                  <a:ext uri="{0D108BD9-81ED-4DB2-BD59-A6C34878D82A}">
                    <a16:rowId xmlns:a16="http://schemas.microsoft.com/office/drawing/2014/main" val="1908802241"/>
                  </a:ext>
                </a:extLst>
              </a:tr>
              <a:tr h="0">
                <a:tc>
                  <a:txBody>
                    <a:bodyPr/>
                    <a:lstStyle/>
                    <a:p>
                      <a:pPr algn="l">
                        <a:lnSpc>
                          <a:spcPct val="115000"/>
                        </a:lnSpc>
                        <a:spcAft>
                          <a:spcPts val="400"/>
                        </a:spcAft>
                      </a:pPr>
                      <a:r>
                        <a:rPr lang="en-IE" sz="1800" b="1" kern="1200">
                          <a:solidFill>
                            <a:schemeClr val="lt1"/>
                          </a:solidFill>
                          <a:effectLst/>
                        </a:rPr>
                        <a:t>Estimated project duration</a:t>
                      </a:r>
                      <a:endParaRPr lang="en-GB" sz="1800" b="1" kern="1200">
                        <a:solidFill>
                          <a:schemeClr val="lt1"/>
                        </a:solidFill>
                        <a:effectLst/>
                        <a:latin typeface="+mn-lt"/>
                        <a:ea typeface="+mn-ea"/>
                        <a:cs typeface="+mn-cs"/>
                      </a:endParaRPr>
                    </a:p>
                  </a:txBody>
                  <a:tcPr marL="61935" marR="61935" marT="61935" marB="0">
                    <a:solidFill>
                      <a:schemeClr val="accent3"/>
                    </a:solidFill>
                  </a:tcPr>
                </a:tc>
                <a:tc>
                  <a:txBody>
                    <a:bodyPr/>
                    <a:lstStyle/>
                    <a:p>
                      <a:pPr marL="0" algn="just" defTabSz="914400" rtl="0" eaLnBrk="1" latinLnBrk="0" hangingPunct="1">
                        <a:lnSpc>
                          <a:spcPct val="115000"/>
                        </a:lnSpc>
                        <a:spcAft>
                          <a:spcPts val="400"/>
                        </a:spcAft>
                      </a:pPr>
                      <a:r>
                        <a:rPr lang="en-IE" sz="1800" b="0" kern="1200">
                          <a:solidFill>
                            <a:schemeClr val="dk1"/>
                          </a:solidFill>
                          <a:effectLst/>
                          <a:latin typeface="+mn-lt"/>
                          <a:ea typeface="+mn-ea"/>
                          <a:cs typeface="+mn-cs"/>
                        </a:rPr>
                        <a:t>12-18 months</a:t>
                      </a:r>
                      <a:endParaRPr lang="en-GB" sz="1800" b="0" kern="1200">
                        <a:solidFill>
                          <a:schemeClr val="dk1"/>
                        </a:solidFill>
                        <a:effectLst/>
                        <a:latin typeface="+mn-lt"/>
                        <a:ea typeface="+mn-ea"/>
                        <a:cs typeface="+mn-cs"/>
                      </a:endParaRPr>
                    </a:p>
                  </a:txBody>
                  <a:tcPr marL="61935" marR="61935" marT="61935" marB="0"/>
                </a:tc>
                <a:extLst>
                  <a:ext uri="{0D108BD9-81ED-4DB2-BD59-A6C34878D82A}">
                    <a16:rowId xmlns:a16="http://schemas.microsoft.com/office/drawing/2014/main" val="53541052"/>
                  </a:ext>
                </a:extLst>
              </a:tr>
              <a:tr h="1420204">
                <a:tc>
                  <a:txBody>
                    <a:bodyPr/>
                    <a:lstStyle/>
                    <a:p>
                      <a:pPr lvl="0" algn="l">
                        <a:lnSpc>
                          <a:spcPct val="114999"/>
                        </a:lnSpc>
                        <a:spcAft>
                          <a:spcPts val="400"/>
                        </a:spcAft>
                        <a:buNone/>
                      </a:pPr>
                      <a:r>
                        <a:rPr lang="en-IE" sz="1800" b="1" kern="1200">
                          <a:solidFill>
                            <a:schemeClr val="lt1"/>
                          </a:solidFill>
                          <a:effectLst/>
                        </a:rPr>
                        <a:t>Additional eligibility criterion</a:t>
                      </a:r>
                      <a:endParaRPr lang="en-IE" sz="1800" b="1" kern="1200">
                        <a:solidFill>
                          <a:schemeClr val="lt1"/>
                        </a:solidFill>
                        <a:effectLst/>
                        <a:latin typeface="+mn-lt"/>
                        <a:ea typeface="+mn-ea"/>
                        <a:cs typeface="+mn-cs"/>
                      </a:endParaRPr>
                    </a:p>
                  </a:txBody>
                  <a:tcPr marL="61935" marR="61935" marT="61935" marB="0">
                    <a:solidFill>
                      <a:schemeClr val="accent3"/>
                    </a:solidFill>
                  </a:tcPr>
                </a:tc>
                <a:tc>
                  <a:txBody>
                    <a:bodyPr/>
                    <a:lstStyle/>
                    <a:p>
                      <a:pPr marL="0" lvl="0" algn="just">
                        <a:lnSpc>
                          <a:spcPct val="114999"/>
                        </a:lnSpc>
                        <a:spcAft>
                          <a:spcPts val="400"/>
                        </a:spcAft>
                        <a:buNone/>
                      </a:pPr>
                      <a:r>
                        <a:rPr lang="en-US" sz="1800" b="1"/>
                        <a:t>at least three (3) </a:t>
                      </a:r>
                      <a:r>
                        <a:rPr lang="en-US" sz="1800"/>
                        <a:t>legal entities, of which:</a:t>
                      </a:r>
                      <a:endParaRPr lang="en-US" sz="3600"/>
                    </a:p>
                    <a:p>
                      <a:pPr marL="228600" lvl="0" indent="-228600" algn="l">
                        <a:lnSpc>
                          <a:spcPct val="114999"/>
                        </a:lnSpc>
                        <a:spcAft>
                          <a:spcPts val="400"/>
                        </a:spcAft>
                        <a:buFont typeface="Arial" panose="020B0604020202020204" pitchFamily="34" charset="0"/>
                        <a:buChar char="•"/>
                      </a:pPr>
                      <a:r>
                        <a:rPr lang="en-US" sz="1800"/>
                        <a:t>from three (3) different Member States or Associated Countries, </a:t>
                      </a:r>
                      <a:endParaRPr lang="en-US" sz="3600"/>
                    </a:p>
                    <a:p>
                      <a:pPr marL="171450" lvl="0" indent="-171450" algn="l">
                        <a:lnSpc>
                          <a:spcPct val="114999"/>
                        </a:lnSpc>
                        <a:spcAft>
                          <a:spcPts val="400"/>
                        </a:spcAft>
                        <a:buFont typeface="Arial" panose="020B0604020202020204" pitchFamily="34" charset="0"/>
                        <a:buChar char="•"/>
                      </a:pPr>
                      <a:r>
                        <a:rPr lang="en-US" sz="1800"/>
                        <a:t>at least one (1) in a 'moderate’ or 'emerging' innovator region </a:t>
                      </a:r>
                      <a:r>
                        <a:rPr lang="en-US" sz="1800" u="sng"/>
                        <a:t>and</a:t>
                      </a:r>
                      <a:r>
                        <a:rPr lang="en-US" sz="1800"/>
                        <a:t> </a:t>
                      </a:r>
                    </a:p>
                    <a:p>
                      <a:pPr marL="171450" lvl="0" indent="-171450" algn="l">
                        <a:lnSpc>
                          <a:spcPct val="114999"/>
                        </a:lnSpc>
                        <a:spcAft>
                          <a:spcPts val="400"/>
                        </a:spcAft>
                        <a:buFont typeface="Arial" panose="020B0604020202020204" pitchFamily="34" charset="0"/>
                        <a:buChar char="•"/>
                      </a:pPr>
                      <a:r>
                        <a:rPr lang="en-US" sz="1800"/>
                        <a:t>at least one (1) in a 'strong' or 'innovation leader' innovator region. </a:t>
                      </a:r>
                      <a:r>
                        <a:rPr lang="en-IE" sz="1800" b="0" u="none" strike="noStrike" kern="1200" noProof="0">
                          <a:effectLst/>
                        </a:rPr>
                        <a:t> </a:t>
                      </a:r>
                      <a:endParaRPr lang="en-IE" sz="1800" b="0" kern="1200">
                        <a:solidFill>
                          <a:schemeClr val="dk1"/>
                        </a:solidFill>
                        <a:effectLst/>
                        <a:latin typeface="+mn-lt"/>
                        <a:ea typeface="+mn-ea"/>
                        <a:cs typeface="+mn-cs"/>
                      </a:endParaRPr>
                    </a:p>
                  </a:txBody>
                  <a:tcPr marL="61935" marR="61935" marT="61935" marB="0"/>
                </a:tc>
                <a:extLst>
                  <a:ext uri="{0D108BD9-81ED-4DB2-BD59-A6C34878D82A}">
                    <a16:rowId xmlns:a16="http://schemas.microsoft.com/office/drawing/2014/main" val="2444800097"/>
                  </a:ext>
                </a:extLst>
              </a:tr>
              <a:tr h="666657">
                <a:tc>
                  <a:txBody>
                    <a:bodyPr/>
                    <a:lstStyle/>
                    <a:p>
                      <a:pPr lvl="0" algn="l">
                        <a:lnSpc>
                          <a:spcPct val="114999"/>
                        </a:lnSpc>
                        <a:spcAft>
                          <a:spcPts val="400"/>
                        </a:spcAft>
                        <a:buNone/>
                      </a:pPr>
                      <a:r>
                        <a:rPr lang="en-IE" sz="1800" b="1" u="none" strike="noStrike" kern="1200" noProof="0">
                          <a:effectLst/>
                        </a:rPr>
                        <a:t>Lump sum grant</a:t>
                      </a:r>
                      <a:endParaRPr lang="en-US" sz="1800" b="1"/>
                    </a:p>
                  </a:txBody>
                  <a:tcPr marL="61935" marR="61935" marT="61935" marB="0">
                    <a:solidFill>
                      <a:schemeClr val="accent3"/>
                    </a:solidFill>
                  </a:tcPr>
                </a:tc>
                <a:tc>
                  <a:txBody>
                    <a:bodyPr/>
                    <a:lstStyle/>
                    <a:p>
                      <a:pPr marL="0" lvl="0" algn="just">
                        <a:lnSpc>
                          <a:spcPct val="114999"/>
                        </a:lnSpc>
                        <a:spcAft>
                          <a:spcPts val="400"/>
                        </a:spcAft>
                        <a:buNone/>
                      </a:pPr>
                      <a:r>
                        <a:rPr lang="en-IE" sz="1800" b="0" u="none" strike="noStrike" kern="1200" noProof="0">
                          <a:effectLst/>
                        </a:rPr>
                        <a:t>Eligible costs will take the form of a lump sum.</a:t>
                      </a:r>
                      <a:endParaRPr lang="en-US" sz="1800"/>
                    </a:p>
                  </a:txBody>
                  <a:tcPr marL="61935" marR="61935" marT="61935" marB="0"/>
                </a:tc>
                <a:extLst>
                  <a:ext uri="{0D108BD9-81ED-4DB2-BD59-A6C34878D82A}">
                    <a16:rowId xmlns:a16="http://schemas.microsoft.com/office/drawing/2014/main" val="1736172439"/>
                  </a:ext>
                </a:extLst>
              </a:tr>
            </a:tbl>
          </a:graphicData>
        </a:graphic>
      </p:graphicFrame>
    </p:spTree>
    <p:extLst>
      <p:ext uri="{BB962C8B-B14F-4D97-AF65-F5344CB8AC3E}">
        <p14:creationId xmlns:p14="http://schemas.microsoft.com/office/powerpoint/2010/main" val="1897310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FA267D-65B0-E203-DB65-5D85FE2DC279}"/>
              </a:ext>
            </a:extLst>
          </p:cNvPr>
          <p:cNvSpPr txBox="1"/>
          <p:nvPr/>
        </p:nvSpPr>
        <p:spPr>
          <a:xfrm>
            <a:off x="1466738" y="1382908"/>
            <a:ext cx="10241417" cy="5074915"/>
          </a:xfrm>
          <a:prstGeom prst="rect">
            <a:avLst/>
          </a:prstGeom>
          <a:noFill/>
        </p:spPr>
        <p:txBody>
          <a:bodyPr wrap="square" lIns="91440" tIns="45720" rIns="91440" bIns="45720" rtlCol="0" anchor="t">
            <a:spAutoFit/>
          </a:bodyPr>
          <a:lstStyle/>
          <a:p>
            <a:pPr>
              <a:lnSpc>
                <a:spcPct val="115000"/>
              </a:lnSpc>
              <a:spcAft>
                <a:spcPts val="1000"/>
              </a:spcAft>
            </a:pPr>
            <a:r>
              <a:rPr lang="en-GB" sz="2400" b="1">
                <a:ea typeface="Times New Roman" panose="02020603050405020304" pitchFamily="18" charset="0"/>
                <a:cs typeface="Times New Roman"/>
              </a:rPr>
              <a:t>Target group(s)</a:t>
            </a:r>
            <a:br>
              <a:rPr lang="pl-PL" sz="2400" b="1">
                <a:ea typeface="Times New Roman" panose="02020603050405020304" pitchFamily="18" charset="0"/>
                <a:cs typeface="Times New Roman"/>
              </a:rPr>
            </a:br>
            <a:r>
              <a:rPr lang="en-GB" sz="2000">
                <a:ea typeface="Times New Roman" panose="02020603050405020304" pitchFamily="18" charset="0"/>
                <a:cs typeface="Times New Roman"/>
              </a:rPr>
              <a:t>Public innovation authorities + private actors + R&amp;I actors/networks.</a:t>
            </a:r>
            <a:br>
              <a:rPr lang="pl-PL" sz="2000">
                <a:ea typeface="Times New Roman" panose="02020603050405020304" pitchFamily="18" charset="0"/>
                <a:cs typeface="Times New Roman"/>
              </a:rPr>
            </a:br>
            <a:endParaRPr lang="en-IE" sz="2000" i="1">
              <a:highlight>
                <a:srgbClr val="FFFF00"/>
              </a:highlight>
              <a:cs typeface="Times New Roman"/>
            </a:endParaRPr>
          </a:p>
          <a:p>
            <a:pPr algn="just">
              <a:lnSpc>
                <a:spcPct val="115000"/>
              </a:lnSpc>
            </a:pPr>
            <a:r>
              <a:rPr lang="en-GB" sz="2400" b="1"/>
              <a:t>Main expected outcome</a:t>
            </a:r>
            <a:r>
              <a:rPr lang="en-GB" sz="2400"/>
              <a:t> </a:t>
            </a:r>
            <a:endParaRPr lang="pl-PL" sz="2400"/>
          </a:p>
          <a:p>
            <a:pPr algn="just">
              <a:lnSpc>
                <a:spcPct val="115000"/>
              </a:lnSpc>
            </a:pPr>
            <a:r>
              <a:rPr lang="en-GB" sz="2000"/>
              <a:t>More dynamic, inclusive, gender-diverse &amp; connected innovation ecosystems, via co-planning, co-implementation &amp; co-investments around areas outlined in the </a:t>
            </a:r>
            <a:r>
              <a:rPr lang="en-GB" sz="2000">
                <a:hlinkClick r:id="rId2"/>
              </a:rPr>
              <a:t>New European Innovation Agenda</a:t>
            </a:r>
            <a:r>
              <a:rPr lang="en-GB" sz="2000"/>
              <a:t>.</a:t>
            </a:r>
            <a:endParaRPr lang="pl-PL" sz="2000"/>
          </a:p>
          <a:p>
            <a:pPr algn="just">
              <a:lnSpc>
                <a:spcPct val="115000"/>
              </a:lnSpc>
            </a:pPr>
            <a:endParaRPr lang="pl-PL" sz="2400"/>
          </a:p>
          <a:p>
            <a:pPr algn="just">
              <a:lnSpc>
                <a:spcPct val="115000"/>
              </a:lnSpc>
            </a:pPr>
            <a:r>
              <a:rPr lang="pl-PL" sz="2400" b="1" err="1"/>
              <a:t>Scope</a:t>
            </a:r>
            <a:r>
              <a:rPr lang="en-GB" sz="2400"/>
              <a:t> </a:t>
            </a:r>
            <a:endParaRPr lang="pl-PL" sz="2400"/>
          </a:p>
          <a:p>
            <a:pPr>
              <a:lnSpc>
                <a:spcPct val="115000"/>
              </a:lnSpc>
            </a:pPr>
            <a:r>
              <a:rPr lang="pl-PL" sz="2000"/>
              <a:t>To </a:t>
            </a:r>
            <a:r>
              <a:rPr lang="en-GB" sz="2000" b="1">
                <a:solidFill>
                  <a:schemeClr val="accent1"/>
                </a:solidFill>
              </a:rPr>
              <a:t>prepare</a:t>
            </a:r>
            <a:r>
              <a:rPr lang="en-GB" sz="2000">
                <a:solidFill>
                  <a:schemeClr val="accent1"/>
                </a:solidFill>
              </a:rPr>
              <a:t> </a:t>
            </a:r>
            <a:r>
              <a:rPr lang="en-GB" sz="2000" b="1">
                <a:solidFill>
                  <a:schemeClr val="accent1"/>
                </a:solidFill>
              </a:rPr>
              <a:t>joint multi-annual programmes and action plans </a:t>
            </a:r>
            <a:r>
              <a:rPr lang="en-GB" sz="2000"/>
              <a:t>to strengthen their innovation performance/capacities/interconnection/ alignment with policies and jointly tackle challenges at all levels, establishing if relevant links to the Regional Innovation Valley.</a:t>
            </a:r>
            <a:endParaRPr lang="en-GB" sz="2000">
              <a:cs typeface="Segoe UI"/>
            </a:endParaRPr>
          </a:p>
        </p:txBody>
      </p:sp>
      <p:grpSp>
        <p:nvGrpSpPr>
          <p:cNvPr id="2" name="Group 1">
            <a:extLst>
              <a:ext uri="{FF2B5EF4-FFF2-40B4-BE49-F238E27FC236}">
                <a16:creationId xmlns:a16="http://schemas.microsoft.com/office/drawing/2014/main" id="{6A95A794-9E78-58C5-DA85-70DC3EB378B7}"/>
              </a:ext>
            </a:extLst>
          </p:cNvPr>
          <p:cNvGrpSpPr/>
          <p:nvPr/>
        </p:nvGrpSpPr>
        <p:grpSpPr>
          <a:xfrm>
            <a:off x="548861" y="390263"/>
            <a:ext cx="11224312" cy="662803"/>
            <a:chOff x="548861" y="390263"/>
            <a:chExt cx="11224312" cy="662803"/>
          </a:xfrm>
        </p:grpSpPr>
        <p:sp>
          <p:nvSpPr>
            <p:cNvPr id="9" name="Right Arrow 1">
              <a:extLst>
                <a:ext uri="{FF2B5EF4-FFF2-40B4-BE49-F238E27FC236}">
                  <a16:creationId xmlns:a16="http://schemas.microsoft.com/office/drawing/2014/main" id="{4105AFF1-5E4F-F963-CCA7-3C126E7F8AA1}"/>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3FA7B277-E731-A8AE-ABF9-1EB2EEF58A7F}"/>
                </a:ext>
              </a:extLst>
            </p:cNvPr>
            <p:cNvGrpSpPr/>
            <p:nvPr/>
          </p:nvGrpSpPr>
          <p:grpSpPr>
            <a:xfrm>
              <a:off x="548861" y="390263"/>
              <a:ext cx="1993371" cy="652889"/>
              <a:chOff x="2751317" y="81314"/>
              <a:chExt cx="2406388" cy="910592"/>
            </a:xfrm>
            <a:solidFill>
              <a:schemeClr val="accent3"/>
            </a:solidFill>
          </p:grpSpPr>
          <p:sp>
            <p:nvSpPr>
              <p:cNvPr id="11" name="Rounded Rectangle 11">
                <a:extLst>
                  <a:ext uri="{FF2B5EF4-FFF2-40B4-BE49-F238E27FC236}">
                    <a16:creationId xmlns:a16="http://schemas.microsoft.com/office/drawing/2014/main" id="{C7B1E17C-24DF-CCB3-3E3D-3CC984E26AA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2" name="Rounded Rectangle 4">
                <a:extLst>
                  <a:ext uri="{FF2B5EF4-FFF2-40B4-BE49-F238E27FC236}">
                    <a16:creationId xmlns:a16="http://schemas.microsoft.com/office/drawing/2014/main" id="{6319619C-44DC-4E79-D33F-33FE4D823025}"/>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14" name="Rounded Rectangle 16">
              <a:extLst>
                <a:ext uri="{FF2B5EF4-FFF2-40B4-BE49-F238E27FC236}">
                  <a16:creationId xmlns:a16="http://schemas.microsoft.com/office/drawing/2014/main" id="{7428AAA3-0AC3-1133-9B4C-B60B86DF60A2}"/>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5" name="Rounded Rectangle 4">
              <a:extLst>
                <a:ext uri="{FF2B5EF4-FFF2-40B4-BE49-F238E27FC236}">
                  <a16:creationId xmlns:a16="http://schemas.microsoft.com/office/drawing/2014/main" id="{C1F43739-92D5-6049-C2BF-E4C218E21C85}"/>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3" name="Picture 2">
            <a:extLst>
              <a:ext uri="{FF2B5EF4-FFF2-40B4-BE49-F238E27FC236}">
                <a16:creationId xmlns:a16="http://schemas.microsoft.com/office/drawing/2014/main" id="{2B06DE4E-16A5-FC53-FAFE-B68A8F258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44" y="1384309"/>
            <a:ext cx="982894" cy="1080000"/>
          </a:xfrm>
          <a:prstGeom prst="rect">
            <a:avLst/>
          </a:prstGeom>
        </p:spPr>
      </p:pic>
      <p:pic>
        <p:nvPicPr>
          <p:cNvPr id="4" name="Picture 3">
            <a:extLst>
              <a:ext uri="{FF2B5EF4-FFF2-40B4-BE49-F238E27FC236}">
                <a16:creationId xmlns:a16="http://schemas.microsoft.com/office/drawing/2014/main" id="{1366B0EB-8F99-945A-BB9C-D49B6F624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60" y="2723103"/>
            <a:ext cx="916601" cy="1004735"/>
          </a:xfrm>
          <a:prstGeom prst="rect">
            <a:avLst/>
          </a:prstGeom>
        </p:spPr>
      </p:pic>
      <p:pic>
        <p:nvPicPr>
          <p:cNvPr id="5" name="Picture 4">
            <a:extLst>
              <a:ext uri="{FF2B5EF4-FFF2-40B4-BE49-F238E27FC236}">
                <a16:creationId xmlns:a16="http://schemas.microsoft.com/office/drawing/2014/main" id="{549427EA-0A53-43A6-3D9F-BE916F876C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684" y="4600412"/>
            <a:ext cx="916406" cy="1004735"/>
          </a:xfrm>
          <a:prstGeom prst="rect">
            <a:avLst/>
          </a:prstGeom>
        </p:spPr>
      </p:pic>
    </p:spTree>
    <p:extLst>
      <p:ext uri="{BB962C8B-B14F-4D97-AF65-F5344CB8AC3E}">
        <p14:creationId xmlns:p14="http://schemas.microsoft.com/office/powerpoint/2010/main" val="4268285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EC8B5-A5D5-81AB-A02C-3F5402BC089D}"/>
              </a:ext>
            </a:extLst>
          </p:cNvPr>
          <p:cNvSpPr/>
          <p:nvPr/>
        </p:nvSpPr>
        <p:spPr>
          <a:xfrm>
            <a:off x="603183" y="1580832"/>
            <a:ext cx="11532852" cy="4431983"/>
          </a:xfrm>
          <a:prstGeom prst="rect">
            <a:avLst/>
          </a:prstGeom>
        </p:spPr>
        <p:txBody>
          <a:bodyPr wrap="square" lIns="91440" tIns="45720" rIns="91440" bIns="45720" anchor="t">
            <a:spAutoFit/>
          </a:bodyPr>
          <a:lstStyle/>
          <a:p>
            <a:pPr algn="just">
              <a:spcAft>
                <a:spcPts val="600"/>
              </a:spcAft>
            </a:pPr>
            <a:r>
              <a:rPr lang="en-IE" sz="2400" b="1"/>
              <a:t>	Applicants should (1/2) </a:t>
            </a:r>
            <a:endParaRPr lang="pl-PL" sz="2400" b="1"/>
          </a:p>
          <a:p>
            <a:pPr algn="just">
              <a:spcAft>
                <a:spcPts val="600"/>
              </a:spcAft>
            </a:pPr>
            <a:endParaRPr lang="en-IE" i="1" u="sng"/>
          </a:p>
          <a:p>
            <a:pPr marL="285750" indent="-285750">
              <a:spcAft>
                <a:spcPts val="600"/>
              </a:spcAft>
              <a:buFont typeface="Arial" panose="020B0604020202020204" pitchFamily="34" charset="0"/>
              <a:buChar char="•"/>
            </a:pPr>
            <a:r>
              <a:rPr lang="en-GB" sz="2000"/>
              <a:t>identify </a:t>
            </a:r>
            <a:r>
              <a:rPr lang="en-GB" sz="2000" b="1">
                <a:solidFill>
                  <a:schemeClr val="accent1"/>
                </a:solidFill>
              </a:rPr>
              <a:t>areas and activities of cooperation</a:t>
            </a:r>
            <a:r>
              <a:rPr lang="en-GB" sz="2000" b="1"/>
              <a:t> </a:t>
            </a:r>
            <a:r>
              <a:rPr lang="en-GB" sz="2000" i="1"/>
              <a:t>(networking, market access, training/skills, joint infrastructures, procurements)</a:t>
            </a:r>
          </a:p>
          <a:p>
            <a:pPr marL="285750" indent="-285750">
              <a:spcAft>
                <a:spcPts val="600"/>
              </a:spcAft>
              <a:buFont typeface="Arial" panose="020B0604020202020204" pitchFamily="34" charset="0"/>
              <a:buChar char="•"/>
            </a:pPr>
            <a:endParaRPr lang="en-GB" sz="2000" i="1"/>
          </a:p>
          <a:p>
            <a:pPr marL="285750" indent="-285750">
              <a:spcAft>
                <a:spcPts val="600"/>
              </a:spcAft>
              <a:buFont typeface="Arial" panose="020B0604020202020204" pitchFamily="34" charset="0"/>
              <a:buChar char="•"/>
            </a:pPr>
            <a:r>
              <a:rPr lang="en-GB" sz="2000"/>
              <a:t>justify on the </a:t>
            </a:r>
            <a:r>
              <a:rPr lang="en-GB" sz="2000" b="1">
                <a:solidFill>
                  <a:schemeClr val="accent1"/>
                </a:solidFill>
              </a:rPr>
              <a:t>need for those joint activities </a:t>
            </a:r>
            <a:r>
              <a:rPr lang="en-GB" sz="2000"/>
              <a:t>that should be </a:t>
            </a:r>
            <a:r>
              <a:rPr lang="en-GB" sz="2000" b="1">
                <a:solidFill>
                  <a:schemeClr val="accent1"/>
                </a:solidFill>
              </a:rPr>
              <a:t>scalable</a:t>
            </a:r>
            <a:r>
              <a:rPr lang="en-GB" sz="2000" b="1"/>
              <a:t> </a:t>
            </a:r>
            <a:r>
              <a:rPr lang="en-GB" sz="2000"/>
              <a:t>at European level</a:t>
            </a:r>
            <a:r>
              <a:rPr lang="en-GB" sz="2000">
                <a:cs typeface="Segoe UI"/>
              </a:rPr>
              <a:t>  (</a:t>
            </a:r>
            <a:r>
              <a:rPr lang="en-GB" sz="2000" b="1">
                <a:solidFill>
                  <a:schemeClr val="accent1"/>
                </a:solidFill>
              </a:rPr>
              <a:t>EU added value</a:t>
            </a:r>
            <a:r>
              <a:rPr lang="en-GB" sz="2000" b="1"/>
              <a:t>)</a:t>
            </a:r>
          </a:p>
          <a:p>
            <a:pPr marL="285750" indent="-285750">
              <a:spcAft>
                <a:spcPts val="600"/>
              </a:spcAft>
              <a:buFont typeface="Arial" panose="020B0604020202020204" pitchFamily="34" charset="0"/>
              <a:buChar char="•"/>
            </a:pPr>
            <a:endParaRPr lang="en-GB" sz="2000" b="1"/>
          </a:p>
          <a:p>
            <a:pPr marL="285750" indent="-285750">
              <a:spcAft>
                <a:spcPts val="600"/>
              </a:spcAft>
              <a:buFont typeface="Arial" panose="020B0604020202020204" pitchFamily="34" charset="0"/>
              <a:buChar char="•"/>
            </a:pPr>
            <a:r>
              <a:rPr lang="en-GB" sz="2000">
                <a:ea typeface="+mn-lt"/>
                <a:cs typeface="+mn-lt"/>
              </a:rPr>
              <a:t>enhance </a:t>
            </a:r>
            <a:r>
              <a:rPr lang="en-GB" sz="2000" b="1">
                <a:solidFill>
                  <a:schemeClr val="accent1"/>
                </a:solidFill>
                <a:ea typeface="+mn-lt"/>
                <a:cs typeface="+mn-lt"/>
              </a:rPr>
              <a:t>synergies</a:t>
            </a:r>
            <a:r>
              <a:rPr lang="en-GB" sz="2000" b="1" u="sng">
                <a:ea typeface="+mn-lt"/>
                <a:cs typeface="+mn-lt"/>
              </a:rPr>
              <a:t> </a:t>
            </a:r>
            <a:r>
              <a:rPr lang="en-GB" sz="2000">
                <a:ea typeface="+mn-lt"/>
                <a:cs typeface="+mn-lt"/>
              </a:rPr>
              <a:t>of funds and programmes, including Cohesion Policy instruments (EU, national/regional/local) </a:t>
            </a:r>
            <a:r>
              <a:rPr lang="en-GB" sz="2000" i="1"/>
              <a:t>e.g. S3, PRI, startup-villages</a:t>
            </a:r>
          </a:p>
          <a:p>
            <a:pPr marL="285750" indent="-285750">
              <a:spcAft>
                <a:spcPts val="600"/>
              </a:spcAft>
              <a:buFont typeface="Arial" panose="020B0604020202020204" pitchFamily="34" charset="0"/>
              <a:buChar char="•"/>
            </a:pPr>
            <a:endParaRPr lang="en-GB" sz="2000" i="1">
              <a:ea typeface="Calibri"/>
              <a:cs typeface="Calibri"/>
            </a:endParaRPr>
          </a:p>
          <a:p>
            <a:pPr marL="285750" indent="-285750">
              <a:spcAft>
                <a:spcPts val="600"/>
              </a:spcAft>
              <a:buFont typeface="Arial" panose="020B0604020202020204" pitchFamily="34" charset="0"/>
              <a:buChar char="•"/>
            </a:pPr>
            <a:r>
              <a:rPr lang="en-GB" sz="2000"/>
              <a:t>explain the </a:t>
            </a:r>
            <a:r>
              <a:rPr lang="en-GB" sz="2000" b="1">
                <a:solidFill>
                  <a:schemeClr val="accent1"/>
                </a:solidFill>
              </a:rPr>
              <a:t>process</a:t>
            </a:r>
            <a:r>
              <a:rPr lang="en-GB" sz="2000" b="1"/>
              <a:t> </a:t>
            </a:r>
            <a:r>
              <a:rPr lang="en-GB" sz="2000" i="1"/>
              <a:t>(open, clear, realistic and impact-oriented approach, +mechanisms, tools)</a:t>
            </a:r>
            <a:endParaRPr lang="en-GB" sz="2000" i="1">
              <a:cs typeface="Segoe UI"/>
            </a:endParaRPr>
          </a:p>
        </p:txBody>
      </p:sp>
      <p:grpSp>
        <p:nvGrpSpPr>
          <p:cNvPr id="2" name="Group 1">
            <a:extLst>
              <a:ext uri="{FF2B5EF4-FFF2-40B4-BE49-F238E27FC236}">
                <a16:creationId xmlns:a16="http://schemas.microsoft.com/office/drawing/2014/main" id="{369E0E65-28DB-F7AA-112A-864DDAFCE4F9}"/>
              </a:ext>
            </a:extLst>
          </p:cNvPr>
          <p:cNvGrpSpPr/>
          <p:nvPr/>
        </p:nvGrpSpPr>
        <p:grpSpPr>
          <a:xfrm>
            <a:off x="548861" y="390263"/>
            <a:ext cx="11224312" cy="662803"/>
            <a:chOff x="548861" y="390263"/>
            <a:chExt cx="11224312" cy="662803"/>
          </a:xfrm>
        </p:grpSpPr>
        <p:sp>
          <p:nvSpPr>
            <p:cNvPr id="3" name="Right Arrow 1">
              <a:extLst>
                <a:ext uri="{FF2B5EF4-FFF2-40B4-BE49-F238E27FC236}">
                  <a16:creationId xmlns:a16="http://schemas.microsoft.com/office/drawing/2014/main" id="{8FEE5834-CE60-7770-810D-F01E2743765B}"/>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14DF22C-6B4E-7077-F186-F77B47F65AA3}"/>
                </a:ext>
              </a:extLst>
            </p:cNvPr>
            <p:cNvGrpSpPr/>
            <p:nvPr/>
          </p:nvGrpSpPr>
          <p:grpSpPr>
            <a:xfrm>
              <a:off x="548861" y="390263"/>
              <a:ext cx="1993371" cy="652889"/>
              <a:chOff x="2751317" y="81314"/>
              <a:chExt cx="2406388" cy="910592"/>
            </a:xfrm>
            <a:solidFill>
              <a:schemeClr val="accent3"/>
            </a:solidFill>
          </p:grpSpPr>
          <p:sp>
            <p:nvSpPr>
              <p:cNvPr id="8" name="Rounded Rectangle 11">
                <a:extLst>
                  <a:ext uri="{FF2B5EF4-FFF2-40B4-BE49-F238E27FC236}">
                    <a16:creationId xmlns:a16="http://schemas.microsoft.com/office/drawing/2014/main" id="{676D0AD5-AD91-CA53-DB2D-395235FF5B1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6" name="Rounded Rectangle 4">
                <a:extLst>
                  <a:ext uri="{FF2B5EF4-FFF2-40B4-BE49-F238E27FC236}">
                    <a16:creationId xmlns:a16="http://schemas.microsoft.com/office/drawing/2014/main" id="{0D1C1948-FD7C-2C34-F92B-297BC13FDE6E}"/>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6" name="Rounded Rectangle 16">
              <a:extLst>
                <a:ext uri="{FF2B5EF4-FFF2-40B4-BE49-F238E27FC236}">
                  <a16:creationId xmlns:a16="http://schemas.microsoft.com/office/drawing/2014/main" id="{2A99C7F0-94DF-E5AE-D580-DCE4381C4122}"/>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7" name="Rounded Rectangle 4">
              <a:extLst>
                <a:ext uri="{FF2B5EF4-FFF2-40B4-BE49-F238E27FC236}">
                  <a16:creationId xmlns:a16="http://schemas.microsoft.com/office/drawing/2014/main" id="{448D8884-7938-F742-2545-DFA8BE551ED1}"/>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9" name="Picture 8">
            <a:extLst>
              <a:ext uri="{FF2B5EF4-FFF2-40B4-BE49-F238E27FC236}">
                <a16:creationId xmlns:a16="http://schemas.microsoft.com/office/drawing/2014/main" id="{E664A799-324D-4B36-8953-E4AF16DA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61" y="1467069"/>
            <a:ext cx="830018" cy="830018"/>
          </a:xfrm>
          <a:prstGeom prst="rect">
            <a:avLst/>
          </a:prstGeom>
        </p:spPr>
      </p:pic>
    </p:spTree>
    <p:extLst>
      <p:ext uri="{BB962C8B-B14F-4D97-AF65-F5344CB8AC3E}">
        <p14:creationId xmlns:p14="http://schemas.microsoft.com/office/powerpoint/2010/main" val="46429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EC8B5-A5D5-81AB-A02C-3F5402BC089D}"/>
              </a:ext>
            </a:extLst>
          </p:cNvPr>
          <p:cNvSpPr/>
          <p:nvPr/>
        </p:nvSpPr>
        <p:spPr>
          <a:xfrm>
            <a:off x="603183" y="1580832"/>
            <a:ext cx="11532852" cy="4524315"/>
          </a:xfrm>
          <a:prstGeom prst="rect">
            <a:avLst/>
          </a:prstGeom>
        </p:spPr>
        <p:txBody>
          <a:bodyPr wrap="square" lIns="91440" tIns="45720" rIns="91440" bIns="45720" anchor="t">
            <a:spAutoFit/>
          </a:bodyPr>
          <a:lstStyle/>
          <a:p>
            <a:pPr algn="just">
              <a:spcAft>
                <a:spcPts val="600"/>
              </a:spcAft>
            </a:pPr>
            <a:r>
              <a:rPr lang="en-IE" sz="2400" b="1"/>
              <a:t>	Applicants should (2/2)</a:t>
            </a:r>
          </a:p>
          <a:p>
            <a:pPr algn="just">
              <a:spcAft>
                <a:spcPts val="600"/>
              </a:spcAft>
            </a:pPr>
            <a:r>
              <a:rPr lang="en-IE" sz="2400" b="1"/>
              <a:t> </a:t>
            </a:r>
            <a:endParaRPr lang="pl-PL" sz="2400" b="1"/>
          </a:p>
          <a:p>
            <a:pPr marL="285750" indent="-285750">
              <a:spcAft>
                <a:spcPts val="600"/>
              </a:spcAft>
              <a:buFont typeface="Arial" panose="020B0604020202020204" pitchFamily="34" charset="0"/>
              <a:buChar char="•"/>
            </a:pPr>
            <a:r>
              <a:rPr lang="en-GB" sz="2000"/>
              <a:t>present </a:t>
            </a:r>
            <a:r>
              <a:rPr lang="en-GB" sz="2000" b="1">
                <a:solidFill>
                  <a:schemeClr val="accent1"/>
                </a:solidFill>
              </a:rPr>
              <a:t>expected</a:t>
            </a:r>
            <a:r>
              <a:rPr lang="en-GB" sz="2000">
                <a:solidFill>
                  <a:schemeClr val="accent1"/>
                </a:solidFill>
              </a:rPr>
              <a:t> </a:t>
            </a:r>
            <a:r>
              <a:rPr lang="en-GB" sz="2000" b="1">
                <a:solidFill>
                  <a:schemeClr val="accent1"/>
                </a:solidFill>
              </a:rPr>
              <a:t>common knowledge assets</a:t>
            </a:r>
            <a:r>
              <a:rPr lang="en-GB" sz="2000">
                <a:solidFill>
                  <a:schemeClr val="accent1"/>
                </a:solidFill>
              </a:rPr>
              <a:t>, </a:t>
            </a:r>
            <a:r>
              <a:rPr lang="en-GB" sz="2000" b="1">
                <a:solidFill>
                  <a:schemeClr val="accent1"/>
                </a:solidFill>
              </a:rPr>
              <a:t>benefit of the intended beneficiaries, targeted</a:t>
            </a:r>
            <a:r>
              <a:rPr lang="en-GB" sz="2000">
                <a:solidFill>
                  <a:schemeClr val="accent1"/>
                </a:solidFill>
              </a:rPr>
              <a:t> </a:t>
            </a:r>
            <a:r>
              <a:rPr lang="en-GB" sz="2000" b="1">
                <a:solidFill>
                  <a:schemeClr val="accent1"/>
                </a:solidFill>
              </a:rPr>
              <a:t>milestones</a:t>
            </a:r>
          </a:p>
          <a:p>
            <a:pPr marL="285750" indent="-285750">
              <a:spcAft>
                <a:spcPts val="600"/>
              </a:spcAft>
              <a:buFont typeface="Arial" panose="020B0604020202020204" pitchFamily="34" charset="0"/>
              <a:buChar char="•"/>
            </a:pPr>
            <a:endParaRPr lang="en-GB" sz="2000">
              <a:cs typeface="Segoe UI"/>
            </a:endParaRPr>
          </a:p>
          <a:p>
            <a:pPr marL="285750" indent="-285750">
              <a:spcAft>
                <a:spcPts val="600"/>
              </a:spcAft>
              <a:buFont typeface="Arial" panose="020B0604020202020204" pitchFamily="34" charset="0"/>
              <a:buChar char="•"/>
            </a:pPr>
            <a:r>
              <a:rPr lang="en-GB" sz="2000"/>
              <a:t>plan their</a:t>
            </a:r>
            <a:r>
              <a:rPr lang="en-GB" sz="2000" b="1"/>
              <a:t> </a:t>
            </a:r>
            <a:r>
              <a:rPr lang="en-GB" sz="2000" b="1">
                <a:solidFill>
                  <a:schemeClr val="accent1"/>
                </a:solidFill>
              </a:rPr>
              <a:t>long-term commitments </a:t>
            </a:r>
            <a:r>
              <a:rPr lang="en-GB" sz="2000"/>
              <a:t>(at least 3 years) &amp; </a:t>
            </a:r>
            <a:r>
              <a:rPr lang="en-GB" sz="2000" b="1">
                <a:solidFill>
                  <a:schemeClr val="accent1"/>
                </a:solidFill>
              </a:rPr>
              <a:t>engage</a:t>
            </a:r>
            <a:r>
              <a:rPr lang="en-GB" sz="2000"/>
              <a:t> in joint cooperation activities</a:t>
            </a:r>
          </a:p>
          <a:p>
            <a:pPr marL="285750" indent="-285750">
              <a:spcAft>
                <a:spcPts val="600"/>
              </a:spcAft>
              <a:buFont typeface="Arial" panose="020B0604020202020204" pitchFamily="34" charset="0"/>
              <a:buChar char="•"/>
            </a:pPr>
            <a:endParaRPr lang="en-GB" sz="2000"/>
          </a:p>
          <a:p>
            <a:pPr marL="285750" indent="-285750">
              <a:spcAft>
                <a:spcPts val="600"/>
              </a:spcAft>
              <a:buFont typeface="Arial" panose="020B0604020202020204" pitchFamily="34" charset="0"/>
              <a:buChar char="•"/>
            </a:pPr>
            <a:r>
              <a:rPr lang="en-US" sz="2000">
                <a:ea typeface="+mn-lt"/>
                <a:cs typeface="+mn-lt"/>
              </a:rPr>
              <a:t>design </a:t>
            </a:r>
            <a:r>
              <a:rPr lang="en-US" sz="2000" b="1">
                <a:solidFill>
                  <a:schemeClr val="accent1"/>
                </a:solidFill>
                <a:ea typeface="+mn-lt"/>
                <a:cs typeface="+mn-lt"/>
              </a:rPr>
              <a:t>pilot schemes for specific actions</a:t>
            </a:r>
            <a:r>
              <a:rPr lang="en-US" sz="2000">
                <a:ea typeface="+mn-lt"/>
                <a:cs typeface="+mn-lt"/>
              </a:rPr>
              <a:t>, with the possibility to test them with </a:t>
            </a:r>
            <a:r>
              <a:rPr lang="en-US" sz="2000" b="1">
                <a:solidFill>
                  <a:schemeClr val="accent1"/>
                </a:solidFill>
                <a:ea typeface="+mn-lt"/>
                <a:cs typeface="+mn-lt"/>
              </a:rPr>
              <a:t>non-compulsory FSTP scheme</a:t>
            </a:r>
          </a:p>
          <a:p>
            <a:pPr marL="285750" indent="-285750">
              <a:spcAft>
                <a:spcPts val="600"/>
              </a:spcAft>
              <a:buFont typeface="Arial" panose="020B0604020202020204" pitchFamily="34" charset="0"/>
              <a:buChar char="•"/>
            </a:pPr>
            <a:endParaRPr lang="en-US" sz="2000" b="1">
              <a:ea typeface="+mn-lt"/>
              <a:cs typeface="+mn-lt"/>
            </a:endParaRPr>
          </a:p>
          <a:p>
            <a:pPr marL="285750" indent="-285750">
              <a:spcAft>
                <a:spcPts val="600"/>
              </a:spcAft>
              <a:buFont typeface="Arial" panose="020B0604020202020204" pitchFamily="34" charset="0"/>
              <a:buChar char="•"/>
            </a:pPr>
            <a:r>
              <a:rPr lang="en-US" sz="2000">
                <a:ea typeface="+mn-lt"/>
                <a:cs typeface="+mn-lt"/>
              </a:rPr>
              <a:t>ensure </a:t>
            </a:r>
            <a:r>
              <a:rPr lang="en-US" sz="2000" b="1">
                <a:solidFill>
                  <a:schemeClr val="accent1"/>
                </a:solidFill>
                <a:ea typeface="+mn-lt"/>
                <a:cs typeface="+mn-lt"/>
              </a:rPr>
              <a:t>inclusiveness</a:t>
            </a:r>
            <a:r>
              <a:rPr lang="en-US" sz="2000">
                <a:solidFill>
                  <a:schemeClr val="accent1"/>
                </a:solidFill>
                <a:ea typeface="+mn-lt"/>
                <a:cs typeface="+mn-lt"/>
              </a:rPr>
              <a:t> and</a:t>
            </a:r>
            <a:r>
              <a:rPr lang="en-US" sz="2000" b="1">
                <a:solidFill>
                  <a:schemeClr val="accent1"/>
                </a:solidFill>
                <a:ea typeface="+mn-lt"/>
                <a:cs typeface="+mn-lt"/>
              </a:rPr>
              <a:t> diversity </a:t>
            </a:r>
            <a:r>
              <a:rPr lang="en-US" sz="2000">
                <a:ea typeface="+mn-lt"/>
                <a:cs typeface="+mn-lt"/>
              </a:rPr>
              <a:t>with the involvement of varied innovation actors from the </a:t>
            </a:r>
            <a:r>
              <a:rPr lang="en-US" sz="2000" b="1">
                <a:solidFill>
                  <a:schemeClr val="accent1"/>
                </a:solidFill>
                <a:ea typeface="+mn-lt"/>
                <a:cs typeface="+mn-lt"/>
              </a:rPr>
              <a:t>quadruple helix</a:t>
            </a:r>
            <a:endParaRPr lang="en-GB" sz="2000" b="1">
              <a:solidFill>
                <a:schemeClr val="accent1"/>
              </a:solidFill>
              <a:ea typeface="+mn-lt"/>
              <a:cs typeface="+mn-lt"/>
            </a:endParaRPr>
          </a:p>
        </p:txBody>
      </p:sp>
      <p:grpSp>
        <p:nvGrpSpPr>
          <p:cNvPr id="2" name="Group 1">
            <a:extLst>
              <a:ext uri="{FF2B5EF4-FFF2-40B4-BE49-F238E27FC236}">
                <a16:creationId xmlns:a16="http://schemas.microsoft.com/office/drawing/2014/main" id="{369E0E65-28DB-F7AA-112A-864DDAFCE4F9}"/>
              </a:ext>
            </a:extLst>
          </p:cNvPr>
          <p:cNvGrpSpPr/>
          <p:nvPr/>
        </p:nvGrpSpPr>
        <p:grpSpPr>
          <a:xfrm>
            <a:off x="548861" y="390263"/>
            <a:ext cx="11224312" cy="662803"/>
            <a:chOff x="548861" y="390263"/>
            <a:chExt cx="11224312" cy="662803"/>
          </a:xfrm>
        </p:grpSpPr>
        <p:sp>
          <p:nvSpPr>
            <p:cNvPr id="3" name="Right Arrow 1">
              <a:extLst>
                <a:ext uri="{FF2B5EF4-FFF2-40B4-BE49-F238E27FC236}">
                  <a16:creationId xmlns:a16="http://schemas.microsoft.com/office/drawing/2014/main" id="{8FEE5834-CE60-7770-810D-F01E2743765B}"/>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14DF22C-6B4E-7077-F186-F77B47F65AA3}"/>
                </a:ext>
              </a:extLst>
            </p:cNvPr>
            <p:cNvGrpSpPr/>
            <p:nvPr/>
          </p:nvGrpSpPr>
          <p:grpSpPr>
            <a:xfrm>
              <a:off x="548861" y="390263"/>
              <a:ext cx="1993371" cy="652889"/>
              <a:chOff x="2751317" y="81314"/>
              <a:chExt cx="2406388" cy="910592"/>
            </a:xfrm>
            <a:solidFill>
              <a:schemeClr val="accent3"/>
            </a:solidFill>
          </p:grpSpPr>
          <p:sp>
            <p:nvSpPr>
              <p:cNvPr id="8" name="Rounded Rectangle 11">
                <a:extLst>
                  <a:ext uri="{FF2B5EF4-FFF2-40B4-BE49-F238E27FC236}">
                    <a16:creationId xmlns:a16="http://schemas.microsoft.com/office/drawing/2014/main" id="{676D0AD5-AD91-CA53-DB2D-395235FF5B1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6" name="Rounded Rectangle 4">
                <a:extLst>
                  <a:ext uri="{FF2B5EF4-FFF2-40B4-BE49-F238E27FC236}">
                    <a16:creationId xmlns:a16="http://schemas.microsoft.com/office/drawing/2014/main" id="{0D1C1948-FD7C-2C34-F92B-297BC13FDE6E}"/>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6" name="Rounded Rectangle 16">
              <a:extLst>
                <a:ext uri="{FF2B5EF4-FFF2-40B4-BE49-F238E27FC236}">
                  <a16:creationId xmlns:a16="http://schemas.microsoft.com/office/drawing/2014/main" id="{2A99C7F0-94DF-E5AE-D580-DCE4381C4122}"/>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7" name="Rounded Rectangle 4">
              <a:extLst>
                <a:ext uri="{FF2B5EF4-FFF2-40B4-BE49-F238E27FC236}">
                  <a16:creationId xmlns:a16="http://schemas.microsoft.com/office/drawing/2014/main" id="{448D8884-7938-F742-2545-DFA8BE551ED1}"/>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9" name="Picture 8">
            <a:extLst>
              <a:ext uri="{FF2B5EF4-FFF2-40B4-BE49-F238E27FC236}">
                <a16:creationId xmlns:a16="http://schemas.microsoft.com/office/drawing/2014/main" id="{30730F68-F4C8-7DAA-DF5F-C2CEB82C9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61" y="1467069"/>
            <a:ext cx="830018" cy="830018"/>
          </a:xfrm>
          <a:prstGeom prst="rect">
            <a:avLst/>
          </a:prstGeom>
        </p:spPr>
      </p:pic>
    </p:spTree>
    <p:extLst>
      <p:ext uri="{BB962C8B-B14F-4D97-AF65-F5344CB8AC3E}">
        <p14:creationId xmlns:p14="http://schemas.microsoft.com/office/powerpoint/2010/main" val="2552538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860" y="1557904"/>
            <a:ext cx="11606519" cy="5833007"/>
          </a:xfrm>
          <a:prstGeom prst="rect">
            <a:avLst/>
          </a:prstGeom>
        </p:spPr>
        <p:txBody>
          <a:bodyPr wrap="square" lIns="91440" tIns="45720" rIns="91440" bIns="45720" anchor="t">
            <a:spAutoFit/>
          </a:bodyPr>
          <a:lstStyle/>
          <a:p>
            <a:r>
              <a:rPr lang="en-GB" sz="2400"/>
              <a:t>	The proposals may include </a:t>
            </a:r>
            <a:r>
              <a:rPr lang="en-GB" sz="2400" b="1"/>
              <a:t>2 phases</a:t>
            </a:r>
            <a:r>
              <a:rPr lang="en-GB" sz="2400"/>
              <a:t>:</a:t>
            </a:r>
          </a:p>
          <a:p>
            <a:pPr lvl="0"/>
            <a:endParaRPr lang="en-GB" b="1">
              <a:solidFill>
                <a:srgbClr val="0070C0"/>
              </a:solidFill>
            </a:endParaRPr>
          </a:p>
          <a:p>
            <a:endParaRPr lang="pl-PL" b="1">
              <a:solidFill>
                <a:schemeClr val="tx2"/>
              </a:solidFill>
            </a:endParaRPr>
          </a:p>
          <a:p>
            <a:br>
              <a:rPr lang="en-GB" sz="2000" b="1">
                <a:solidFill>
                  <a:schemeClr val="accent1"/>
                </a:solidFill>
              </a:rPr>
            </a:br>
            <a:r>
              <a:rPr lang="en-GB" sz="2000" b="1">
                <a:solidFill>
                  <a:schemeClr val="accent1"/>
                </a:solidFill>
              </a:rPr>
              <a:t>1</a:t>
            </a:r>
            <a:r>
              <a:rPr lang="en-GB" sz="2000" b="1" baseline="30000">
                <a:solidFill>
                  <a:schemeClr val="accent1"/>
                </a:solidFill>
              </a:rPr>
              <a:t>st</a:t>
            </a:r>
            <a:r>
              <a:rPr lang="en-GB" sz="2000" b="1">
                <a:solidFill>
                  <a:schemeClr val="accent1"/>
                </a:solidFill>
              </a:rPr>
              <a:t> phase</a:t>
            </a:r>
            <a:r>
              <a:rPr lang="en-GB" sz="2000" i="1">
                <a:solidFill>
                  <a:schemeClr val="accent1"/>
                </a:solidFill>
              </a:rPr>
              <a:t> (exploratory)</a:t>
            </a:r>
          </a:p>
          <a:p>
            <a:endParaRPr lang="en-GB" sz="2000" i="1">
              <a:solidFill>
                <a:srgbClr val="F5D5D6"/>
              </a:solidFill>
              <a:cs typeface="Segoe UI"/>
            </a:endParaRPr>
          </a:p>
          <a:p>
            <a:pPr marL="285750" lvl="0" indent="-285750">
              <a:buFont typeface="Wingdings" panose="05000000000000000000" pitchFamily="2" charset="2"/>
              <a:buChar char="ü"/>
            </a:pPr>
            <a:r>
              <a:rPr lang="en-GB" sz="2000" b="1"/>
              <a:t>foster dialogue </a:t>
            </a:r>
            <a:r>
              <a:rPr lang="en-GB" sz="2000"/>
              <a:t>among stakeholders for strategy/partnership building</a:t>
            </a:r>
            <a:br>
              <a:rPr lang="en-GB" sz="2000"/>
            </a:br>
            <a:endParaRPr lang="en-GB" sz="2000">
              <a:cs typeface="Segoe UI"/>
            </a:endParaRPr>
          </a:p>
          <a:p>
            <a:pPr marL="285750" indent="-285750">
              <a:buFont typeface="Wingdings" panose="05000000000000000000" pitchFamily="2" charset="2"/>
              <a:buChar char="ü"/>
            </a:pPr>
            <a:r>
              <a:rPr lang="en-GB" sz="2000" b="1"/>
              <a:t>mapping and analysis                                                                                                                                                                      </a:t>
            </a:r>
            <a:r>
              <a:rPr lang="en-GB" sz="2000"/>
              <a:t>(</a:t>
            </a:r>
            <a:r>
              <a:rPr lang="en-GB" sz="2000" i="1"/>
              <a:t>existing innovation agendas/strategies/policies/plans/activities, local pockets of excellence/innovation hubs, ways to motivate </a:t>
            </a:r>
            <a:r>
              <a:rPr lang="en-GB" sz="2000" i="1" u="sng"/>
              <a:t>inclusiveness</a:t>
            </a:r>
            <a:r>
              <a:rPr lang="en-GB" sz="2000" i="1"/>
              <a:t> of relevant active/inactive actors, areas of competitive advantage, gaps, needs and opportunities)</a:t>
            </a:r>
            <a:endParaRPr lang="en-GB" sz="2000" i="1">
              <a:cs typeface="Segoe UI"/>
            </a:endParaRPr>
          </a:p>
          <a:p>
            <a:r>
              <a:rPr lang="en-GB" sz="2000"/>
              <a:t>     </a:t>
            </a:r>
            <a:r>
              <a:rPr lang="en-GB" sz="2000">
                <a:sym typeface="Wingdings" panose="05000000000000000000" pitchFamily="2" charset="2"/>
              </a:rPr>
              <a:t>     </a:t>
            </a:r>
            <a:br>
              <a:rPr lang="en-GB" sz="2000">
                <a:sym typeface="Wingdings" panose="05000000000000000000" pitchFamily="2" charset="2"/>
              </a:rPr>
            </a:br>
            <a:r>
              <a:rPr lang="en-GB" sz="2000">
                <a:sym typeface="Wingdings" panose="05000000000000000000" pitchFamily="2" charset="2"/>
              </a:rPr>
              <a:t> </a:t>
            </a:r>
            <a:r>
              <a:rPr lang="en-GB" sz="2000">
                <a:solidFill>
                  <a:schemeClr val="accent1"/>
                </a:solidFill>
              </a:rPr>
              <a:t>consider existing tools, knowledge and expertise </a:t>
            </a:r>
            <a:br>
              <a:rPr lang="en-GB" sz="2000">
                <a:solidFill>
                  <a:schemeClr val="accent1"/>
                </a:solidFill>
              </a:rPr>
            </a:br>
            <a:r>
              <a:rPr lang="en-GB" sz="2000">
                <a:solidFill>
                  <a:schemeClr val="accent1"/>
                </a:solidFill>
              </a:rPr>
              <a:t>	</a:t>
            </a:r>
            <a:r>
              <a:rPr lang="en-GB" sz="2000" i="1">
                <a:solidFill>
                  <a:schemeClr val="accent1"/>
                </a:solidFill>
              </a:rPr>
              <a:t>(e.g. from Partnerships from Regional Innovation – PRIs, EIT KICs, ..)</a:t>
            </a:r>
            <a:endParaRPr lang="en-GB" sz="2000" i="1">
              <a:solidFill>
                <a:schemeClr val="accent1"/>
              </a:solidFill>
              <a:cs typeface="Segoe UI"/>
            </a:endParaRPr>
          </a:p>
          <a:p>
            <a:pPr lvl="0"/>
            <a:endParaRPr lang="en-GB"/>
          </a:p>
          <a:p>
            <a:pPr lvl="0"/>
            <a:endParaRPr lang="en-GB"/>
          </a:p>
          <a:p>
            <a:r>
              <a:rPr lang="en-GB" baseline="30000"/>
              <a:t>	</a:t>
            </a:r>
            <a:endParaRPr lang="en-GB"/>
          </a:p>
          <a:p>
            <a:pPr algn="just">
              <a:lnSpc>
                <a:spcPct val="115000"/>
              </a:lnSpc>
              <a:spcAft>
                <a:spcPts val="1000"/>
              </a:spcAft>
            </a:pPr>
            <a:endParaRPr lang="en-GB">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8333004-0B96-D2E6-CC73-AE60AD80B843}"/>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2A1E86C2-4B96-021B-CEDC-D9A2B7873B3B}"/>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3E56F00E-A1AD-2E01-5A0E-52D2DB0660C8}"/>
                </a:ext>
              </a:extLst>
            </p:cNvPr>
            <p:cNvGrpSpPr/>
            <p:nvPr/>
          </p:nvGrpSpPr>
          <p:grpSpPr>
            <a:xfrm>
              <a:off x="548861" y="390263"/>
              <a:ext cx="1993371" cy="652889"/>
              <a:chOff x="2751317" y="81314"/>
              <a:chExt cx="2406388" cy="910592"/>
            </a:xfrm>
            <a:solidFill>
              <a:schemeClr val="accent3"/>
            </a:solidFill>
          </p:grpSpPr>
          <p:sp>
            <p:nvSpPr>
              <p:cNvPr id="12" name="Rounded Rectangle 11">
                <a:extLst>
                  <a:ext uri="{FF2B5EF4-FFF2-40B4-BE49-F238E27FC236}">
                    <a16:creationId xmlns:a16="http://schemas.microsoft.com/office/drawing/2014/main" id="{B5043745-0CC6-1CED-74B4-E00B2CD1B510}"/>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3" name="Rounded Rectangle 4">
                <a:extLst>
                  <a:ext uri="{FF2B5EF4-FFF2-40B4-BE49-F238E27FC236}">
                    <a16:creationId xmlns:a16="http://schemas.microsoft.com/office/drawing/2014/main" id="{2B067FBA-1047-D298-2DBB-EC75E3CB672C}"/>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93AB048C-2373-196E-3DAA-6C784E078E36}"/>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597EEEF6-4A69-6814-60EC-08A384993515}"/>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2" name="Picture 1">
            <a:extLst>
              <a:ext uri="{FF2B5EF4-FFF2-40B4-BE49-F238E27FC236}">
                <a16:creationId xmlns:a16="http://schemas.microsoft.com/office/drawing/2014/main" id="{7D76A1A1-F5B1-4AB3-85DF-907971228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60" y="1193233"/>
            <a:ext cx="985054" cy="1080000"/>
          </a:xfrm>
          <a:prstGeom prst="rect">
            <a:avLst/>
          </a:prstGeom>
        </p:spPr>
      </p:pic>
    </p:spTree>
    <p:extLst>
      <p:ext uri="{BB962C8B-B14F-4D97-AF65-F5344CB8AC3E}">
        <p14:creationId xmlns:p14="http://schemas.microsoft.com/office/powerpoint/2010/main" val="1220892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860" y="1557904"/>
            <a:ext cx="11606519" cy="3986348"/>
          </a:xfrm>
          <a:prstGeom prst="rect">
            <a:avLst/>
          </a:prstGeom>
        </p:spPr>
        <p:txBody>
          <a:bodyPr wrap="square" lIns="91440" tIns="45720" rIns="91440" bIns="45720" anchor="t">
            <a:spAutoFit/>
          </a:bodyPr>
          <a:lstStyle/>
          <a:p>
            <a:r>
              <a:rPr lang="en-GB" sz="2400"/>
              <a:t>	The proposals may include </a:t>
            </a:r>
            <a:r>
              <a:rPr lang="en-GB" sz="2400" b="1"/>
              <a:t>2 phases</a:t>
            </a:r>
            <a:r>
              <a:rPr lang="en-GB" sz="2400"/>
              <a:t>:</a:t>
            </a:r>
            <a:endParaRPr lang="en-GB" b="1">
              <a:solidFill>
                <a:srgbClr val="0070C0"/>
              </a:solidFill>
            </a:endParaRPr>
          </a:p>
          <a:p>
            <a:endParaRPr lang="pl-PL" b="1">
              <a:solidFill>
                <a:schemeClr val="tx2"/>
              </a:solidFill>
            </a:endParaRPr>
          </a:p>
          <a:p>
            <a:pPr lvl="0"/>
            <a:endParaRPr lang="en-GB"/>
          </a:p>
          <a:p>
            <a:r>
              <a:rPr lang="en-GB" sz="2000" b="1">
                <a:solidFill>
                  <a:schemeClr val="accent1"/>
                </a:solidFill>
              </a:rPr>
              <a:t>2nd phase</a:t>
            </a:r>
          </a:p>
          <a:p>
            <a:r>
              <a:rPr lang="en-GB" sz="2000" b="1">
                <a:solidFill>
                  <a:schemeClr val="tx2"/>
                </a:solidFill>
              </a:rPr>
              <a:t> </a:t>
            </a:r>
          </a:p>
          <a:p>
            <a:pPr marL="285750" indent="-285750">
              <a:buFont typeface="Wingdings" panose="05000000000000000000" pitchFamily="2" charset="2"/>
              <a:buChar char="ü"/>
            </a:pPr>
            <a:r>
              <a:rPr lang="en-GB" sz="2000" b="1"/>
              <a:t>concretise, set up, finalise action plans </a:t>
            </a:r>
            <a:r>
              <a:rPr lang="en-GB" sz="2000"/>
              <a:t>and allocation of the activities </a:t>
            </a:r>
            <a:endParaRPr lang="en-GB" sz="2000">
              <a:cs typeface="Segoe UI"/>
            </a:endParaRPr>
          </a:p>
          <a:p>
            <a:pPr lvl="0"/>
            <a:endParaRPr lang="en-IE" sz="2000"/>
          </a:p>
          <a:p>
            <a:pPr lvl="0"/>
            <a:endParaRPr lang="en-GB" sz="2000">
              <a:highlight>
                <a:srgbClr val="FFFF00"/>
              </a:highlight>
            </a:endParaRPr>
          </a:p>
          <a:p>
            <a:pPr marL="285750" indent="-285750">
              <a:buFont typeface="Wingdings" panose="05000000000000000000" pitchFamily="2" charset="2"/>
              <a:buChar char="à"/>
            </a:pPr>
            <a:r>
              <a:rPr lang="en-GB" sz="2000" b="1"/>
              <a:t>The implementation of the proposed action plans is not part of this topic, </a:t>
            </a:r>
            <a:endParaRPr lang="pl-PL" sz="2000" b="1"/>
          </a:p>
          <a:p>
            <a:r>
              <a:rPr lang="en-GB" sz="2000" b="1"/>
              <a:t>unless the project uses FSTP</a:t>
            </a:r>
            <a:endParaRPr lang="en-GB" sz="2000" b="1">
              <a:cs typeface="Segoe UI"/>
            </a:endParaRPr>
          </a:p>
          <a:p>
            <a:pPr lvl="0"/>
            <a:endParaRPr lang="en-GB"/>
          </a:p>
          <a:p>
            <a:r>
              <a:rPr lang="en-GB" baseline="30000"/>
              <a:t>	</a:t>
            </a:r>
            <a:endParaRPr lang="en-GB"/>
          </a:p>
          <a:p>
            <a:pPr algn="just">
              <a:lnSpc>
                <a:spcPct val="115000"/>
              </a:lnSpc>
              <a:spcAft>
                <a:spcPts val="1000"/>
              </a:spcAft>
            </a:pPr>
            <a:endParaRPr lang="en-GB">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8333004-0B96-D2E6-CC73-AE60AD80B843}"/>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2A1E86C2-4B96-021B-CEDC-D9A2B7873B3B}"/>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3E56F00E-A1AD-2E01-5A0E-52D2DB0660C8}"/>
                </a:ext>
              </a:extLst>
            </p:cNvPr>
            <p:cNvGrpSpPr/>
            <p:nvPr/>
          </p:nvGrpSpPr>
          <p:grpSpPr>
            <a:xfrm>
              <a:off x="548861" y="390263"/>
              <a:ext cx="1993371" cy="652889"/>
              <a:chOff x="2751317" y="81314"/>
              <a:chExt cx="2406388" cy="910592"/>
            </a:xfrm>
            <a:solidFill>
              <a:schemeClr val="accent3"/>
            </a:solidFill>
          </p:grpSpPr>
          <p:sp>
            <p:nvSpPr>
              <p:cNvPr id="12" name="Rounded Rectangle 11">
                <a:extLst>
                  <a:ext uri="{FF2B5EF4-FFF2-40B4-BE49-F238E27FC236}">
                    <a16:creationId xmlns:a16="http://schemas.microsoft.com/office/drawing/2014/main" id="{B5043745-0CC6-1CED-74B4-E00B2CD1B510}"/>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3" name="Rounded Rectangle 4">
                <a:extLst>
                  <a:ext uri="{FF2B5EF4-FFF2-40B4-BE49-F238E27FC236}">
                    <a16:creationId xmlns:a16="http://schemas.microsoft.com/office/drawing/2014/main" id="{2B067FBA-1047-D298-2DBB-EC75E3CB672C}"/>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93AB048C-2373-196E-3DAA-6C784E078E36}"/>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597EEEF6-4A69-6814-60EC-08A384993515}"/>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2" name="Picture 1">
            <a:extLst>
              <a:ext uri="{FF2B5EF4-FFF2-40B4-BE49-F238E27FC236}">
                <a16:creationId xmlns:a16="http://schemas.microsoft.com/office/drawing/2014/main" id="{BB8F75A3-B035-4247-BF37-A46714EF7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60" y="1193233"/>
            <a:ext cx="985054" cy="1080000"/>
          </a:xfrm>
          <a:prstGeom prst="rect">
            <a:avLst/>
          </a:prstGeom>
        </p:spPr>
      </p:pic>
    </p:spTree>
    <p:extLst>
      <p:ext uri="{BB962C8B-B14F-4D97-AF65-F5344CB8AC3E}">
        <p14:creationId xmlns:p14="http://schemas.microsoft.com/office/powerpoint/2010/main" val="3616592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5683" y="1709319"/>
            <a:ext cx="12098531" cy="255454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strike="noStrike" kern="1200" cap="none" spc="0" normalizeH="0" baseline="0" noProof="0">
                <a:ln>
                  <a:noFill/>
                </a:ln>
                <a:effectLst/>
                <a:uLnTx/>
                <a:uFillTx/>
                <a:latin typeface="Calibri" panose="020F0502020204030204"/>
                <a:ea typeface="+mn-ea"/>
                <a:cs typeface="+mn-cs"/>
              </a:rPr>
              <a:t>	The proposals may include FSTP: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strike="noStrike" kern="1200" cap="none" spc="0" normalizeH="0" baseline="0" noProof="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strike="noStrike" kern="1200" cap="none" spc="0" normalizeH="0" baseline="0" noProof="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buAutoNum type="alphaLcParenR"/>
            </a:pPr>
            <a:r>
              <a:rPr lang="en-US" sz="2000"/>
              <a:t>In this case, the support to third parties can only be provided in the form of </a:t>
            </a:r>
            <a:r>
              <a:rPr lang="en-US" sz="2000" b="1">
                <a:solidFill>
                  <a:schemeClr val="accent1"/>
                </a:solidFill>
              </a:rPr>
              <a:t>grants</a:t>
            </a:r>
            <a:r>
              <a:rPr lang="en-US" sz="2000" b="1"/>
              <a:t>.</a:t>
            </a:r>
          </a:p>
          <a:p>
            <a:pPr marL="285750" indent="-285750">
              <a:buAutoNum type="alphaLcParenR"/>
            </a:pPr>
            <a:endParaRPr lang="en-US" sz="2000" b="1">
              <a:ea typeface="Calibri" panose="020F0502020204030204"/>
              <a:cs typeface="Calibri" panose="020F0502020204030204"/>
            </a:endParaRPr>
          </a:p>
          <a:p>
            <a:pPr marL="285750" indent="-285750">
              <a:buAutoNum type="alphaLcParenR"/>
            </a:pPr>
            <a:r>
              <a:rPr lang="en-US" sz="2000"/>
              <a:t>The </a:t>
            </a:r>
            <a:r>
              <a:rPr lang="en-US" sz="2000" b="1"/>
              <a:t>maximum amount</a:t>
            </a:r>
            <a:r>
              <a:rPr lang="en-US" sz="2000"/>
              <a:t> to be granted to each third party is </a:t>
            </a:r>
            <a:r>
              <a:rPr lang="en-US" sz="2000" b="1">
                <a:solidFill>
                  <a:schemeClr val="accent1"/>
                </a:solidFill>
              </a:rPr>
              <a:t>EUR 60 000</a:t>
            </a:r>
            <a:r>
              <a:rPr lang="en-US" sz="2000" b="1"/>
              <a:t>. </a:t>
            </a:r>
            <a:endParaRPr lang="en-US" sz="2000" b="1">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5D5B6B0-72B4-F92B-51A6-2389894ABEA7}"/>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7733064C-16B8-681A-1AD5-B1FF7EEE81D9}"/>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B2A54406-03E5-5491-650A-2E2FC3FACC14}"/>
                </a:ext>
              </a:extLst>
            </p:cNvPr>
            <p:cNvGrpSpPr/>
            <p:nvPr/>
          </p:nvGrpSpPr>
          <p:grpSpPr>
            <a:xfrm>
              <a:off x="548861" y="390263"/>
              <a:ext cx="1993371" cy="652889"/>
              <a:chOff x="2751317" y="81314"/>
              <a:chExt cx="2406388" cy="910592"/>
            </a:xfrm>
            <a:solidFill>
              <a:schemeClr val="accent3"/>
            </a:solidFill>
          </p:grpSpPr>
          <p:sp>
            <p:nvSpPr>
              <p:cNvPr id="12" name="Rounded Rectangle 11">
                <a:extLst>
                  <a:ext uri="{FF2B5EF4-FFF2-40B4-BE49-F238E27FC236}">
                    <a16:creationId xmlns:a16="http://schemas.microsoft.com/office/drawing/2014/main" id="{C9152622-C732-F00A-4C98-D5AA6330A59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3" name="Rounded Rectangle 4">
                <a:extLst>
                  <a:ext uri="{FF2B5EF4-FFF2-40B4-BE49-F238E27FC236}">
                    <a16:creationId xmlns:a16="http://schemas.microsoft.com/office/drawing/2014/main" id="{96F15AE3-399C-9730-A675-41EF2AECF3FB}"/>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90E78231-0E4D-D4D1-3D07-BC9E77BD1D71}"/>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C81CDF1F-B26B-D82C-335E-1AC77967BF4C}"/>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2" name="Picture 1">
            <a:extLst>
              <a:ext uri="{FF2B5EF4-FFF2-40B4-BE49-F238E27FC236}">
                <a16:creationId xmlns:a16="http://schemas.microsoft.com/office/drawing/2014/main" id="{DAF77259-7DDC-0A03-AB4E-30AB2CEFC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861" y="1374039"/>
            <a:ext cx="985054" cy="1080000"/>
          </a:xfrm>
          <a:prstGeom prst="rect">
            <a:avLst/>
          </a:prstGeom>
        </p:spPr>
      </p:pic>
    </p:spTree>
    <p:extLst>
      <p:ext uri="{BB962C8B-B14F-4D97-AF65-F5344CB8AC3E}">
        <p14:creationId xmlns:p14="http://schemas.microsoft.com/office/powerpoint/2010/main" val="928230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861" y="1440588"/>
            <a:ext cx="10912826" cy="4804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2000" b="1"/>
              <a:t>	Only if the proposal uses financial support to third parties (FSTP) :</a:t>
            </a:r>
          </a:p>
          <a:p>
            <a:pPr lvl="2">
              <a:lnSpc>
                <a:spcPct val="115000"/>
              </a:lnSpc>
              <a:spcAft>
                <a:spcPts val="1000"/>
              </a:spcAft>
              <a:defRPr/>
            </a:pPr>
            <a:r>
              <a:rPr lang="en-US" sz="2000"/>
              <a:t>➢ The proposers must  provide a </a:t>
            </a:r>
            <a:r>
              <a:rPr lang="en-US" sz="2000" b="1">
                <a:solidFill>
                  <a:schemeClr val="accent1"/>
                </a:solidFill>
              </a:rPr>
              <a:t>description of the use </a:t>
            </a:r>
            <a:r>
              <a:rPr lang="en-US" sz="2000"/>
              <a:t>of financial support to third parties through a dedicated annex</a:t>
            </a:r>
            <a:r>
              <a:rPr lang="pl-PL" sz="2000"/>
              <a:t>. </a:t>
            </a:r>
            <a:br>
              <a:rPr lang="fr-BE" sz="2000"/>
            </a:br>
            <a:br>
              <a:rPr lang="pl-PL" sz="2000"/>
            </a:br>
            <a:r>
              <a:rPr lang="en-US" sz="2000"/>
              <a:t>This </a:t>
            </a:r>
            <a:r>
              <a:rPr lang="en-US" sz="2000" b="1">
                <a:solidFill>
                  <a:schemeClr val="accent1"/>
                </a:solidFill>
              </a:rPr>
              <a:t>description</a:t>
            </a:r>
            <a:r>
              <a:rPr lang="en-US" sz="2000"/>
              <a:t> must address at least the following: </a:t>
            </a:r>
            <a:br>
              <a:rPr lang="pl-PL" sz="2000"/>
            </a:br>
            <a:r>
              <a:rPr lang="fr-BE" sz="2000"/>
              <a:t>    </a:t>
            </a:r>
            <a:r>
              <a:rPr lang="en-US" sz="2000" b="1"/>
              <a:t>1. </a:t>
            </a:r>
            <a:r>
              <a:rPr lang="en-US" sz="2000"/>
              <a:t>clearly detail the </a:t>
            </a:r>
            <a:r>
              <a:rPr lang="en-US" sz="2000" b="1"/>
              <a:t>objectives</a:t>
            </a:r>
            <a:r>
              <a:rPr lang="en-US" sz="2000"/>
              <a:t> and the </a:t>
            </a:r>
            <a:r>
              <a:rPr lang="en-US" sz="2000" b="1"/>
              <a:t>results</a:t>
            </a:r>
            <a:r>
              <a:rPr lang="en-US" sz="2000"/>
              <a:t> to be obtained and </a:t>
            </a:r>
            <a:br>
              <a:rPr lang="pl-PL" sz="2000"/>
            </a:br>
            <a:r>
              <a:rPr lang="fr-BE" sz="2000"/>
              <a:t>    </a:t>
            </a:r>
            <a:r>
              <a:rPr lang="en-US" sz="2000" b="1"/>
              <a:t>2. </a:t>
            </a:r>
            <a:r>
              <a:rPr lang="en-US" sz="2000"/>
              <a:t>contain the following </a:t>
            </a:r>
            <a:r>
              <a:rPr lang="en-US" sz="2000" b="1"/>
              <a:t>specifications</a:t>
            </a:r>
            <a:r>
              <a:rPr lang="en-US" sz="2000"/>
              <a:t> (as a minimum): </a:t>
            </a:r>
            <a:endParaRPr lang="en-US" sz="2000">
              <a:ea typeface="Calibri" panose="020F0502020204030204"/>
              <a:cs typeface="Calibri" panose="020F0502020204030204"/>
            </a:endParaRPr>
          </a:p>
          <a:p>
            <a:pPr marL="1714500" lvl="3" indent="-342900" algn="just">
              <a:lnSpc>
                <a:spcPct val="115000"/>
              </a:lnSpc>
              <a:spcAft>
                <a:spcPts val="1000"/>
              </a:spcAft>
              <a:buAutoNum type="alphaLcParenR"/>
              <a:defRPr/>
            </a:pPr>
            <a:r>
              <a:rPr lang="en-US" sz="1400"/>
              <a:t>the maximum amount of financial support for each third party; this amount may not exceed 60 000 EUR</a:t>
            </a:r>
            <a:endParaRPr lang="en-US" sz="1400">
              <a:ea typeface="Calibri" panose="020F0502020204030204"/>
              <a:cs typeface="Calibri" panose="020F0502020204030204"/>
            </a:endParaRPr>
          </a:p>
          <a:p>
            <a:pPr lvl="3" algn="just">
              <a:lnSpc>
                <a:spcPct val="115000"/>
              </a:lnSpc>
              <a:spcAft>
                <a:spcPts val="1000"/>
              </a:spcAft>
              <a:defRPr/>
            </a:pPr>
            <a:r>
              <a:rPr lang="en-US" sz="1400"/>
              <a:t>b)    the criteria for calculating the exact amount of the financial support </a:t>
            </a:r>
            <a:endParaRPr lang="en-US" sz="1400">
              <a:cs typeface="Arial"/>
            </a:endParaRPr>
          </a:p>
          <a:p>
            <a:pPr lvl="3" algn="just">
              <a:lnSpc>
                <a:spcPct val="115000"/>
              </a:lnSpc>
              <a:spcAft>
                <a:spcPts val="1000"/>
              </a:spcAft>
              <a:defRPr/>
            </a:pPr>
            <a:r>
              <a:rPr lang="en-US" sz="1400"/>
              <a:t>c)    the different types of activity that qualify for financial support, on the basis of a closed list </a:t>
            </a:r>
          </a:p>
          <a:p>
            <a:pPr marL="1714500" lvl="3" indent="-342900" algn="just">
              <a:lnSpc>
                <a:spcPct val="115000"/>
              </a:lnSpc>
              <a:spcAft>
                <a:spcPts val="1000"/>
              </a:spcAft>
              <a:buAutoNum type="alphaLcParenR" startAt="4"/>
              <a:defRPr/>
            </a:pPr>
            <a:r>
              <a:rPr lang="en-US" sz="1400"/>
              <a:t>the persons or categories of persons that may receive financial support </a:t>
            </a:r>
            <a:endParaRPr lang="en-US" sz="1400">
              <a:ea typeface="Calibri"/>
              <a:cs typeface="Calibri"/>
            </a:endParaRPr>
          </a:p>
          <a:p>
            <a:pPr lvl="3" algn="just">
              <a:lnSpc>
                <a:spcPct val="115000"/>
              </a:lnSpc>
              <a:spcAft>
                <a:spcPts val="1000"/>
              </a:spcAft>
              <a:defRPr/>
            </a:pPr>
            <a:r>
              <a:rPr lang="en-US" sz="1400"/>
              <a:t>e)    the criteria for giving financial support</a:t>
            </a:r>
            <a:endParaRPr kumimoji="0" lang="en-GB" sz="140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5D5B6B0-72B4-F92B-51A6-2389894ABEA7}"/>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7733064C-16B8-681A-1AD5-B1FF7EEE81D9}"/>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B2A54406-03E5-5491-650A-2E2FC3FACC14}"/>
                </a:ext>
              </a:extLst>
            </p:cNvPr>
            <p:cNvGrpSpPr/>
            <p:nvPr/>
          </p:nvGrpSpPr>
          <p:grpSpPr>
            <a:xfrm>
              <a:off x="548861" y="390263"/>
              <a:ext cx="1993371" cy="652889"/>
              <a:chOff x="2751317" y="81314"/>
              <a:chExt cx="2406388" cy="910592"/>
            </a:xfrm>
            <a:solidFill>
              <a:schemeClr val="accent3"/>
            </a:solidFill>
          </p:grpSpPr>
          <p:sp>
            <p:nvSpPr>
              <p:cNvPr id="12" name="Rounded Rectangle 11">
                <a:extLst>
                  <a:ext uri="{FF2B5EF4-FFF2-40B4-BE49-F238E27FC236}">
                    <a16:creationId xmlns:a16="http://schemas.microsoft.com/office/drawing/2014/main" id="{C9152622-C732-F00A-4C98-D5AA6330A59E}"/>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3" name="Rounded Rectangle 4">
                <a:extLst>
                  <a:ext uri="{FF2B5EF4-FFF2-40B4-BE49-F238E27FC236}">
                    <a16:creationId xmlns:a16="http://schemas.microsoft.com/office/drawing/2014/main" id="{96F15AE3-399C-9730-A675-41EF2AECF3FB}"/>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90E78231-0E4D-D4D1-3D07-BC9E77BD1D71}"/>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C81CDF1F-B26B-D82C-335E-1AC77967BF4C}"/>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pic>
        <p:nvPicPr>
          <p:cNvPr id="2" name="Picture 1">
            <a:extLst>
              <a:ext uri="{FF2B5EF4-FFF2-40B4-BE49-F238E27FC236}">
                <a16:creationId xmlns:a16="http://schemas.microsoft.com/office/drawing/2014/main" id="{D5C53690-F21C-8EA8-53AE-987906FA9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92" y="1326825"/>
            <a:ext cx="985054" cy="1080000"/>
          </a:xfrm>
          <a:prstGeom prst="rect">
            <a:avLst/>
          </a:prstGeom>
        </p:spPr>
      </p:pic>
    </p:spTree>
    <p:extLst>
      <p:ext uri="{BB962C8B-B14F-4D97-AF65-F5344CB8AC3E}">
        <p14:creationId xmlns:p14="http://schemas.microsoft.com/office/powerpoint/2010/main" val="77847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426004" cy="1749286"/>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4000" b="1"/>
              <a:t>Part A: </a:t>
            </a:r>
            <a:br>
              <a:rPr lang="en-GB" sz="4000" b="1"/>
            </a:br>
            <a:r>
              <a:rPr lang="en-GB" sz="4000" b="1"/>
              <a:t>Regional Innovation Valleys (RIVs) calls – Policy context</a:t>
            </a:r>
          </a:p>
        </p:txBody>
      </p:sp>
      <p:sp>
        <p:nvSpPr>
          <p:cNvPr id="10" name="Subtitle 2">
            <a:extLst>
              <a:ext uri="{FF2B5EF4-FFF2-40B4-BE49-F238E27FC236}">
                <a16:creationId xmlns:a16="http://schemas.microsoft.com/office/drawing/2014/main" id="{6DC2D0C4-F963-64E0-25AB-24277E2C3F9B}"/>
              </a:ext>
            </a:extLst>
          </p:cNvPr>
          <p:cNvSpPr txBox="1">
            <a:spLocks/>
          </p:cNvSpPr>
          <p:nvPr/>
        </p:nvSpPr>
        <p:spPr>
          <a:xfrm>
            <a:off x="1017850" y="3111525"/>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en-GB" sz="3600" cap="none" err="1"/>
              <a:t>Jekaterina</a:t>
            </a:r>
            <a:r>
              <a:rPr lang="en-GB" sz="3600" cap="none"/>
              <a:t> Novikova</a:t>
            </a:r>
          </a:p>
          <a:p>
            <a:r>
              <a:rPr lang="en-GB" cap="none"/>
              <a:t>Deputy Head of Unit, </a:t>
            </a:r>
            <a:r>
              <a:rPr lang="en-US">
                <a:ea typeface="Calibri" panose="020F0502020204030204" pitchFamily="34" charset="0"/>
                <a:cs typeface="Arial" panose="020B0604020202020204" pitchFamily="34" charset="0"/>
              </a:rPr>
              <a:t>DG RTD A5</a:t>
            </a:r>
            <a:endParaRPr lang="en-GB"/>
          </a:p>
          <a:p>
            <a:endParaRPr lang="en-GB"/>
          </a:p>
        </p:txBody>
      </p:sp>
      <p:sp>
        <p:nvSpPr>
          <p:cNvPr id="2" name="Subtitle 2">
            <a:extLst>
              <a:ext uri="{FF2B5EF4-FFF2-40B4-BE49-F238E27FC236}">
                <a16:creationId xmlns:a16="http://schemas.microsoft.com/office/drawing/2014/main" id="{C97D8C9C-CF56-584B-95AC-C78157190EDC}"/>
              </a:ext>
            </a:extLst>
          </p:cNvPr>
          <p:cNvSpPr txBox="1">
            <a:spLocks/>
          </p:cNvSpPr>
          <p:nvPr/>
        </p:nvSpPr>
        <p:spPr>
          <a:xfrm>
            <a:off x="1017849" y="4208385"/>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7393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132" y="2236601"/>
            <a:ext cx="11548980" cy="2492990"/>
          </a:xfrm>
          <a:prstGeom prst="rect">
            <a:avLst/>
          </a:prstGeom>
          <a:noFill/>
        </p:spPr>
        <p:txBody>
          <a:bodyPr wrap="square" lIns="91440" tIns="45720" rIns="91440" bIns="45720" anchor="t">
            <a:spAutoFit/>
          </a:bodyPr>
          <a:lstStyle/>
          <a:p>
            <a:r>
              <a:rPr lang="en-IE" sz="2000" b="1">
                <a:solidFill>
                  <a:schemeClr val="tx2"/>
                </a:solidFill>
                <a:ea typeface="+mn-lt"/>
                <a:cs typeface="+mn-lt"/>
              </a:rPr>
              <a:t>How the topic differs from the similar topic of 2023? </a:t>
            </a:r>
            <a:r>
              <a:rPr lang="en-IE" sz="2000">
                <a:solidFill>
                  <a:schemeClr val="tx2"/>
                </a:solidFill>
                <a:ea typeface="+mn-lt"/>
                <a:cs typeface="+mn-lt"/>
                <a:hlinkClick r:id="rId3">
                  <a:extLst>
                    <a:ext uri="{A12FA001-AC4F-418D-AE19-62706E023703}">
                      <ahyp:hlinkClr xmlns:ahyp="http://schemas.microsoft.com/office/drawing/2018/hyperlinkcolor" val="tx"/>
                    </a:ext>
                  </a:extLst>
                </a:hlinkClick>
              </a:rPr>
              <a:t>(HORIZON-EIE-2023-CONNECT-01-02)</a:t>
            </a:r>
            <a:br>
              <a:rPr lang="pl-PL" sz="2000">
                <a:solidFill>
                  <a:schemeClr val="tx2"/>
                </a:solidFill>
                <a:ea typeface="+mn-lt"/>
                <a:cs typeface="+mn-lt"/>
                <a:hlinkClick r:id="rId3">
                  <a:extLst>
                    <a:ext uri="{A12FA001-AC4F-418D-AE19-62706E023703}">
                      <ahyp:hlinkClr xmlns:ahyp="http://schemas.microsoft.com/office/drawing/2018/hyperlinkcolor" val="tx"/>
                    </a:ext>
                  </a:extLst>
                </a:hlinkClick>
              </a:rPr>
            </a:br>
            <a:endParaRPr lang="en-IE" sz="2000">
              <a:solidFill>
                <a:schemeClr val="tx2"/>
              </a:solidFill>
              <a:ea typeface="+mn-lt"/>
              <a:cs typeface="+mn-lt"/>
              <a:hlinkClick r:id="rId3">
                <a:extLst>
                  <a:ext uri="{A12FA001-AC4F-418D-AE19-62706E023703}">
                    <ahyp:hlinkClr xmlns:ahyp="http://schemas.microsoft.com/office/drawing/2018/hyperlinkcolor" val="tx"/>
                  </a:ext>
                </a:extLst>
              </a:hlinkClick>
            </a:endParaRPr>
          </a:p>
          <a:p>
            <a:pPr marL="285750" indent="-285750">
              <a:buFont typeface="Arial"/>
              <a:buChar char="•"/>
            </a:pPr>
            <a:r>
              <a:rPr lang="en-GB" sz="2000">
                <a:ea typeface="+mn-lt"/>
                <a:cs typeface="+mn-lt"/>
              </a:rPr>
              <a:t>Introducing the possibility for non-mandatory FSTP scheme</a:t>
            </a:r>
          </a:p>
          <a:p>
            <a:pPr marL="285750" indent="-285750">
              <a:buFont typeface="Arial"/>
              <a:buChar char="•"/>
            </a:pPr>
            <a:r>
              <a:rPr lang="en-GB" sz="2000">
                <a:ea typeface="+mn-lt"/>
                <a:cs typeface="+mn-lt"/>
              </a:rPr>
              <a:t>Focus on one or several thematic/technological areas of common interest in line with one or more EU priorities, i</a:t>
            </a:r>
            <a:r>
              <a:rPr lang="en-GB" sz="2000" b="1">
                <a:ea typeface="+mn-lt"/>
                <a:cs typeface="+mn-lt"/>
              </a:rPr>
              <a:t>ncluding the </a:t>
            </a:r>
            <a:br>
              <a:rPr lang="pl-PL" sz="2000" b="1">
                <a:ea typeface="+mn-lt"/>
                <a:cs typeface="+mn-lt"/>
              </a:rPr>
            </a:br>
            <a:r>
              <a:rPr lang="en-GB" sz="2000" b="1">
                <a:ea typeface="+mn-lt"/>
                <a:cs typeface="+mn-lt"/>
              </a:rPr>
              <a:t>“burning challenges</a:t>
            </a:r>
            <a:r>
              <a:rPr lang="en-GB" sz="2000">
                <a:ea typeface="+mn-lt"/>
                <a:cs typeface="+mn-lt"/>
              </a:rPr>
              <a:t>” specified in the New European Innovation Agenda</a:t>
            </a:r>
            <a:endParaRPr lang="en-IE" sz="2000">
              <a:solidFill>
                <a:srgbClr val="000000"/>
              </a:solidFill>
              <a:ea typeface="Calibri" panose="020F0502020204030204"/>
              <a:cs typeface="Arial"/>
            </a:endParaRPr>
          </a:p>
          <a:p>
            <a:endParaRPr lang="en-GB">
              <a:solidFill>
                <a:srgbClr val="000000"/>
              </a:solidFill>
              <a:ea typeface="Calibri"/>
              <a:cs typeface="Calibri"/>
            </a:endParaRPr>
          </a:p>
          <a:p>
            <a:endParaRPr lang="en-IE"/>
          </a:p>
        </p:txBody>
      </p:sp>
      <p:sp>
        <p:nvSpPr>
          <p:cNvPr id="4" name="TextBox 3">
            <a:extLst>
              <a:ext uri="{FF2B5EF4-FFF2-40B4-BE49-F238E27FC236}">
                <a16:creationId xmlns:a16="http://schemas.microsoft.com/office/drawing/2014/main" id="{04C92DF3-A3A3-B377-E590-582E80B74206}"/>
              </a:ext>
            </a:extLst>
          </p:cNvPr>
          <p:cNvSpPr txBox="1"/>
          <p:nvPr/>
        </p:nvSpPr>
        <p:spPr>
          <a:xfrm rot="16200000">
            <a:off x="-808907" y="3040960"/>
            <a:ext cx="1978049"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a:rPr>
              <a:t>FAQs</a:t>
            </a:r>
            <a:endParaRPr lang="en-US"/>
          </a:p>
        </p:txBody>
      </p:sp>
      <p:grpSp>
        <p:nvGrpSpPr>
          <p:cNvPr id="6" name="Group 5">
            <a:extLst>
              <a:ext uri="{FF2B5EF4-FFF2-40B4-BE49-F238E27FC236}">
                <a16:creationId xmlns:a16="http://schemas.microsoft.com/office/drawing/2014/main" id="{6E2413AA-221A-7DE1-6560-704E558BC080}"/>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07872E24-5BEC-61F2-C3AE-7FFF313BC504}"/>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6878F541-800E-E5E6-A018-F8CAB1115EDB}"/>
                </a:ext>
              </a:extLst>
            </p:cNvPr>
            <p:cNvGrpSpPr/>
            <p:nvPr/>
          </p:nvGrpSpPr>
          <p:grpSpPr>
            <a:xfrm>
              <a:off x="548861" y="390263"/>
              <a:ext cx="1993371" cy="652889"/>
              <a:chOff x="2751317" y="81314"/>
              <a:chExt cx="2406388" cy="910592"/>
            </a:xfrm>
            <a:solidFill>
              <a:schemeClr val="accent3"/>
            </a:solidFill>
          </p:grpSpPr>
          <p:sp>
            <p:nvSpPr>
              <p:cNvPr id="11" name="Rounded Rectangle 11">
                <a:extLst>
                  <a:ext uri="{FF2B5EF4-FFF2-40B4-BE49-F238E27FC236}">
                    <a16:creationId xmlns:a16="http://schemas.microsoft.com/office/drawing/2014/main" id="{97E5E961-FB4A-B0BB-549D-66772E898619}"/>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2" name="Rounded Rectangle 4">
                <a:extLst>
                  <a:ext uri="{FF2B5EF4-FFF2-40B4-BE49-F238E27FC236}">
                    <a16:creationId xmlns:a16="http://schemas.microsoft.com/office/drawing/2014/main" id="{09F70959-9FF6-F48F-6FD0-7A6FBEB1966A}"/>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691B5E55-476A-03EF-B578-E81D3D79DC74}"/>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E2E2267B-EF91-69E0-DFB0-D551EF2BA6DB}"/>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spTree>
    <p:extLst>
      <p:ext uri="{BB962C8B-B14F-4D97-AF65-F5344CB8AC3E}">
        <p14:creationId xmlns:p14="http://schemas.microsoft.com/office/powerpoint/2010/main" val="2946685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861" y="1753126"/>
            <a:ext cx="11203630" cy="4062651"/>
          </a:xfrm>
          <a:prstGeom prst="rect">
            <a:avLst/>
          </a:prstGeom>
          <a:noFill/>
        </p:spPr>
        <p:txBody>
          <a:bodyPr wrap="square" lIns="91440" tIns="45720" rIns="91440" bIns="45720" anchor="t">
            <a:spAutoFit/>
          </a:bodyPr>
          <a:lstStyle/>
          <a:p>
            <a:r>
              <a:rPr lang="en-IE" sz="2000" b="1">
                <a:solidFill>
                  <a:schemeClr val="tx2"/>
                </a:solidFill>
                <a:ea typeface="+mn-lt"/>
                <a:cs typeface="+mn-lt"/>
              </a:rPr>
              <a:t>What other entities apart from public authorities may participate in the consortia of </a:t>
            </a:r>
            <a:br>
              <a:rPr lang="pl-PL" sz="2000" b="1">
                <a:solidFill>
                  <a:schemeClr val="tx2"/>
                </a:solidFill>
                <a:ea typeface="+mn-lt"/>
                <a:cs typeface="+mn-lt"/>
              </a:rPr>
            </a:br>
            <a:r>
              <a:rPr lang="en-IE" sz="2000" b="1">
                <a:solidFill>
                  <a:schemeClr val="tx2"/>
                </a:solidFill>
                <a:ea typeface="+mn-lt"/>
                <a:cs typeface="+mn-lt"/>
              </a:rPr>
              <a:t>the projects under the topic?</a:t>
            </a:r>
          </a:p>
          <a:p>
            <a:endParaRPr lang="en-IE" sz="2000" b="1">
              <a:solidFill>
                <a:schemeClr val="accent2"/>
              </a:solidFill>
              <a:ea typeface="+mn-lt"/>
              <a:cs typeface="+mn-lt"/>
            </a:endParaRPr>
          </a:p>
          <a:p>
            <a:pPr algn="just"/>
            <a:r>
              <a:rPr lang="en-IE" sz="2000">
                <a:solidFill>
                  <a:schemeClr val="accent1"/>
                </a:solidFill>
                <a:ea typeface="+mn-lt"/>
                <a:cs typeface="+mn-lt"/>
              </a:rPr>
              <a:t>The topic aims at networking and activities towards better connected and more efficient and inclusive innovation ecosystems.</a:t>
            </a:r>
            <a:endParaRPr lang="en-IE" sz="2000">
              <a:solidFill>
                <a:schemeClr val="accent1"/>
              </a:solidFill>
              <a:ea typeface="Calibri"/>
              <a:cs typeface="Calibri"/>
            </a:endParaRPr>
          </a:p>
          <a:p>
            <a:r>
              <a:rPr lang="en-IE" sz="2000">
                <a:solidFill>
                  <a:schemeClr val="accent1"/>
                </a:solidFill>
                <a:ea typeface="+mn-lt"/>
                <a:cs typeface="+mn-lt"/>
              </a:rPr>
              <a:t>Therefore, </a:t>
            </a:r>
            <a:r>
              <a:rPr lang="en-IE" sz="2000" b="1">
                <a:solidFill>
                  <a:schemeClr val="accent1"/>
                </a:solidFill>
                <a:ea typeface="+mn-lt"/>
                <a:cs typeface="+mn-lt"/>
              </a:rPr>
              <a:t>all relevant key stakeholders of innovation ecosystems from across the quadruple helix</a:t>
            </a:r>
            <a:r>
              <a:rPr lang="en-IE" sz="2000">
                <a:solidFill>
                  <a:schemeClr val="accent1"/>
                </a:solidFill>
                <a:ea typeface="+mn-lt"/>
                <a:cs typeface="+mn-lt"/>
              </a:rPr>
              <a:t> are encouraged to participate or get involved in the proposal, for example:</a:t>
            </a:r>
            <a:endParaRPr lang="pl-PL" sz="2000">
              <a:solidFill>
                <a:schemeClr val="accent1"/>
              </a:solidFill>
              <a:ea typeface="+mn-lt"/>
              <a:cs typeface="+mn-lt"/>
            </a:endParaRPr>
          </a:p>
          <a:p>
            <a:pPr algn="just"/>
            <a:endParaRPr lang="en-IE" sz="2000">
              <a:solidFill>
                <a:schemeClr val="accent1"/>
              </a:solidFill>
            </a:endParaRPr>
          </a:p>
          <a:p>
            <a:pPr marL="285750" indent="-285750" algn="just">
              <a:buFont typeface="Arial"/>
              <a:buChar char="•"/>
            </a:pPr>
            <a:r>
              <a:rPr lang="en-IE" sz="2000">
                <a:solidFill>
                  <a:srgbClr val="303030"/>
                </a:solidFill>
                <a:ea typeface="+mn-lt"/>
                <a:cs typeface="Arial"/>
              </a:rPr>
              <a:t>Public sector: National, regional and/or local innovation authorities;</a:t>
            </a:r>
            <a:endParaRPr lang="en-IE" sz="2000"/>
          </a:p>
          <a:p>
            <a:pPr marL="285750" indent="-285750" algn="just">
              <a:buFont typeface="Arial"/>
              <a:buChar char="•"/>
            </a:pPr>
            <a:r>
              <a:rPr lang="en-IE" sz="2000">
                <a:solidFill>
                  <a:srgbClr val="303030"/>
                </a:solidFill>
                <a:ea typeface="+mn-lt"/>
                <a:cs typeface="Arial"/>
              </a:rPr>
              <a:t>Private sector: industry, SMEs, start-ups, clusters, associations, investors, foundations;</a:t>
            </a:r>
            <a:endParaRPr lang="en-IE" sz="2000"/>
          </a:p>
          <a:p>
            <a:pPr marL="285750" indent="-285750">
              <a:buFont typeface="Arial"/>
              <a:buChar char="•"/>
            </a:pPr>
            <a:r>
              <a:rPr lang="en-IE" sz="2000">
                <a:solidFill>
                  <a:srgbClr val="303030"/>
                </a:solidFill>
                <a:ea typeface="+mn-lt"/>
                <a:cs typeface="Arial"/>
              </a:rPr>
              <a:t>Research and Innovation actors and networks: Academia, Research and Technological Organisations, technology transfer centres, innovation networks</a:t>
            </a:r>
            <a:endParaRPr lang="en-IE" sz="2000"/>
          </a:p>
          <a:p>
            <a:pPr marL="285750" indent="-285750" algn="just">
              <a:buFont typeface="Arial"/>
              <a:buChar char="•"/>
            </a:pPr>
            <a:r>
              <a:rPr lang="en-IE" sz="2000">
                <a:solidFill>
                  <a:srgbClr val="303030"/>
                </a:solidFill>
                <a:ea typeface="+mn-lt"/>
                <a:cs typeface="Arial"/>
              </a:rPr>
              <a:t>The civil society organisations, social innovators, NGOs</a:t>
            </a:r>
            <a:endParaRPr lang="en-IE" sz="2000"/>
          </a:p>
        </p:txBody>
      </p:sp>
      <p:sp>
        <p:nvSpPr>
          <p:cNvPr id="5" name="TextBox 4">
            <a:extLst>
              <a:ext uri="{FF2B5EF4-FFF2-40B4-BE49-F238E27FC236}">
                <a16:creationId xmlns:a16="http://schemas.microsoft.com/office/drawing/2014/main" id="{01A38207-8A7D-4011-8196-BCD321CCBC77}"/>
              </a:ext>
            </a:extLst>
          </p:cNvPr>
          <p:cNvSpPr txBox="1"/>
          <p:nvPr/>
        </p:nvSpPr>
        <p:spPr>
          <a:xfrm rot="16200000">
            <a:off x="-1802842" y="3555968"/>
            <a:ext cx="3975016"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a:rPr>
              <a:t>FAQs</a:t>
            </a:r>
            <a:endParaRPr lang="en-US"/>
          </a:p>
        </p:txBody>
      </p:sp>
      <p:grpSp>
        <p:nvGrpSpPr>
          <p:cNvPr id="4" name="Group 3">
            <a:extLst>
              <a:ext uri="{FF2B5EF4-FFF2-40B4-BE49-F238E27FC236}">
                <a16:creationId xmlns:a16="http://schemas.microsoft.com/office/drawing/2014/main" id="{821715E3-74A6-03EC-F09D-486DA88D4194}"/>
              </a:ext>
            </a:extLst>
          </p:cNvPr>
          <p:cNvGrpSpPr/>
          <p:nvPr/>
        </p:nvGrpSpPr>
        <p:grpSpPr>
          <a:xfrm>
            <a:off x="548861" y="390263"/>
            <a:ext cx="11224312" cy="662803"/>
            <a:chOff x="548861" y="390263"/>
            <a:chExt cx="11224312" cy="662803"/>
          </a:xfrm>
        </p:grpSpPr>
        <p:sp>
          <p:nvSpPr>
            <p:cNvPr id="6" name="Right Arrow 1">
              <a:extLst>
                <a:ext uri="{FF2B5EF4-FFF2-40B4-BE49-F238E27FC236}">
                  <a16:creationId xmlns:a16="http://schemas.microsoft.com/office/drawing/2014/main" id="{9B1CEBD9-9436-FB7F-BA76-4EA12CA51917}"/>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C87A75BC-7220-9A6F-8310-00779CB93577}"/>
                </a:ext>
              </a:extLst>
            </p:cNvPr>
            <p:cNvGrpSpPr/>
            <p:nvPr/>
          </p:nvGrpSpPr>
          <p:grpSpPr>
            <a:xfrm>
              <a:off x="548861" y="390263"/>
              <a:ext cx="1993371" cy="652889"/>
              <a:chOff x="2751317" y="81314"/>
              <a:chExt cx="2406388" cy="910592"/>
            </a:xfrm>
            <a:solidFill>
              <a:schemeClr val="accent3"/>
            </a:solidFill>
          </p:grpSpPr>
          <p:sp>
            <p:nvSpPr>
              <p:cNvPr id="10" name="Rounded Rectangle 11">
                <a:extLst>
                  <a:ext uri="{FF2B5EF4-FFF2-40B4-BE49-F238E27FC236}">
                    <a16:creationId xmlns:a16="http://schemas.microsoft.com/office/drawing/2014/main" id="{9FE148F5-8364-D2AD-8F74-8CEEE1C304D7}"/>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1" name="Rounded Rectangle 4">
                <a:extLst>
                  <a:ext uri="{FF2B5EF4-FFF2-40B4-BE49-F238E27FC236}">
                    <a16:creationId xmlns:a16="http://schemas.microsoft.com/office/drawing/2014/main" id="{8927209E-ED9C-77B4-6363-39171B03F39F}"/>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8" name="Rounded Rectangle 16">
              <a:extLst>
                <a:ext uri="{FF2B5EF4-FFF2-40B4-BE49-F238E27FC236}">
                  <a16:creationId xmlns:a16="http://schemas.microsoft.com/office/drawing/2014/main" id="{C563714E-3A0B-845B-9D6B-48B9EB2624D9}"/>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9" name="Rounded Rectangle 4">
              <a:extLst>
                <a:ext uri="{FF2B5EF4-FFF2-40B4-BE49-F238E27FC236}">
                  <a16:creationId xmlns:a16="http://schemas.microsoft.com/office/drawing/2014/main" id="{49AB6234-8A3F-1C60-77B1-24F575D9D28D}"/>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spTree>
    <p:extLst>
      <p:ext uri="{BB962C8B-B14F-4D97-AF65-F5344CB8AC3E}">
        <p14:creationId xmlns:p14="http://schemas.microsoft.com/office/powerpoint/2010/main" val="253595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5DF3C-12C1-B1E0-F641-51E0C0FA5454}"/>
              </a:ext>
            </a:extLst>
          </p:cNvPr>
          <p:cNvSpPr/>
          <p:nvPr/>
        </p:nvSpPr>
        <p:spPr>
          <a:xfrm>
            <a:off x="594132" y="1982450"/>
            <a:ext cx="11198475" cy="2246769"/>
          </a:xfrm>
          <a:prstGeom prst="rect">
            <a:avLst/>
          </a:prstGeom>
          <a:noFill/>
        </p:spPr>
        <p:txBody>
          <a:bodyPr wrap="square" lIns="91440" tIns="45720" rIns="91440" bIns="45720" anchor="t">
            <a:spAutoFit/>
          </a:bodyPr>
          <a:lstStyle/>
          <a:p>
            <a:br>
              <a:rPr lang="en-US" sz="2000"/>
            </a:br>
            <a:r>
              <a:rPr lang="en-US" sz="2000" b="1">
                <a:solidFill>
                  <a:schemeClr val="tx2"/>
                </a:solidFill>
                <a:cs typeface="Arial"/>
              </a:rPr>
              <a:t>How does the use of FSTP affect the budget of the project?</a:t>
            </a:r>
          </a:p>
          <a:p>
            <a:endParaRPr lang="en-US" sz="2000" b="1">
              <a:solidFill>
                <a:schemeClr val="accent2"/>
              </a:solidFill>
              <a:ea typeface="Calibri" panose="020F0502020204030204"/>
              <a:cs typeface="Calibri" panose="020F0502020204030204"/>
            </a:endParaRPr>
          </a:p>
          <a:p>
            <a:pPr algn="just"/>
            <a:r>
              <a:rPr lang="en-US" sz="2000">
                <a:cs typeface="Arial"/>
              </a:rPr>
              <a:t>As a general guideline, the budget should be proportional to the specific nature of the project and the level of ambition of its activities. Thus, the use of FSTP is one among other aspects which will be taken into account when assessing whether the requested budget is appropriate.</a:t>
            </a:r>
            <a:endParaRPr lang="en-IE" sz="2000" b="1">
              <a:solidFill>
                <a:srgbClr val="FF0000"/>
              </a:solidFill>
              <a:ea typeface="+mn-lt"/>
              <a:cs typeface="Segoe UI"/>
            </a:endParaRPr>
          </a:p>
          <a:p>
            <a:pPr algn="just"/>
            <a:endParaRPr lang="en-IE" sz="2000" b="1">
              <a:solidFill>
                <a:srgbClr val="FF0000"/>
              </a:solidFill>
              <a:ea typeface="+mn-lt"/>
              <a:cs typeface="+mn-lt"/>
            </a:endParaRPr>
          </a:p>
        </p:txBody>
      </p:sp>
      <p:sp>
        <p:nvSpPr>
          <p:cNvPr id="4" name="TextBox 3">
            <a:extLst>
              <a:ext uri="{FF2B5EF4-FFF2-40B4-BE49-F238E27FC236}">
                <a16:creationId xmlns:a16="http://schemas.microsoft.com/office/drawing/2014/main" id="{0CDA68F1-2B44-079A-E633-5C0ECB197D0A}"/>
              </a:ext>
            </a:extLst>
          </p:cNvPr>
          <p:cNvSpPr txBox="1"/>
          <p:nvPr/>
        </p:nvSpPr>
        <p:spPr>
          <a:xfrm rot="16200000">
            <a:off x="-555977" y="2921168"/>
            <a:ext cx="1481289"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a:rPr>
              <a:t>FAQs</a:t>
            </a:r>
            <a:endParaRPr lang="en-US"/>
          </a:p>
        </p:txBody>
      </p:sp>
      <p:grpSp>
        <p:nvGrpSpPr>
          <p:cNvPr id="6" name="Group 5">
            <a:extLst>
              <a:ext uri="{FF2B5EF4-FFF2-40B4-BE49-F238E27FC236}">
                <a16:creationId xmlns:a16="http://schemas.microsoft.com/office/drawing/2014/main" id="{31D226D5-A394-72D6-2563-1D6FEB71203C}"/>
              </a:ext>
            </a:extLst>
          </p:cNvPr>
          <p:cNvGrpSpPr/>
          <p:nvPr/>
        </p:nvGrpSpPr>
        <p:grpSpPr>
          <a:xfrm>
            <a:off x="548861" y="390263"/>
            <a:ext cx="11224312" cy="662803"/>
            <a:chOff x="548861" y="390263"/>
            <a:chExt cx="11224312" cy="662803"/>
          </a:xfrm>
        </p:grpSpPr>
        <p:sp>
          <p:nvSpPr>
            <p:cNvPr id="7" name="Right Arrow 1">
              <a:extLst>
                <a:ext uri="{FF2B5EF4-FFF2-40B4-BE49-F238E27FC236}">
                  <a16:creationId xmlns:a16="http://schemas.microsoft.com/office/drawing/2014/main" id="{4489DB4B-0682-3CAD-03D2-E95405BC3B5F}"/>
                </a:ext>
              </a:extLst>
            </p:cNvPr>
            <p:cNvSpPr/>
            <p:nvPr/>
          </p:nvSpPr>
          <p:spPr>
            <a:xfrm>
              <a:off x="2455772" y="613083"/>
              <a:ext cx="629073" cy="25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8FC62045-81A3-3366-39F5-7270998808C5}"/>
                </a:ext>
              </a:extLst>
            </p:cNvPr>
            <p:cNvGrpSpPr/>
            <p:nvPr/>
          </p:nvGrpSpPr>
          <p:grpSpPr>
            <a:xfrm>
              <a:off x="548861" y="390263"/>
              <a:ext cx="1993371" cy="652889"/>
              <a:chOff x="2751317" y="81314"/>
              <a:chExt cx="2406388" cy="910592"/>
            </a:xfrm>
            <a:solidFill>
              <a:schemeClr val="accent3"/>
            </a:solidFill>
          </p:grpSpPr>
          <p:sp>
            <p:nvSpPr>
              <p:cNvPr id="11" name="Rounded Rectangle 11">
                <a:extLst>
                  <a:ext uri="{FF2B5EF4-FFF2-40B4-BE49-F238E27FC236}">
                    <a16:creationId xmlns:a16="http://schemas.microsoft.com/office/drawing/2014/main" id="{300B7ECB-72A0-A1D7-3ACF-1F16BD763D4B}"/>
                  </a:ext>
                </a:extLst>
              </p:cNvPr>
              <p:cNvSpPr/>
              <p:nvPr/>
            </p:nvSpPr>
            <p:spPr>
              <a:xfrm>
                <a:off x="2751317" y="81314"/>
                <a:ext cx="2406388" cy="910592"/>
              </a:xfrm>
              <a:prstGeom prst="roundRect">
                <a:avLst/>
              </a:prstGeom>
              <a:grpFill/>
              <a:ln w="38100">
                <a:noFill/>
              </a:ln>
            </p:spPr>
            <p:style>
              <a:lnRef idx="2">
                <a:scrgbClr r="0" g="0" b="0"/>
              </a:lnRef>
              <a:fillRef idx="1">
                <a:scrgbClr r="0" g="0" b="0"/>
              </a:fillRef>
              <a:effectRef idx="0">
                <a:schemeClr val="accent2">
                  <a:hueOff val="0"/>
                  <a:satOff val="-20849"/>
                  <a:lumOff val="7647"/>
                  <a:alphaOff val="0"/>
                </a:schemeClr>
              </a:effectRef>
              <a:fontRef idx="minor">
                <a:schemeClr val="lt1"/>
              </a:fontRef>
            </p:style>
            <p:txBody>
              <a:bodyPr/>
              <a:lstStyle/>
              <a:p>
                <a:endParaRPr lang="en-IE"/>
              </a:p>
            </p:txBody>
          </p:sp>
          <p:sp>
            <p:nvSpPr>
              <p:cNvPr id="12" name="Rounded Rectangle 4">
                <a:extLst>
                  <a:ext uri="{FF2B5EF4-FFF2-40B4-BE49-F238E27FC236}">
                    <a16:creationId xmlns:a16="http://schemas.microsoft.com/office/drawing/2014/main" id="{470A4D8F-F0E2-5D2B-06FB-3533E116FA55}"/>
                  </a:ext>
                </a:extLst>
              </p:cNvPr>
              <p:cNvSpPr txBox="1"/>
              <p:nvPr/>
            </p:nvSpPr>
            <p:spPr>
              <a:xfrm>
                <a:off x="2795768" y="273983"/>
                <a:ext cx="2317486" cy="5730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baseline="0">
                    <a:solidFill>
                      <a:srgbClr val="FFC000"/>
                    </a:solidFill>
                  </a:rPr>
                  <a:t>CONNECT</a:t>
                </a:r>
              </a:p>
            </p:txBody>
          </p:sp>
        </p:grpSp>
        <p:sp>
          <p:nvSpPr>
            <p:cNvPr id="9" name="Rounded Rectangle 16">
              <a:extLst>
                <a:ext uri="{FF2B5EF4-FFF2-40B4-BE49-F238E27FC236}">
                  <a16:creationId xmlns:a16="http://schemas.microsoft.com/office/drawing/2014/main" id="{9B0382E3-CE54-2857-B803-AC331AB87708}"/>
                </a:ext>
              </a:extLst>
            </p:cNvPr>
            <p:cNvSpPr/>
            <p:nvPr/>
          </p:nvSpPr>
          <p:spPr>
            <a:xfrm>
              <a:off x="3084845" y="400177"/>
              <a:ext cx="8688328" cy="652889"/>
            </a:xfrm>
            <a:prstGeom prst="roundRect">
              <a:avLst/>
            </a:prstGeom>
            <a:solidFill>
              <a:schemeClr val="accent1"/>
            </a:solidFill>
            <a:ln>
              <a:no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en-IE"/>
            </a:p>
          </p:txBody>
        </p:sp>
        <p:sp>
          <p:nvSpPr>
            <p:cNvPr id="10" name="Rounded Rectangle 4">
              <a:extLst>
                <a:ext uri="{FF2B5EF4-FFF2-40B4-BE49-F238E27FC236}">
                  <a16:creationId xmlns:a16="http://schemas.microsoft.com/office/drawing/2014/main" id="{935F3AED-CE2E-5C90-980A-AC46CF50AE7C}"/>
                </a:ext>
              </a:extLst>
            </p:cNvPr>
            <p:cNvSpPr txBox="1"/>
            <p:nvPr/>
          </p:nvSpPr>
          <p:spPr>
            <a:xfrm>
              <a:off x="3265729" y="409507"/>
              <a:ext cx="8326560" cy="589146"/>
            </a:xfrm>
            <a:prstGeom prst="rect">
              <a:avLst/>
            </a:prstGeom>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defTabSz="889000">
                <a:spcBef>
                  <a:spcPct val="0"/>
                </a:spcBef>
              </a:pPr>
              <a:r>
                <a:rPr lang="en-US" sz="1600" kern="1200">
                  <a:solidFill>
                    <a:srgbClr val="034EA2"/>
                  </a:solidFill>
                </a:rPr>
                <a:t>Call: </a:t>
              </a:r>
              <a:r>
                <a:rPr lang="en-IE" sz="1600" b="1">
                  <a:solidFill>
                    <a:srgbClr val="034EA2"/>
                  </a:solidFill>
                </a:rPr>
                <a:t>Interconnected Innovation Ecosystems (2025.2)  </a:t>
              </a:r>
              <a:br>
                <a:rPr lang="en-IE" sz="1600" b="1">
                  <a:solidFill>
                    <a:schemeClr val="tx1"/>
                  </a:solidFill>
                </a:rPr>
              </a:br>
              <a:r>
                <a:rPr lang="en-IE" sz="1600" b="1">
                  <a:solidFill>
                    <a:schemeClr val="bg1"/>
                  </a:solidFill>
                </a:rPr>
                <a:t>Opens: 14/05/25 	--- Closes: 15/10/25</a:t>
              </a:r>
              <a:endParaRPr lang="en-US" sz="1600" b="1" kern="1200">
                <a:solidFill>
                  <a:schemeClr val="bg1"/>
                </a:solidFill>
              </a:endParaRPr>
            </a:p>
          </p:txBody>
        </p:sp>
      </p:grpSp>
    </p:spTree>
    <p:extLst>
      <p:ext uri="{BB962C8B-B14F-4D97-AF65-F5344CB8AC3E}">
        <p14:creationId xmlns:p14="http://schemas.microsoft.com/office/powerpoint/2010/main" val="2311911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9518C-86C7-D86C-2F45-31483A214C6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F020048-51F8-08B0-0889-6A2F694E6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98" y="889710"/>
            <a:ext cx="7518976" cy="3467488"/>
          </a:xfrm>
          <a:prstGeom prst="rect">
            <a:avLst/>
          </a:prstGeom>
        </p:spPr>
      </p:pic>
      <p:sp>
        <p:nvSpPr>
          <p:cNvPr id="9" name="Titre 8">
            <a:extLst>
              <a:ext uri="{FF2B5EF4-FFF2-40B4-BE49-F238E27FC236}">
                <a16:creationId xmlns:a16="http://schemas.microsoft.com/office/drawing/2014/main" id="{7338B769-3D3D-1B89-9112-816B22DADE62}"/>
              </a:ext>
            </a:extLst>
          </p:cNvPr>
          <p:cNvSpPr>
            <a:spLocks noGrp="1"/>
          </p:cNvSpPr>
          <p:nvPr>
            <p:ph type="ctrTitle"/>
          </p:nvPr>
        </p:nvSpPr>
        <p:spPr>
          <a:xfrm>
            <a:off x="389598" y="4476931"/>
            <a:ext cx="11145818" cy="685983"/>
          </a:xfrm>
        </p:spPr>
        <p:txBody>
          <a:bodyPr lIns="91440" tIns="45720" rIns="91440" bIns="45720" anchor="b">
            <a:normAutofit fontScale="90000"/>
          </a:bodyPr>
          <a:lstStyle/>
          <a:p>
            <a:r>
              <a:rPr lang="en-GB" sz="4000" b="1" cap="none">
                <a:latin typeface="+mn-lt"/>
              </a:rPr>
              <a:t>Lucia Fernandez Martinez</a:t>
            </a:r>
            <a:br>
              <a:rPr lang="en-GB" sz="2800" b="1">
                <a:latin typeface="+mn-lt"/>
              </a:rPr>
            </a:br>
            <a:r>
              <a:rPr lang="en-GB" sz="2700" cap="none">
                <a:latin typeface="+mn-lt"/>
              </a:rPr>
              <a:t>Policy Officer, </a:t>
            </a:r>
            <a:r>
              <a:rPr lang="en-US" sz="2700">
                <a:latin typeface="+mn-lt"/>
                <a:ea typeface="Calibri" panose="020F0502020204030204" pitchFamily="34" charset="0"/>
                <a:cs typeface="Arial" panose="020B0604020202020204" pitchFamily="34" charset="0"/>
              </a:rPr>
              <a:t>DG RTD A3</a:t>
            </a:r>
            <a:br>
              <a:rPr lang="en-GB" sz="1600">
                <a:latin typeface="+mn-lt"/>
              </a:rPr>
            </a:br>
            <a:br>
              <a:rPr lang="en-GB" sz="2800" cap="none">
                <a:latin typeface="+mn-lt"/>
              </a:rPr>
            </a:br>
            <a:endParaRPr lang="fr-FR" sz="2800">
              <a:latin typeface="+mn-lt"/>
              <a:cs typeface="Segoe UI Semibold"/>
            </a:endParaRPr>
          </a:p>
        </p:txBody>
      </p:sp>
      <p:sp>
        <p:nvSpPr>
          <p:cNvPr id="12" name="Title 1">
            <a:extLst>
              <a:ext uri="{FF2B5EF4-FFF2-40B4-BE49-F238E27FC236}">
                <a16:creationId xmlns:a16="http://schemas.microsoft.com/office/drawing/2014/main" id="{18947607-AE7F-4C2F-35BE-C945BC955B43}"/>
              </a:ext>
            </a:extLst>
          </p:cNvPr>
          <p:cNvSpPr txBox="1">
            <a:spLocks/>
          </p:cNvSpPr>
          <p:nvPr/>
        </p:nvSpPr>
        <p:spPr>
          <a:xfrm>
            <a:off x="389598" y="2084188"/>
            <a:ext cx="11771087" cy="569481"/>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200" kern="1200">
                <a:solidFill>
                  <a:schemeClr val="bg1"/>
                </a:solidFill>
                <a:latin typeface="Segoe UI Semibold" panose="020B0702040204020203" pitchFamily="34" charset="0"/>
                <a:ea typeface="+mj-ea"/>
                <a:cs typeface="Segoe UI Semibold" panose="020B0702040204020203" pitchFamily="34" charset="0"/>
              </a:defRPr>
            </a:lvl1pPr>
          </a:lstStyle>
          <a:p>
            <a:r>
              <a:rPr lang="en-GB" sz="4000"/>
              <a:t>Part B: Women </a:t>
            </a:r>
            <a:r>
              <a:rPr lang="en-GB" sz="4000" err="1"/>
              <a:t>TechEU</a:t>
            </a:r>
            <a:r>
              <a:rPr lang="en-GB" sz="4000"/>
              <a:t> – Policy context </a:t>
            </a:r>
            <a:br>
              <a:rPr lang="en-GB" sz="4000"/>
            </a:br>
            <a:r>
              <a:rPr lang="en-GB" sz="4000"/>
              <a:t>and 2025 call</a:t>
            </a:r>
          </a:p>
        </p:txBody>
      </p:sp>
    </p:spTree>
    <p:extLst>
      <p:ext uri="{BB962C8B-B14F-4D97-AF65-F5344CB8AC3E}">
        <p14:creationId xmlns:p14="http://schemas.microsoft.com/office/powerpoint/2010/main" val="3975654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8EA5D1-CFEC-E448-E813-C56C900AA747}"/>
              </a:ext>
            </a:extLst>
          </p:cNvPr>
          <p:cNvSpPr txBox="1">
            <a:spLocks/>
          </p:cNvSpPr>
          <p:nvPr/>
        </p:nvSpPr>
        <p:spPr>
          <a:xfrm>
            <a:off x="213597" y="295368"/>
            <a:ext cx="11045707" cy="60040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500" kern="1200">
                <a:solidFill>
                  <a:srgbClr val="5439A1"/>
                </a:solidFill>
                <a:latin typeface="Segoe UI Semibold" panose="020B0702040204020203" pitchFamily="34" charset="0"/>
                <a:ea typeface="+mj-ea"/>
                <a:cs typeface="Segoe UI Semibold" panose="020B0702040204020203" pitchFamily="34" charset="0"/>
              </a:defRPr>
            </a:lvl1pPr>
          </a:lstStyle>
          <a:p>
            <a:r>
              <a:rPr lang="en-US" b="1"/>
              <a:t>Why Women </a:t>
            </a:r>
            <a:r>
              <a:rPr lang="en-US" b="1" err="1"/>
              <a:t>TechEU</a:t>
            </a:r>
            <a:r>
              <a:rPr lang="en-US" b="1"/>
              <a:t> Initiative: </a:t>
            </a:r>
            <a:br>
              <a:rPr lang="en-US" b="1"/>
            </a:br>
            <a:r>
              <a:rPr lang="en-US" b="1"/>
              <a:t>Tackling a </a:t>
            </a:r>
            <a:r>
              <a:rPr lang="en-US" sz="3600" b="1">
                <a:ea typeface="Roboto Slab" pitchFamily="34" charset="-122"/>
                <a:cs typeface="Roboto Slab" pitchFamily="34" charset="-120"/>
              </a:rPr>
              <a:t>€</a:t>
            </a:r>
            <a:r>
              <a:rPr lang="en-US" b="1"/>
              <a:t>181 EUR Billion Gap </a:t>
            </a:r>
          </a:p>
        </p:txBody>
      </p:sp>
      <p:sp>
        <p:nvSpPr>
          <p:cNvPr id="13" name="Title 1">
            <a:extLst>
              <a:ext uri="{FF2B5EF4-FFF2-40B4-BE49-F238E27FC236}">
                <a16:creationId xmlns:a16="http://schemas.microsoft.com/office/drawing/2014/main" id="{B42F78D5-977C-BC2B-4B44-A5CF260F7861}"/>
              </a:ext>
            </a:extLst>
          </p:cNvPr>
          <p:cNvSpPr txBox="1">
            <a:spLocks/>
          </p:cNvSpPr>
          <p:nvPr/>
        </p:nvSpPr>
        <p:spPr>
          <a:xfrm>
            <a:off x="396768" y="112449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a:lstStyle>
          <a:p>
            <a:pPr defTabSz="914363">
              <a:defRPr/>
            </a:pPr>
            <a:br>
              <a:rPr lang="en-IE" b="1">
                <a:solidFill>
                  <a:srgbClr val="2C2C2C"/>
                </a:solidFill>
              </a:rPr>
            </a:br>
            <a:endParaRPr lang="en-GB">
              <a:solidFill>
                <a:srgbClr val="2C2C2C"/>
              </a:solidFill>
            </a:endParaRPr>
          </a:p>
        </p:txBody>
      </p:sp>
      <p:sp>
        <p:nvSpPr>
          <p:cNvPr id="14" name="Oval 13">
            <a:extLst>
              <a:ext uri="{FF2B5EF4-FFF2-40B4-BE49-F238E27FC236}">
                <a16:creationId xmlns:a16="http://schemas.microsoft.com/office/drawing/2014/main" id="{1097DAAC-C408-868F-22C0-9F9ACBB0DB5F}"/>
              </a:ext>
            </a:extLst>
          </p:cNvPr>
          <p:cNvSpPr/>
          <p:nvPr/>
        </p:nvSpPr>
        <p:spPr>
          <a:xfrm>
            <a:off x="6870431" y="2592514"/>
            <a:ext cx="3193758" cy="3140993"/>
          </a:xfrm>
          <a:prstGeom prst="ellipse">
            <a:avLst/>
          </a:prstGeom>
          <a:solidFill>
            <a:srgbClr val="DDD7E8"/>
          </a:solidFill>
          <a:ln w="12700" cap="flat" cmpd="sng" algn="ctr">
            <a:noFill/>
            <a:prstDash val="solid"/>
            <a:miter lim="800000"/>
          </a:ln>
          <a:effectLst/>
        </p:spPr>
        <p:txBody>
          <a:bodyPr rtlCol="0" anchor="ctr"/>
          <a:lstStyle/>
          <a:p>
            <a:pPr algn="ctr" defTabSz="914363">
              <a:defRPr/>
            </a:pPr>
            <a:r>
              <a:rPr lang="en-US" sz="4400" b="1">
                <a:solidFill>
                  <a:srgbClr val="5439A1"/>
                </a:solidFill>
                <a:ea typeface="Roboto Slab" pitchFamily="34" charset="-122"/>
                <a:cs typeface="Roboto Slab" pitchFamily="34" charset="-120"/>
              </a:rPr>
              <a:t>€</a:t>
            </a:r>
            <a:r>
              <a:rPr lang="en-IE" sz="4400" b="1" kern="0">
                <a:solidFill>
                  <a:srgbClr val="5439A1"/>
                </a:solidFill>
                <a:latin typeface="Segoe UI"/>
              </a:rPr>
              <a:t>181B</a:t>
            </a:r>
          </a:p>
          <a:p>
            <a:pPr algn="ctr" defTabSz="914363">
              <a:defRPr/>
            </a:pPr>
            <a:r>
              <a:rPr lang="en-US" sz="1600" b="1" kern="0">
                <a:solidFill>
                  <a:srgbClr val="5439A1"/>
                </a:solidFill>
                <a:latin typeface="Segoe UI"/>
              </a:rPr>
              <a:t>Economic Potential</a:t>
            </a:r>
            <a:br>
              <a:rPr lang="en-US" sz="1600" b="1" kern="0">
                <a:solidFill>
                  <a:srgbClr val="5439A1"/>
                </a:solidFill>
                <a:latin typeface="Segoe UI"/>
              </a:rPr>
            </a:br>
            <a:r>
              <a:rPr lang="en-US" sz="1600" kern="0">
                <a:solidFill>
                  <a:srgbClr val="5439A1"/>
                </a:solidFill>
                <a:latin typeface="Segoe UI"/>
              </a:rPr>
              <a:t>Amount that could be unlocked for EU economy by closing the gender gap</a:t>
            </a:r>
          </a:p>
        </p:txBody>
      </p:sp>
      <p:sp>
        <p:nvSpPr>
          <p:cNvPr id="16" name="Oval 15">
            <a:extLst>
              <a:ext uri="{FF2B5EF4-FFF2-40B4-BE49-F238E27FC236}">
                <a16:creationId xmlns:a16="http://schemas.microsoft.com/office/drawing/2014/main" id="{417A75B9-42EE-742A-7053-49484A849299}"/>
              </a:ext>
            </a:extLst>
          </p:cNvPr>
          <p:cNvSpPr/>
          <p:nvPr/>
        </p:nvSpPr>
        <p:spPr>
          <a:xfrm>
            <a:off x="2449031" y="2592514"/>
            <a:ext cx="2897410" cy="2788432"/>
          </a:xfrm>
          <a:prstGeom prst="ellipse">
            <a:avLst/>
          </a:prstGeom>
          <a:solidFill>
            <a:srgbClr val="F5D5D6"/>
          </a:solidFill>
          <a:ln w="12700" cap="flat" cmpd="sng" algn="ctr">
            <a:noFill/>
            <a:prstDash val="solid"/>
            <a:miter lim="800000"/>
          </a:ln>
          <a:effectLst/>
        </p:spPr>
        <p:txBody>
          <a:bodyPr rtlCol="0" anchor="ctr"/>
          <a:lstStyle/>
          <a:p>
            <a:pPr algn="ctr" defTabSz="914363">
              <a:defRPr/>
            </a:pPr>
            <a:r>
              <a:rPr lang="en-IE" sz="4400" b="1" kern="0">
                <a:solidFill>
                  <a:srgbClr val="CC2F2F"/>
                </a:solidFill>
                <a:latin typeface="Segoe UI"/>
              </a:rPr>
              <a:t>15%</a:t>
            </a:r>
          </a:p>
          <a:p>
            <a:pPr algn="ctr" defTabSz="914363">
              <a:defRPr/>
            </a:pPr>
            <a:r>
              <a:rPr lang="en-US" sz="1600" b="1" kern="0">
                <a:solidFill>
                  <a:srgbClr val="CC2F2F"/>
                </a:solidFill>
                <a:latin typeface="Segoe UI"/>
              </a:rPr>
              <a:t>Representation</a:t>
            </a:r>
          </a:p>
          <a:p>
            <a:pPr algn="ctr" defTabSz="914363">
              <a:defRPr/>
            </a:pPr>
            <a:r>
              <a:rPr lang="en-US" sz="1600" kern="0">
                <a:solidFill>
                  <a:srgbClr val="CC2F2F"/>
                </a:solidFill>
                <a:latin typeface="Segoe UI"/>
              </a:rPr>
              <a:t>Only ~15% of deep tech startups are currently women-led</a:t>
            </a:r>
          </a:p>
        </p:txBody>
      </p:sp>
      <p:sp>
        <p:nvSpPr>
          <p:cNvPr id="17" name="TextBox 16">
            <a:extLst>
              <a:ext uri="{FF2B5EF4-FFF2-40B4-BE49-F238E27FC236}">
                <a16:creationId xmlns:a16="http://schemas.microsoft.com/office/drawing/2014/main" id="{E2655103-D11C-CDBE-BB91-763C3334822C}"/>
              </a:ext>
            </a:extLst>
          </p:cNvPr>
          <p:cNvSpPr txBox="1"/>
          <p:nvPr/>
        </p:nvSpPr>
        <p:spPr>
          <a:xfrm>
            <a:off x="213596" y="1764364"/>
            <a:ext cx="9992585" cy="369332"/>
          </a:xfrm>
          <a:prstGeom prst="rect">
            <a:avLst/>
          </a:prstGeom>
          <a:noFill/>
        </p:spPr>
        <p:txBody>
          <a:bodyPr wrap="square" lIns="91440" tIns="45720" rIns="91440" bIns="45720" anchor="t">
            <a:spAutoFit/>
          </a:bodyPr>
          <a:lstStyle/>
          <a:p>
            <a:r>
              <a:rPr lang="en-US">
                <a:solidFill>
                  <a:srgbClr val="2C2C2C"/>
                </a:solidFill>
                <a:latin typeface="Segoe UI"/>
              </a:rPr>
              <a:t>Women remain </a:t>
            </a:r>
            <a:r>
              <a:rPr lang="en-US" b="1">
                <a:solidFill>
                  <a:srgbClr val="2C2C2C"/>
                </a:solidFill>
                <a:latin typeface="Segoe UI"/>
              </a:rPr>
              <a:t>underrepresented and underfunded </a:t>
            </a:r>
            <a:r>
              <a:rPr lang="en-US">
                <a:solidFill>
                  <a:srgbClr val="2C2C2C"/>
                </a:solidFill>
                <a:latin typeface="Segoe UI"/>
              </a:rPr>
              <a:t>across Europe’s deep tech ecosystem.</a:t>
            </a:r>
          </a:p>
        </p:txBody>
      </p:sp>
      <p:sp>
        <p:nvSpPr>
          <p:cNvPr id="18" name="TextBox 17">
            <a:extLst>
              <a:ext uri="{FF2B5EF4-FFF2-40B4-BE49-F238E27FC236}">
                <a16:creationId xmlns:a16="http://schemas.microsoft.com/office/drawing/2014/main" id="{2BF18335-95DB-5B50-5DD2-692F49DA309F}"/>
              </a:ext>
            </a:extLst>
          </p:cNvPr>
          <p:cNvSpPr txBox="1"/>
          <p:nvPr/>
        </p:nvSpPr>
        <p:spPr>
          <a:xfrm>
            <a:off x="-304800" y="5905509"/>
            <a:ext cx="7693891" cy="369332"/>
          </a:xfrm>
          <a:prstGeom prst="rect">
            <a:avLst/>
          </a:prstGeom>
          <a:noFill/>
        </p:spPr>
        <p:txBody>
          <a:bodyPr wrap="square" lIns="91440" tIns="45720" rIns="91440" bIns="45720" anchor="t">
            <a:spAutoFit/>
          </a:bodyPr>
          <a:lstStyle/>
          <a:p>
            <a:pPr lvl="1"/>
            <a:r>
              <a:rPr lang="en-US">
                <a:solidFill>
                  <a:srgbClr val="2C2C2C"/>
                </a:solidFill>
                <a:latin typeface="Segoe UI"/>
              </a:rPr>
              <a:t>Women </a:t>
            </a:r>
            <a:r>
              <a:rPr lang="en-US" err="1">
                <a:solidFill>
                  <a:srgbClr val="2C2C2C"/>
                </a:solidFill>
                <a:latin typeface="Segoe UI"/>
              </a:rPr>
              <a:t>TechEU</a:t>
            </a:r>
            <a:r>
              <a:rPr lang="en-US">
                <a:solidFill>
                  <a:srgbClr val="2C2C2C"/>
                </a:solidFill>
                <a:latin typeface="Segoe UI"/>
              </a:rPr>
              <a:t> is a </a:t>
            </a:r>
            <a:r>
              <a:rPr lang="en-US" b="1">
                <a:solidFill>
                  <a:srgbClr val="2C2C2C"/>
                </a:solidFill>
                <a:latin typeface="Segoe UI"/>
              </a:rPr>
              <a:t>targeted response </a:t>
            </a:r>
            <a:r>
              <a:rPr lang="en-US">
                <a:solidFill>
                  <a:srgbClr val="2C2C2C"/>
                </a:solidFill>
                <a:latin typeface="Segoe UI"/>
              </a:rPr>
              <a:t>to this structural challenge.</a:t>
            </a:r>
          </a:p>
        </p:txBody>
      </p:sp>
    </p:spTree>
    <p:extLst>
      <p:ext uri="{BB962C8B-B14F-4D97-AF65-F5344CB8AC3E}">
        <p14:creationId xmlns:p14="http://schemas.microsoft.com/office/powerpoint/2010/main" val="1424674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3D507-9B97-673F-C95B-6E4FCA4AED17}"/>
              </a:ext>
            </a:extLst>
          </p:cNvPr>
          <p:cNvSpPr txBox="1">
            <a:spLocks/>
          </p:cNvSpPr>
          <p:nvPr/>
        </p:nvSpPr>
        <p:spPr>
          <a:xfrm>
            <a:off x="0" y="301034"/>
            <a:ext cx="11045707" cy="60040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500" kern="1200">
                <a:solidFill>
                  <a:srgbClr val="5439A1"/>
                </a:solidFill>
                <a:latin typeface="Segoe UI Semibold" panose="020B0702040204020203" pitchFamily="34" charset="0"/>
                <a:ea typeface="+mj-ea"/>
                <a:cs typeface="Segoe UI Semibold" panose="020B0702040204020203" pitchFamily="34" charset="0"/>
              </a:defRPr>
            </a:lvl1pPr>
          </a:lstStyle>
          <a:p>
            <a:r>
              <a:rPr lang="en-US" b="1"/>
              <a:t>Policy Anchoring: strategic Fit with EU Priorities</a:t>
            </a:r>
          </a:p>
        </p:txBody>
      </p:sp>
      <p:sp>
        <p:nvSpPr>
          <p:cNvPr id="12" name="Google Shape;3201;p36">
            <a:extLst>
              <a:ext uri="{FF2B5EF4-FFF2-40B4-BE49-F238E27FC236}">
                <a16:creationId xmlns:a16="http://schemas.microsoft.com/office/drawing/2014/main" id="{B15A3C50-749C-16E5-A391-F57F39BDA7D4}"/>
              </a:ext>
            </a:extLst>
          </p:cNvPr>
          <p:cNvSpPr/>
          <p:nvPr/>
        </p:nvSpPr>
        <p:spPr>
          <a:xfrm>
            <a:off x="8175322" y="1629157"/>
            <a:ext cx="3440696" cy="2676424"/>
          </a:xfrm>
          <a:prstGeom prst="roundRect">
            <a:avLst>
              <a:gd name="adj" fmla="val 7523"/>
            </a:avLst>
          </a:prstGeom>
          <a:solidFill>
            <a:srgbClr val="DDD7E8"/>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 sz="2800" b="1">
                <a:solidFill>
                  <a:srgbClr val="5439A1"/>
                </a:solidFill>
                <a:latin typeface="MuseoModerno"/>
                <a:ea typeface="MuseoModerno"/>
                <a:cs typeface="MuseoModerno"/>
                <a:sym typeface="MuseoModerno"/>
              </a:rPr>
              <a:t>Gender Equality Strategy 2020-2025</a:t>
            </a:r>
          </a:p>
          <a:p>
            <a:pPr algn="ctr"/>
            <a:r>
              <a:rPr lang="it">
                <a:solidFill>
                  <a:srgbClr val="5439A1"/>
                </a:solidFill>
                <a:latin typeface="MuseoModerno"/>
                <a:ea typeface="MuseoModerno"/>
                <a:cs typeface="MuseoModerno"/>
                <a:sym typeface="MuseoModerno"/>
              </a:rPr>
              <a:t>Fostering a Union of Equality</a:t>
            </a:r>
            <a:endParaRPr>
              <a:solidFill>
                <a:srgbClr val="5439A1"/>
              </a:solidFill>
              <a:latin typeface="MuseoModerno"/>
              <a:ea typeface="MuseoModerno"/>
              <a:cs typeface="MuseoModerno"/>
              <a:sym typeface="MuseoModerno"/>
            </a:endParaRPr>
          </a:p>
        </p:txBody>
      </p:sp>
      <p:sp>
        <p:nvSpPr>
          <p:cNvPr id="15" name="Google Shape;3201;p36">
            <a:extLst>
              <a:ext uri="{FF2B5EF4-FFF2-40B4-BE49-F238E27FC236}">
                <a16:creationId xmlns:a16="http://schemas.microsoft.com/office/drawing/2014/main" id="{79C6EC48-A953-AA4A-5420-F4753C3B21A1}"/>
              </a:ext>
            </a:extLst>
          </p:cNvPr>
          <p:cNvSpPr/>
          <p:nvPr/>
        </p:nvSpPr>
        <p:spPr>
          <a:xfrm>
            <a:off x="214173" y="3695087"/>
            <a:ext cx="3440696" cy="2676424"/>
          </a:xfrm>
          <a:prstGeom prst="roundRect">
            <a:avLst>
              <a:gd name="adj" fmla="val 7523"/>
            </a:avLst>
          </a:prstGeom>
          <a:solidFill>
            <a:srgbClr val="F5D5D6"/>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 sz="2800" b="1">
                <a:solidFill>
                  <a:srgbClr val="CC2F2F"/>
                </a:solidFill>
                <a:latin typeface="MuseoModerno"/>
                <a:ea typeface="MuseoModerno"/>
                <a:cs typeface="MuseoModerno"/>
                <a:sym typeface="MuseoModerno"/>
              </a:rPr>
              <a:t>ERA Policy Agenda</a:t>
            </a:r>
          </a:p>
          <a:p>
            <a:pPr algn="ctr"/>
            <a:r>
              <a:rPr lang="it">
                <a:solidFill>
                  <a:srgbClr val="CC2F2F"/>
                </a:solidFill>
                <a:latin typeface="MuseoModerno"/>
                <a:ea typeface="MuseoModerno"/>
                <a:cs typeface="MuseoModerno"/>
                <a:sym typeface="MuseoModerno"/>
              </a:rPr>
              <a:t>Advancing gender equality in R&amp;I</a:t>
            </a:r>
            <a:endParaRPr>
              <a:solidFill>
                <a:srgbClr val="CC2F2F"/>
              </a:solidFill>
              <a:latin typeface="MuseoModerno"/>
              <a:ea typeface="MuseoModerno"/>
              <a:cs typeface="MuseoModerno"/>
              <a:sym typeface="MuseoModerno"/>
            </a:endParaRPr>
          </a:p>
        </p:txBody>
      </p:sp>
      <p:sp>
        <p:nvSpPr>
          <p:cNvPr id="16" name="Google Shape;3201;p36">
            <a:extLst>
              <a:ext uri="{FF2B5EF4-FFF2-40B4-BE49-F238E27FC236}">
                <a16:creationId xmlns:a16="http://schemas.microsoft.com/office/drawing/2014/main" id="{FF00CD9F-DB81-8B78-9C45-5AB217B8D844}"/>
              </a:ext>
            </a:extLst>
          </p:cNvPr>
          <p:cNvSpPr/>
          <p:nvPr/>
        </p:nvSpPr>
        <p:spPr>
          <a:xfrm>
            <a:off x="5355184" y="3695087"/>
            <a:ext cx="3440696" cy="2676424"/>
          </a:xfrm>
          <a:prstGeom prst="roundRect">
            <a:avLst>
              <a:gd name="adj" fmla="val 7523"/>
            </a:avLst>
          </a:prstGeom>
          <a:solidFill>
            <a:srgbClr val="F5D5D6"/>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 sz="2800" b="1">
                <a:solidFill>
                  <a:srgbClr val="CC2F2F"/>
                </a:solidFill>
                <a:latin typeface="MuseoModerno"/>
                <a:ea typeface="MuseoModerno"/>
                <a:cs typeface="MuseoModerno"/>
                <a:sym typeface="MuseoModerno"/>
              </a:rPr>
              <a:t>EIC Board Vision</a:t>
            </a:r>
            <a:endParaRPr lang="en-US" sz="2800" b="1">
              <a:solidFill>
                <a:srgbClr val="CC2F2F"/>
              </a:solidFill>
              <a:latin typeface="MuseoModerno"/>
              <a:ea typeface="MuseoModerno"/>
              <a:cs typeface="MuseoModerno"/>
              <a:sym typeface="MuseoModerno"/>
            </a:endParaRPr>
          </a:p>
          <a:p>
            <a:pPr algn="ctr"/>
            <a:r>
              <a:rPr lang="en-US">
                <a:solidFill>
                  <a:srgbClr val="CC2F2F"/>
                </a:solidFill>
                <a:latin typeface="MuseoModerno"/>
                <a:ea typeface="MuseoModerno"/>
                <a:cs typeface="MuseoModerno"/>
                <a:sym typeface="MuseoModerno"/>
              </a:rPr>
              <a:t>Inclusive innovation = global competitiveness</a:t>
            </a:r>
          </a:p>
        </p:txBody>
      </p:sp>
      <p:sp>
        <p:nvSpPr>
          <p:cNvPr id="17" name="Google Shape;3201;p36">
            <a:extLst>
              <a:ext uri="{FF2B5EF4-FFF2-40B4-BE49-F238E27FC236}">
                <a16:creationId xmlns:a16="http://schemas.microsoft.com/office/drawing/2014/main" id="{106F3F0B-61A2-7DF1-3B4B-9703675DAF7D}"/>
              </a:ext>
            </a:extLst>
          </p:cNvPr>
          <p:cNvSpPr/>
          <p:nvPr/>
        </p:nvSpPr>
        <p:spPr>
          <a:xfrm>
            <a:off x="2296330" y="1629157"/>
            <a:ext cx="3440696" cy="2676424"/>
          </a:xfrm>
          <a:prstGeom prst="roundRect">
            <a:avLst>
              <a:gd name="adj" fmla="val 7523"/>
            </a:avLst>
          </a:prstGeom>
          <a:solidFill>
            <a:srgbClr val="DDD7E8"/>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5439A1"/>
                </a:solidFill>
                <a:latin typeface="MuseoModerno"/>
                <a:ea typeface="MuseoModerno"/>
                <a:cs typeface="MuseoModerno"/>
                <a:sym typeface="MuseoModerno"/>
              </a:rPr>
              <a:t>European Innovation Agenda</a:t>
            </a:r>
          </a:p>
          <a:p>
            <a:pPr algn="ctr"/>
            <a:r>
              <a:rPr lang="en-US">
                <a:solidFill>
                  <a:srgbClr val="5439A1"/>
                </a:solidFill>
                <a:latin typeface="MuseoModerno"/>
                <a:ea typeface="MuseoModerno"/>
                <a:cs typeface="MuseoModerno"/>
                <a:sym typeface="MuseoModerno"/>
              </a:rPr>
              <a:t>Scaling deep tech inclusively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3986716" y="2237019"/>
            <a:ext cx="1426217" cy="1229497"/>
          </a:xfrm>
          <a:prstGeom prst="hexagon">
            <a:avLst/>
          </a:prstGeom>
          <a:solidFill>
            <a:srgbClr val="5439A1"/>
          </a:solidFill>
          <a:ln>
            <a:solidFill>
              <a:srgbClr val="CC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 name="Hexagon 3"/>
          <p:cNvSpPr/>
          <p:nvPr/>
        </p:nvSpPr>
        <p:spPr>
          <a:xfrm>
            <a:off x="5107793" y="2851767"/>
            <a:ext cx="1426217" cy="1229497"/>
          </a:xfrm>
          <a:prstGeom prst="hexagon">
            <a:avLst/>
          </a:prstGeom>
          <a:solidFill>
            <a:srgbClr val="DDD7E8"/>
          </a:solidFill>
          <a:ln>
            <a:solidFill>
              <a:srgbClr val="543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Hexagon 5"/>
          <p:cNvSpPr/>
          <p:nvPr/>
        </p:nvSpPr>
        <p:spPr>
          <a:xfrm>
            <a:off x="5096687" y="4078620"/>
            <a:ext cx="1426217" cy="1229497"/>
          </a:xfrm>
          <a:prstGeom prst="hexagon">
            <a:avLst/>
          </a:prstGeom>
          <a:solidFill>
            <a:srgbClr val="F5D5D6"/>
          </a:solidFill>
          <a:ln>
            <a:solidFill>
              <a:srgbClr val="CC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Hexagon 6"/>
          <p:cNvSpPr/>
          <p:nvPr/>
        </p:nvSpPr>
        <p:spPr>
          <a:xfrm>
            <a:off x="6226439" y="3458681"/>
            <a:ext cx="1426217" cy="1229497"/>
          </a:xfrm>
          <a:prstGeom prst="hexagon">
            <a:avLst/>
          </a:prstGeom>
          <a:solidFill>
            <a:srgbClr val="CC2F2F"/>
          </a:solidFill>
          <a:ln>
            <a:solidFill>
              <a:srgbClr val="543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83" y="2465227"/>
            <a:ext cx="773080" cy="773080"/>
          </a:xfrm>
          <a:prstGeom prst="rect">
            <a:avLst/>
          </a:prstGeom>
        </p:spPr>
      </p:pic>
      <p:cxnSp>
        <p:nvCxnSpPr>
          <p:cNvPr id="13" name="Straight Connector 12"/>
          <p:cNvCxnSpPr>
            <a:cxnSpLocks/>
          </p:cNvCxnSpPr>
          <p:nvPr/>
        </p:nvCxnSpPr>
        <p:spPr bwMode="auto">
          <a:xfrm flipH="1">
            <a:off x="7721771" y="3911138"/>
            <a:ext cx="3082276" cy="0"/>
          </a:xfrm>
          <a:prstGeom prst="line">
            <a:avLst/>
          </a:prstGeom>
          <a:noFill/>
          <a:ln w="19050" cap="flat" cmpd="sng" algn="ctr">
            <a:solidFill>
              <a:srgbClr val="CC2F2F"/>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8368893" y="3945934"/>
            <a:ext cx="2736304" cy="1431161"/>
          </a:xfrm>
          <a:prstGeom prst="rect">
            <a:avLst/>
          </a:prstGeom>
          <a:noFill/>
        </p:spPr>
        <p:txBody>
          <a:bodyPr wrap="square" rtlCol="0">
            <a:spAutoFit/>
          </a:bodyPr>
          <a:lstStyle/>
          <a:p>
            <a:pPr>
              <a:spcAft>
                <a:spcPts val="600"/>
              </a:spcAft>
            </a:pPr>
            <a:r>
              <a:rPr lang="en-GB" b="1">
                <a:solidFill>
                  <a:srgbClr val="5439A1"/>
                </a:solidFill>
                <a:cs typeface="Arial" panose="020B0604020202020204" pitchFamily="34" charset="0"/>
              </a:rPr>
              <a:t>Measure</a:t>
            </a:r>
          </a:p>
          <a:p>
            <a:pPr marL="285739" indent="-285739">
              <a:buClr>
                <a:schemeClr val="tx2"/>
              </a:buClr>
              <a:buFont typeface="Arial" panose="020B0604020202020204" pitchFamily="34" charset="0"/>
              <a:buChar char="•"/>
            </a:pPr>
            <a:r>
              <a:rPr lang="en-IE" sz="1600">
                <a:solidFill>
                  <a:srgbClr val="5439A1"/>
                </a:solidFill>
              </a:rPr>
              <a:t>KPIs</a:t>
            </a:r>
          </a:p>
          <a:p>
            <a:pPr marL="285739" indent="-285739">
              <a:buClr>
                <a:schemeClr val="tx2"/>
              </a:buClr>
              <a:buFont typeface="Arial" panose="020B0604020202020204" pitchFamily="34" charset="0"/>
              <a:buChar char="•"/>
            </a:pPr>
            <a:r>
              <a:rPr lang="en-US" sz="1600" u="sng">
                <a:solidFill>
                  <a:srgbClr val="5439A1"/>
                </a:solidFill>
                <a:hlinkClick r:id="rId3">
                  <a:extLst>
                    <a:ext uri="{A12FA001-AC4F-418D-AE19-62706E023703}">
                      <ahyp:hlinkClr xmlns:ahyp="http://schemas.microsoft.com/office/drawing/2018/hyperlinkcolor" val="tx"/>
                    </a:ext>
                  </a:extLst>
                </a:hlinkClick>
              </a:rPr>
              <a:t>GENDEX: gender and diversity index</a:t>
            </a:r>
            <a:r>
              <a:rPr lang="en-GB" sz="1600">
                <a:solidFill>
                  <a:srgbClr val="5439A1"/>
                </a:solidFill>
              </a:rPr>
              <a:t> </a:t>
            </a:r>
          </a:p>
          <a:p>
            <a:pPr marL="285739" indent="-285739">
              <a:buClr>
                <a:schemeClr val="tx2"/>
              </a:buClr>
              <a:buFont typeface="Arial" panose="020B0604020202020204" pitchFamily="34" charset="0"/>
              <a:buChar char="•"/>
            </a:pPr>
            <a:r>
              <a:rPr lang="en-IE" sz="1600" err="1">
                <a:solidFill>
                  <a:srgbClr val="5439A1"/>
                </a:solidFill>
                <a:hlinkClick r:id="rId4">
                  <a:extLst>
                    <a:ext uri="{A12FA001-AC4F-418D-AE19-62706E023703}">
                      <ahyp:hlinkClr xmlns:ahyp="http://schemas.microsoft.com/office/drawing/2018/hyperlinkcolor" val="tx"/>
                    </a:ext>
                  </a:extLst>
                </a:hlinkClick>
              </a:rPr>
              <a:t>Gendergap</a:t>
            </a:r>
            <a:r>
              <a:rPr lang="en-IE" sz="1600">
                <a:solidFill>
                  <a:srgbClr val="5439A1"/>
                </a:solidFill>
                <a:hlinkClick r:id="rId4">
                  <a:extLst>
                    <a:ext uri="{A12FA001-AC4F-418D-AE19-62706E023703}">
                      <ahyp:hlinkClr xmlns:ahyp="http://schemas.microsoft.com/office/drawing/2018/hyperlinkcolor" val="tx"/>
                    </a:ext>
                  </a:extLst>
                </a:hlinkClick>
              </a:rPr>
              <a:t> Investments </a:t>
            </a:r>
            <a:endParaRPr lang="en-GB" sz="1600">
              <a:solidFill>
                <a:srgbClr val="5439A1"/>
              </a:solidFill>
            </a:endParaRPr>
          </a:p>
        </p:txBody>
      </p:sp>
      <p:cxnSp>
        <p:nvCxnSpPr>
          <p:cNvPr id="19" name="Straight Connector 18"/>
          <p:cNvCxnSpPr>
            <a:cxnSpLocks/>
          </p:cNvCxnSpPr>
          <p:nvPr/>
        </p:nvCxnSpPr>
        <p:spPr bwMode="auto">
          <a:xfrm>
            <a:off x="909745" y="2525122"/>
            <a:ext cx="3082276" cy="0"/>
          </a:xfrm>
          <a:prstGeom prst="line">
            <a:avLst/>
          </a:prstGeom>
          <a:noFill/>
          <a:ln w="19050" cap="flat" cmpd="sng" algn="ctr">
            <a:solidFill>
              <a:srgbClr val="CC2F2F"/>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1013286" y="2599670"/>
            <a:ext cx="2736304" cy="1461939"/>
          </a:xfrm>
          <a:prstGeom prst="rect">
            <a:avLst/>
          </a:prstGeom>
          <a:noFill/>
        </p:spPr>
        <p:txBody>
          <a:bodyPr wrap="square" rtlCol="0">
            <a:spAutoFit/>
          </a:bodyPr>
          <a:lstStyle/>
          <a:p>
            <a:pPr>
              <a:spcAft>
                <a:spcPts val="600"/>
              </a:spcAft>
            </a:pPr>
            <a:r>
              <a:rPr lang="en-GB" b="1">
                <a:solidFill>
                  <a:srgbClr val="5439A1"/>
                </a:solidFill>
                <a:latin typeface="Arial" panose="020B0604020202020204" pitchFamily="34" charset="0"/>
                <a:cs typeface="Arial" panose="020B0604020202020204" pitchFamily="34" charset="0"/>
              </a:rPr>
              <a:t>Awareness</a:t>
            </a:r>
          </a:p>
          <a:p>
            <a:pPr marL="285739" indent="-285739">
              <a:buClr>
                <a:schemeClr val="accent1"/>
              </a:buClr>
              <a:buFont typeface="Arial" panose="020B0604020202020204" pitchFamily="34" charset="0"/>
              <a:buChar char="•"/>
            </a:pPr>
            <a:r>
              <a:rPr lang="en-IE" sz="1600">
                <a:solidFill>
                  <a:srgbClr val="5439A1"/>
                </a:solidFill>
              </a:rPr>
              <a:t>Role Model Campaign with EIC</a:t>
            </a:r>
          </a:p>
          <a:p>
            <a:pPr marL="285739" indent="-285739">
              <a:buClr>
                <a:schemeClr val="tx2"/>
              </a:buClr>
              <a:buFont typeface="Arial" panose="020B0604020202020204" pitchFamily="34" charset="0"/>
              <a:buChar char="•"/>
            </a:pPr>
            <a:r>
              <a:rPr lang="en-IE" sz="1600" err="1">
                <a:solidFill>
                  <a:srgbClr val="5439A1"/>
                </a:solidFill>
                <a:hlinkClick r:id="rId4">
                  <a:extLst>
                    <a:ext uri="{A12FA001-AC4F-418D-AE19-62706E023703}">
                      <ahyp:hlinkClr xmlns:ahyp="http://schemas.microsoft.com/office/drawing/2018/hyperlinkcolor" val="tx"/>
                    </a:ext>
                  </a:extLst>
                </a:hlinkClick>
              </a:rPr>
              <a:t>Gendergap</a:t>
            </a:r>
            <a:r>
              <a:rPr lang="en-IE" sz="1600">
                <a:solidFill>
                  <a:srgbClr val="5439A1"/>
                </a:solidFill>
                <a:hlinkClick r:id="rId4">
                  <a:extLst>
                    <a:ext uri="{A12FA001-AC4F-418D-AE19-62706E023703}">
                      <ahyp:hlinkClr xmlns:ahyp="http://schemas.microsoft.com/office/drawing/2018/hyperlinkcolor" val="tx"/>
                    </a:ext>
                  </a:extLst>
                </a:hlinkClick>
              </a:rPr>
              <a:t> Investments </a:t>
            </a:r>
            <a:endParaRPr lang="en-GB" sz="1600">
              <a:solidFill>
                <a:srgbClr val="5439A1"/>
              </a:solidFill>
            </a:endParaRPr>
          </a:p>
          <a:p>
            <a:endParaRPr lang="en-GB">
              <a:solidFill>
                <a:schemeClr val="accent1"/>
              </a:solidFill>
            </a:endParaRPr>
          </a:p>
        </p:txBody>
      </p:sp>
      <p:cxnSp>
        <p:nvCxnSpPr>
          <p:cNvPr id="23" name="Straight Connector 22"/>
          <p:cNvCxnSpPr>
            <a:cxnSpLocks/>
          </p:cNvCxnSpPr>
          <p:nvPr/>
        </p:nvCxnSpPr>
        <p:spPr bwMode="auto">
          <a:xfrm>
            <a:off x="2603940" y="5739811"/>
            <a:ext cx="3082276" cy="0"/>
          </a:xfrm>
          <a:prstGeom prst="line">
            <a:avLst/>
          </a:prstGeom>
          <a:noFill/>
          <a:ln w="19050" cap="flat" cmpd="sng" algn="ctr">
            <a:solidFill>
              <a:srgbClr val="CC2F2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2723386" y="5845795"/>
            <a:ext cx="4009343" cy="938719"/>
          </a:xfrm>
          <a:prstGeom prst="rect">
            <a:avLst/>
          </a:prstGeom>
          <a:noFill/>
        </p:spPr>
        <p:txBody>
          <a:bodyPr wrap="square" rtlCol="0">
            <a:spAutoFit/>
          </a:bodyPr>
          <a:lstStyle/>
          <a:p>
            <a:pPr>
              <a:spcAft>
                <a:spcPts val="600"/>
              </a:spcAft>
            </a:pPr>
            <a:r>
              <a:rPr lang="en-IE" b="1">
                <a:solidFill>
                  <a:srgbClr val="5439A1"/>
                </a:solidFill>
                <a:latin typeface="Arial" panose="020B0604020202020204" pitchFamily="34" charset="0"/>
                <a:cs typeface="Arial" panose="020B0604020202020204" pitchFamily="34" charset="0"/>
              </a:rPr>
              <a:t>Prizes</a:t>
            </a:r>
            <a:endParaRPr lang="en-GB" b="1">
              <a:solidFill>
                <a:srgbClr val="5439A1"/>
              </a:solidFill>
              <a:latin typeface="Arial" panose="020B0604020202020204" pitchFamily="34" charset="0"/>
              <a:cs typeface="Arial" panose="020B0604020202020204" pitchFamily="34" charset="0"/>
            </a:endParaRPr>
          </a:p>
          <a:p>
            <a:pPr marL="285739" indent="-285739">
              <a:buClr>
                <a:schemeClr val="accent4"/>
              </a:buClr>
              <a:buFont typeface="Arial" panose="020B0604020202020204" pitchFamily="34" charset="0"/>
              <a:buChar char="•"/>
            </a:pPr>
            <a:r>
              <a:rPr lang="en-US" sz="1600">
                <a:solidFill>
                  <a:srgbClr val="5439A1"/>
                </a:solidFill>
                <a:latin typeface="Calibri" panose="020F0502020204030204" pitchFamily="34" charset="0"/>
                <a:hlinkClick r:id="rId5">
                  <a:extLst>
                    <a:ext uri="{A12FA001-AC4F-418D-AE19-62706E023703}">
                      <ahyp:hlinkClr xmlns:ahyp="http://schemas.microsoft.com/office/drawing/2018/hyperlinkcolor" val="tx"/>
                    </a:ext>
                  </a:extLst>
                </a:hlinkClick>
              </a:rPr>
              <a:t>European Prize for Women Innovators powered by EIC &amp; EIT</a:t>
            </a:r>
            <a:endParaRPr lang="en-GB" sz="1600">
              <a:solidFill>
                <a:srgbClr val="5439A1"/>
              </a:solidFill>
            </a:endParaRPr>
          </a:p>
        </p:txBody>
      </p:sp>
      <p:cxnSp>
        <p:nvCxnSpPr>
          <p:cNvPr id="26" name="Straight Connector 25"/>
          <p:cNvCxnSpPr>
            <a:cxnSpLocks/>
          </p:cNvCxnSpPr>
          <p:nvPr/>
        </p:nvCxnSpPr>
        <p:spPr>
          <a:xfrm flipV="1">
            <a:off x="5686216" y="5466744"/>
            <a:ext cx="207558" cy="273067"/>
          </a:xfrm>
          <a:prstGeom prst="line">
            <a:avLst/>
          </a:prstGeom>
          <a:noFill/>
          <a:ln w="19050" cap="flat" cmpd="sng" algn="ctr">
            <a:solidFill>
              <a:srgbClr val="CC2F2F"/>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p:cNvCxnSpPr>
          <p:nvPr/>
        </p:nvCxnSpPr>
        <p:spPr bwMode="auto">
          <a:xfrm flipH="1">
            <a:off x="6907317" y="2084784"/>
            <a:ext cx="3082276" cy="0"/>
          </a:xfrm>
          <a:prstGeom prst="line">
            <a:avLst/>
          </a:prstGeom>
          <a:noFill/>
          <a:ln w="19050" cap="flat" cmpd="sng" algn="ctr">
            <a:solidFill>
              <a:srgbClr val="CC2F2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7829439" y="2237019"/>
            <a:ext cx="3677982" cy="1431161"/>
          </a:xfrm>
          <a:prstGeom prst="rect">
            <a:avLst/>
          </a:prstGeom>
          <a:noFill/>
        </p:spPr>
        <p:txBody>
          <a:bodyPr wrap="square" rtlCol="0">
            <a:spAutoFit/>
          </a:bodyPr>
          <a:lstStyle/>
          <a:p>
            <a:pPr>
              <a:spcAft>
                <a:spcPts val="600"/>
              </a:spcAft>
            </a:pPr>
            <a:r>
              <a:rPr lang="en-GB" b="1">
                <a:solidFill>
                  <a:srgbClr val="5439A1"/>
                </a:solidFill>
                <a:cs typeface="Arial" panose="020B0604020202020204" pitchFamily="34" charset="0"/>
              </a:rPr>
              <a:t>Coaching, Training, Networking </a:t>
            </a:r>
          </a:p>
          <a:p>
            <a:pPr marL="285739" indent="-285739">
              <a:buClr>
                <a:schemeClr val="accent5"/>
              </a:buClr>
              <a:buFont typeface="Arial" panose="020B0604020202020204" pitchFamily="34" charset="0"/>
              <a:buChar char="•"/>
            </a:pPr>
            <a:r>
              <a:rPr lang="en-US" sz="1600" u="sng">
                <a:solidFill>
                  <a:srgbClr val="5439A1"/>
                </a:solidFill>
                <a:hlinkClick r:id="rId6">
                  <a:extLst>
                    <a:ext uri="{A12FA001-AC4F-418D-AE19-62706E023703}">
                      <ahyp:hlinkClr xmlns:ahyp="http://schemas.microsoft.com/office/drawing/2018/hyperlinkcolor" val="tx"/>
                    </a:ext>
                  </a:extLst>
                </a:hlinkClick>
              </a:rPr>
              <a:t>EIC Women Leadership </a:t>
            </a:r>
            <a:r>
              <a:rPr lang="en-US" sz="1600" u="sng" err="1">
                <a:solidFill>
                  <a:srgbClr val="5439A1"/>
                </a:solidFill>
                <a:hlinkClick r:id="rId6">
                  <a:extLst>
                    <a:ext uri="{A12FA001-AC4F-418D-AE19-62706E023703}">
                      <ahyp:hlinkClr xmlns:ahyp="http://schemas.microsoft.com/office/drawing/2018/hyperlinkcolor" val="tx"/>
                    </a:ext>
                  </a:extLst>
                </a:hlinkClick>
              </a:rPr>
              <a:t>Programme</a:t>
            </a:r>
            <a:r>
              <a:rPr lang="en-US" sz="1600">
                <a:solidFill>
                  <a:srgbClr val="5439A1"/>
                </a:solidFill>
              </a:rPr>
              <a:t> </a:t>
            </a:r>
          </a:p>
          <a:p>
            <a:pPr marL="285739" indent="-285739">
              <a:buClr>
                <a:schemeClr val="accent5"/>
              </a:buClr>
              <a:buFont typeface="Arial" panose="020B0604020202020204" pitchFamily="34" charset="0"/>
              <a:buChar char="•"/>
            </a:pPr>
            <a:r>
              <a:rPr lang="en-GB" sz="1600" u="sng">
                <a:solidFill>
                  <a:srgbClr val="5439A1"/>
                </a:solidFill>
              </a:rPr>
              <a:t>EEN2EIC</a:t>
            </a:r>
            <a:r>
              <a:rPr lang="en-GB" sz="1600">
                <a:solidFill>
                  <a:srgbClr val="5439A1"/>
                </a:solidFill>
              </a:rPr>
              <a:t> </a:t>
            </a:r>
          </a:p>
          <a:p>
            <a:pPr marL="285739" indent="-285739">
              <a:buClr>
                <a:schemeClr val="accent5"/>
              </a:buClr>
              <a:buFont typeface="Arial" panose="020B0604020202020204" pitchFamily="34" charset="0"/>
              <a:buChar char="•"/>
            </a:pPr>
            <a:r>
              <a:rPr lang="en-IE" sz="1600">
                <a:solidFill>
                  <a:srgbClr val="5439A1"/>
                </a:solidFill>
                <a:hlinkClick r:id="rId7">
                  <a:extLst>
                    <a:ext uri="{A12FA001-AC4F-418D-AE19-62706E023703}">
                      <ahyp:hlinkClr xmlns:ahyp="http://schemas.microsoft.com/office/drawing/2018/hyperlinkcolor" val="tx"/>
                    </a:ext>
                  </a:extLst>
                </a:hlinkClick>
              </a:rPr>
              <a:t>Women </a:t>
            </a:r>
            <a:r>
              <a:rPr lang="en-IE" sz="1600" err="1">
                <a:solidFill>
                  <a:srgbClr val="5439A1"/>
                </a:solidFill>
                <a:hlinkClick r:id="rId7">
                  <a:extLst>
                    <a:ext uri="{A12FA001-AC4F-418D-AE19-62706E023703}">
                      <ahyp:hlinkClr xmlns:ahyp="http://schemas.microsoft.com/office/drawing/2018/hyperlinkcolor" val="tx"/>
                    </a:ext>
                  </a:extLst>
                </a:hlinkClick>
              </a:rPr>
              <a:t>TechEU</a:t>
            </a:r>
            <a:endParaRPr lang="en-IE" sz="1600">
              <a:solidFill>
                <a:srgbClr val="5439A1"/>
              </a:solidFill>
            </a:endParaRPr>
          </a:p>
        </p:txBody>
      </p:sp>
      <p:cxnSp>
        <p:nvCxnSpPr>
          <p:cNvPr id="39" name="Straight Connector 38"/>
          <p:cNvCxnSpPr/>
          <p:nvPr/>
        </p:nvCxnSpPr>
        <p:spPr>
          <a:xfrm flipH="1">
            <a:off x="6329276" y="2085162"/>
            <a:ext cx="586443" cy="673295"/>
          </a:xfrm>
          <a:prstGeom prst="line">
            <a:avLst/>
          </a:prstGeom>
          <a:noFill/>
          <a:ln w="19050" cap="flat" cmpd="sng" algn="ctr">
            <a:solidFill>
              <a:srgbClr val="CC2F2F"/>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Graphic 14" descr="Trophy with solid fill">
            <a:extLst>
              <a:ext uri="{FF2B5EF4-FFF2-40B4-BE49-F238E27FC236}">
                <a16:creationId xmlns:a16="http://schemas.microsoft.com/office/drawing/2014/main" id="{B41F3111-565F-D00A-752F-5A8E709DA8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0495" y="4236961"/>
            <a:ext cx="914400" cy="914400"/>
          </a:xfrm>
          <a:prstGeom prst="rect">
            <a:avLst/>
          </a:prstGeom>
        </p:spPr>
      </p:pic>
      <p:pic>
        <p:nvPicPr>
          <p:cNvPr id="18" name="Graphic 17" descr="Online Network with solid fill">
            <a:extLst>
              <a:ext uri="{FF2B5EF4-FFF2-40B4-BE49-F238E27FC236}">
                <a16:creationId xmlns:a16="http://schemas.microsoft.com/office/drawing/2014/main" id="{CE619085-6C97-FB87-1658-A4EDB651E2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60495" y="3008289"/>
            <a:ext cx="914400" cy="914400"/>
          </a:xfrm>
          <a:prstGeom prst="rect">
            <a:avLst/>
          </a:prstGeom>
        </p:spPr>
      </p:pic>
      <p:graphicFrame>
        <p:nvGraphicFramePr>
          <p:cNvPr id="27" name="Diagram 26">
            <a:extLst>
              <a:ext uri="{FF2B5EF4-FFF2-40B4-BE49-F238E27FC236}">
                <a16:creationId xmlns:a16="http://schemas.microsoft.com/office/drawing/2014/main" id="{EA55785A-43A2-851E-3C38-4E1C2CEDF600}"/>
              </a:ext>
            </a:extLst>
          </p:cNvPr>
          <p:cNvGraphicFramePr/>
          <p:nvPr>
            <p:extLst>
              <p:ext uri="{D42A27DB-BD31-4B8C-83A1-F6EECF244321}">
                <p14:modId xmlns:p14="http://schemas.microsoft.com/office/powerpoint/2010/main" val="3621405162"/>
              </p:ext>
            </p:extLst>
          </p:nvPr>
        </p:nvGraphicFramePr>
        <p:xfrm>
          <a:off x="443925" y="1103785"/>
          <a:ext cx="10797167" cy="3773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9" name="Graphic 28" descr="Alterations &amp; Tailoring outline">
            <a:extLst>
              <a:ext uri="{FF2B5EF4-FFF2-40B4-BE49-F238E27FC236}">
                <a16:creationId xmlns:a16="http://schemas.microsoft.com/office/drawing/2014/main" id="{5564847F-81EF-83A7-88C1-7616E4AD69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70346" y="3611221"/>
            <a:ext cx="914400" cy="914400"/>
          </a:xfrm>
          <a:prstGeom prst="rect">
            <a:avLst/>
          </a:prstGeom>
        </p:spPr>
      </p:pic>
      <p:sp>
        <p:nvSpPr>
          <p:cNvPr id="12" name="Title 1">
            <a:extLst>
              <a:ext uri="{FF2B5EF4-FFF2-40B4-BE49-F238E27FC236}">
                <a16:creationId xmlns:a16="http://schemas.microsoft.com/office/drawing/2014/main" id="{B0153A2D-9F4A-AE9F-44AF-746A3BA8F02E}"/>
              </a:ext>
            </a:extLst>
          </p:cNvPr>
          <p:cNvSpPr txBox="1">
            <a:spLocks/>
          </p:cNvSpPr>
          <p:nvPr/>
        </p:nvSpPr>
        <p:spPr>
          <a:xfrm>
            <a:off x="267141" y="248285"/>
            <a:ext cx="11045707" cy="60040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500" kern="1200">
                <a:solidFill>
                  <a:srgbClr val="5439A1"/>
                </a:solidFill>
                <a:latin typeface="Segoe UI Semibold" panose="020B0702040204020203" pitchFamily="34" charset="0"/>
                <a:ea typeface="+mj-ea"/>
                <a:cs typeface="Segoe UI Semibold" panose="020B0702040204020203" pitchFamily="34" charset="0"/>
              </a:defRPr>
            </a:lvl1pPr>
          </a:lstStyle>
          <a:p>
            <a:r>
              <a:rPr lang="en-US" b="1"/>
              <a:t>EIC Initiatives Supporting Women</a:t>
            </a:r>
          </a:p>
        </p:txBody>
      </p:sp>
    </p:spTree>
    <p:extLst>
      <p:ext uri="{BB962C8B-B14F-4D97-AF65-F5344CB8AC3E}">
        <p14:creationId xmlns:p14="http://schemas.microsoft.com/office/powerpoint/2010/main" val="2385867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1">
            <a:extLst>
              <a:ext uri="{FF2B5EF4-FFF2-40B4-BE49-F238E27FC236}">
                <a16:creationId xmlns:a16="http://schemas.microsoft.com/office/drawing/2014/main" id="{A92EED6F-8F6E-481C-3CDE-DFEF2104903C}"/>
              </a:ext>
            </a:extLst>
          </p:cNvPr>
          <p:cNvSpPr/>
          <p:nvPr/>
        </p:nvSpPr>
        <p:spPr>
          <a:xfrm>
            <a:off x="600363" y="1454606"/>
            <a:ext cx="510302" cy="510302"/>
          </a:xfrm>
          <a:prstGeom prst="roundRect">
            <a:avLst>
              <a:gd name="adj" fmla="val 6667"/>
            </a:avLst>
          </a:prstGeom>
          <a:solidFill>
            <a:srgbClr val="DDD7E8"/>
          </a:solidFill>
          <a:ln/>
        </p:spPr>
        <p:txBody>
          <a:bodyPr/>
          <a:lstStyle/>
          <a:p>
            <a:endParaRPr lang="en-IE"/>
          </a:p>
        </p:txBody>
      </p:sp>
      <p:pic>
        <p:nvPicPr>
          <p:cNvPr id="23" name="Image 1" descr="preencoded.png">
            <a:extLst>
              <a:ext uri="{FF2B5EF4-FFF2-40B4-BE49-F238E27FC236}">
                <a16:creationId xmlns:a16="http://schemas.microsoft.com/office/drawing/2014/main" id="{BA448769-D741-BCBB-94B7-7FFD40AC41C2}"/>
              </a:ext>
            </a:extLst>
          </p:cNvPr>
          <p:cNvPicPr>
            <a:picLocks noChangeAspect="1"/>
          </p:cNvPicPr>
          <p:nvPr/>
        </p:nvPicPr>
        <p:blipFill>
          <a:blip r:embed="rId2"/>
          <a:stretch>
            <a:fillRect/>
          </a:stretch>
        </p:blipFill>
        <p:spPr>
          <a:xfrm>
            <a:off x="685433" y="1497111"/>
            <a:ext cx="340162" cy="425291"/>
          </a:xfrm>
          <a:prstGeom prst="rect">
            <a:avLst/>
          </a:prstGeom>
        </p:spPr>
      </p:pic>
      <p:sp>
        <p:nvSpPr>
          <p:cNvPr id="24" name="Text 2">
            <a:extLst>
              <a:ext uri="{FF2B5EF4-FFF2-40B4-BE49-F238E27FC236}">
                <a16:creationId xmlns:a16="http://schemas.microsoft.com/office/drawing/2014/main" id="{462A6627-D049-EE13-D3BE-5434DD0DD9D6}"/>
              </a:ext>
            </a:extLst>
          </p:cNvPr>
          <p:cNvSpPr/>
          <p:nvPr/>
        </p:nvSpPr>
        <p:spPr>
          <a:xfrm>
            <a:off x="1337479" y="1532472"/>
            <a:ext cx="3797260" cy="354330"/>
          </a:xfrm>
          <a:prstGeom prst="rect">
            <a:avLst/>
          </a:prstGeom>
          <a:noFill/>
          <a:ln/>
        </p:spPr>
        <p:txBody>
          <a:bodyPr wrap="none" lIns="0" tIns="0" rIns="0" bIns="0" rtlCol="0" anchor="t"/>
          <a:lstStyle/>
          <a:p>
            <a:pPr marL="0" indent="0" algn="l">
              <a:lnSpc>
                <a:spcPts val="2750"/>
              </a:lnSpc>
              <a:buNone/>
            </a:pPr>
            <a:r>
              <a:rPr lang="en-US" sz="2200" b="1">
                <a:solidFill>
                  <a:schemeClr val="tx1">
                    <a:lumMod val="50000"/>
                  </a:schemeClr>
                </a:solidFill>
                <a:ea typeface="Roboto Slab" pitchFamily="34" charset="-122"/>
                <a:cs typeface="Roboto Slab" pitchFamily="34" charset="-120"/>
              </a:rPr>
              <a:t>30% Women-Led Companies</a:t>
            </a:r>
            <a:endParaRPr lang="en-US" sz="2200" b="1">
              <a:solidFill>
                <a:schemeClr val="tx1">
                  <a:lumMod val="50000"/>
                </a:schemeClr>
              </a:solidFill>
            </a:endParaRPr>
          </a:p>
        </p:txBody>
      </p:sp>
      <p:sp>
        <p:nvSpPr>
          <p:cNvPr id="25" name="Text 3">
            <a:extLst>
              <a:ext uri="{FF2B5EF4-FFF2-40B4-BE49-F238E27FC236}">
                <a16:creationId xmlns:a16="http://schemas.microsoft.com/office/drawing/2014/main" id="{CAF52B16-369B-4205-7090-5EEF0D6B5C69}"/>
              </a:ext>
            </a:extLst>
          </p:cNvPr>
          <p:cNvSpPr/>
          <p:nvPr/>
        </p:nvSpPr>
        <p:spPr>
          <a:xfrm>
            <a:off x="1337479" y="2022891"/>
            <a:ext cx="6819305" cy="362903"/>
          </a:xfrm>
          <a:prstGeom prst="rect">
            <a:avLst/>
          </a:prstGeom>
          <a:noFill/>
          <a:ln/>
        </p:spPr>
        <p:txBody>
          <a:bodyPr wrap="non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Share in EIC Accelerator, up from just 8% in 2020</a:t>
            </a:r>
          </a:p>
          <a:p>
            <a:pPr marL="0" indent="0" algn="l">
              <a:lnSpc>
                <a:spcPts val="2850"/>
              </a:lnSpc>
              <a:buNone/>
            </a:pPr>
            <a:endParaRPr lang="en-US" sz="1750"/>
          </a:p>
        </p:txBody>
      </p:sp>
      <p:sp>
        <p:nvSpPr>
          <p:cNvPr id="26" name="Shape 4">
            <a:extLst>
              <a:ext uri="{FF2B5EF4-FFF2-40B4-BE49-F238E27FC236}">
                <a16:creationId xmlns:a16="http://schemas.microsoft.com/office/drawing/2014/main" id="{D48A2B30-18B1-24FB-638B-F10FBA8D7C60}"/>
              </a:ext>
            </a:extLst>
          </p:cNvPr>
          <p:cNvSpPr/>
          <p:nvPr/>
        </p:nvSpPr>
        <p:spPr>
          <a:xfrm>
            <a:off x="1420168" y="2839421"/>
            <a:ext cx="510302" cy="510302"/>
          </a:xfrm>
          <a:prstGeom prst="roundRect">
            <a:avLst>
              <a:gd name="adj" fmla="val 6667"/>
            </a:avLst>
          </a:prstGeom>
          <a:solidFill>
            <a:srgbClr val="F5D5D6"/>
          </a:solidFill>
          <a:ln/>
        </p:spPr>
        <p:txBody>
          <a:bodyPr/>
          <a:lstStyle/>
          <a:p>
            <a:endParaRPr lang="en-IE"/>
          </a:p>
        </p:txBody>
      </p:sp>
      <p:pic>
        <p:nvPicPr>
          <p:cNvPr id="27" name="Image 2" descr="preencoded.png">
            <a:extLst>
              <a:ext uri="{FF2B5EF4-FFF2-40B4-BE49-F238E27FC236}">
                <a16:creationId xmlns:a16="http://schemas.microsoft.com/office/drawing/2014/main" id="{BEA53F0D-06F2-30D2-F6C6-420D67DF2D00}"/>
              </a:ext>
            </a:extLst>
          </p:cNvPr>
          <p:cNvPicPr>
            <a:picLocks noChangeAspect="1"/>
          </p:cNvPicPr>
          <p:nvPr/>
        </p:nvPicPr>
        <p:blipFill>
          <a:blip r:embed="rId3"/>
          <a:stretch>
            <a:fillRect/>
          </a:stretch>
        </p:blipFill>
        <p:spPr>
          <a:xfrm>
            <a:off x="1505238" y="2881927"/>
            <a:ext cx="340162" cy="425291"/>
          </a:xfrm>
          <a:prstGeom prst="rect">
            <a:avLst/>
          </a:prstGeom>
        </p:spPr>
      </p:pic>
      <p:sp>
        <p:nvSpPr>
          <p:cNvPr id="28" name="Text 5">
            <a:extLst>
              <a:ext uri="{FF2B5EF4-FFF2-40B4-BE49-F238E27FC236}">
                <a16:creationId xmlns:a16="http://schemas.microsoft.com/office/drawing/2014/main" id="{7BA1759F-FF4D-1089-03E9-C3C5E8CA43D3}"/>
              </a:ext>
            </a:extLst>
          </p:cNvPr>
          <p:cNvSpPr/>
          <p:nvPr/>
        </p:nvSpPr>
        <p:spPr>
          <a:xfrm>
            <a:off x="2157284" y="2917288"/>
            <a:ext cx="2835235" cy="354330"/>
          </a:xfrm>
          <a:prstGeom prst="rect">
            <a:avLst/>
          </a:prstGeom>
          <a:noFill/>
          <a:ln/>
        </p:spPr>
        <p:txBody>
          <a:bodyPr wrap="none" lIns="0" tIns="0" rIns="0" bIns="0" rtlCol="0" anchor="t"/>
          <a:lstStyle/>
          <a:p>
            <a:pPr marL="0" indent="0" algn="l">
              <a:lnSpc>
                <a:spcPts val="2750"/>
              </a:lnSpc>
              <a:buNone/>
            </a:pPr>
            <a:r>
              <a:rPr lang="en-US" sz="2200" b="1">
                <a:solidFill>
                  <a:srgbClr val="15213F"/>
                </a:solidFill>
                <a:ea typeface="Roboto Slab" pitchFamily="34" charset="-122"/>
                <a:cs typeface="Roboto Slab" pitchFamily="34" charset="-120"/>
              </a:rPr>
              <a:t>€363M Investment</a:t>
            </a:r>
            <a:endParaRPr lang="en-US" sz="2200" b="1"/>
          </a:p>
        </p:txBody>
      </p:sp>
      <p:sp>
        <p:nvSpPr>
          <p:cNvPr id="29" name="Text 6">
            <a:extLst>
              <a:ext uri="{FF2B5EF4-FFF2-40B4-BE49-F238E27FC236}">
                <a16:creationId xmlns:a16="http://schemas.microsoft.com/office/drawing/2014/main" id="{24DD5908-7A3C-666F-9AFC-6181C1CC45B4}"/>
              </a:ext>
            </a:extLst>
          </p:cNvPr>
          <p:cNvSpPr/>
          <p:nvPr/>
        </p:nvSpPr>
        <p:spPr>
          <a:xfrm>
            <a:off x="2157284" y="3407707"/>
            <a:ext cx="6819305" cy="362903"/>
          </a:xfrm>
          <a:prstGeom prst="rect">
            <a:avLst/>
          </a:prstGeom>
          <a:noFill/>
          <a:ln/>
        </p:spPr>
        <p:txBody>
          <a:bodyPr wrap="non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Total invested in women-led companies through the program</a:t>
            </a:r>
            <a:endParaRPr lang="en-US" sz="1750"/>
          </a:p>
        </p:txBody>
      </p:sp>
      <p:sp>
        <p:nvSpPr>
          <p:cNvPr id="30" name="Shape 7">
            <a:extLst>
              <a:ext uri="{FF2B5EF4-FFF2-40B4-BE49-F238E27FC236}">
                <a16:creationId xmlns:a16="http://schemas.microsoft.com/office/drawing/2014/main" id="{1FE28FEF-1B0F-4090-6347-EF855E90768B}"/>
              </a:ext>
            </a:extLst>
          </p:cNvPr>
          <p:cNvSpPr/>
          <p:nvPr/>
        </p:nvSpPr>
        <p:spPr>
          <a:xfrm>
            <a:off x="600363" y="4224237"/>
            <a:ext cx="510302" cy="510302"/>
          </a:xfrm>
          <a:prstGeom prst="roundRect">
            <a:avLst>
              <a:gd name="adj" fmla="val 6667"/>
            </a:avLst>
          </a:prstGeom>
          <a:solidFill>
            <a:srgbClr val="DDD7E8"/>
          </a:solidFill>
          <a:ln/>
        </p:spPr>
        <p:txBody>
          <a:bodyPr/>
          <a:lstStyle/>
          <a:p>
            <a:endParaRPr lang="en-IE"/>
          </a:p>
        </p:txBody>
      </p:sp>
      <p:pic>
        <p:nvPicPr>
          <p:cNvPr id="31" name="Image 3" descr="preencoded.png">
            <a:extLst>
              <a:ext uri="{FF2B5EF4-FFF2-40B4-BE49-F238E27FC236}">
                <a16:creationId xmlns:a16="http://schemas.microsoft.com/office/drawing/2014/main" id="{39A139DF-9C24-7DD6-24BE-7396B773ACF5}"/>
              </a:ext>
            </a:extLst>
          </p:cNvPr>
          <p:cNvPicPr>
            <a:picLocks noChangeAspect="1"/>
          </p:cNvPicPr>
          <p:nvPr/>
        </p:nvPicPr>
        <p:blipFill>
          <a:blip r:embed="rId4"/>
          <a:stretch>
            <a:fillRect/>
          </a:stretch>
        </p:blipFill>
        <p:spPr>
          <a:xfrm>
            <a:off x="685433" y="4266743"/>
            <a:ext cx="340162" cy="425291"/>
          </a:xfrm>
          <a:prstGeom prst="rect">
            <a:avLst/>
          </a:prstGeom>
        </p:spPr>
      </p:pic>
      <p:sp>
        <p:nvSpPr>
          <p:cNvPr id="32" name="Text 8">
            <a:extLst>
              <a:ext uri="{FF2B5EF4-FFF2-40B4-BE49-F238E27FC236}">
                <a16:creationId xmlns:a16="http://schemas.microsoft.com/office/drawing/2014/main" id="{93F1D82E-467C-0EEB-0FF2-B896BDF5826C}"/>
              </a:ext>
            </a:extLst>
          </p:cNvPr>
          <p:cNvSpPr/>
          <p:nvPr/>
        </p:nvSpPr>
        <p:spPr>
          <a:xfrm>
            <a:off x="1337479" y="4302104"/>
            <a:ext cx="2835235" cy="354330"/>
          </a:xfrm>
          <a:prstGeom prst="rect">
            <a:avLst/>
          </a:prstGeom>
          <a:noFill/>
          <a:ln/>
        </p:spPr>
        <p:txBody>
          <a:bodyPr wrap="none" lIns="0" tIns="0" rIns="0" bIns="0" rtlCol="0" anchor="t"/>
          <a:lstStyle/>
          <a:p>
            <a:pPr marL="0" indent="0" algn="l">
              <a:lnSpc>
                <a:spcPts val="2750"/>
              </a:lnSpc>
              <a:buNone/>
            </a:pPr>
            <a:r>
              <a:rPr lang="en-US" sz="2200" b="1">
                <a:solidFill>
                  <a:srgbClr val="15213F"/>
                </a:solidFill>
                <a:ea typeface="Roboto Slab" pitchFamily="34" charset="-122"/>
                <a:cs typeface="Roboto Slab" pitchFamily="34" charset="-120"/>
              </a:rPr>
              <a:t>25%+ EIC Pathfinder</a:t>
            </a:r>
            <a:endParaRPr lang="en-US" sz="2200" b="1"/>
          </a:p>
        </p:txBody>
      </p:sp>
      <p:sp>
        <p:nvSpPr>
          <p:cNvPr id="33" name="Text 9">
            <a:extLst>
              <a:ext uri="{FF2B5EF4-FFF2-40B4-BE49-F238E27FC236}">
                <a16:creationId xmlns:a16="http://schemas.microsoft.com/office/drawing/2014/main" id="{1551A5AF-E461-AAFB-EF94-02479AB6048F}"/>
              </a:ext>
            </a:extLst>
          </p:cNvPr>
          <p:cNvSpPr/>
          <p:nvPr/>
        </p:nvSpPr>
        <p:spPr>
          <a:xfrm>
            <a:off x="1337479" y="4792523"/>
            <a:ext cx="6819305" cy="362903"/>
          </a:xfrm>
          <a:prstGeom prst="rect">
            <a:avLst/>
          </a:prstGeom>
          <a:noFill/>
          <a:ln/>
        </p:spPr>
        <p:txBody>
          <a:bodyPr wrap="non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Percentage of funded coordinators who are women</a:t>
            </a:r>
            <a:endParaRPr lang="en-US" sz="1750"/>
          </a:p>
        </p:txBody>
      </p:sp>
      <p:sp>
        <p:nvSpPr>
          <p:cNvPr id="34" name="Shape 10">
            <a:extLst>
              <a:ext uri="{FF2B5EF4-FFF2-40B4-BE49-F238E27FC236}">
                <a16:creationId xmlns:a16="http://schemas.microsoft.com/office/drawing/2014/main" id="{DB1B3C2C-C84A-F58D-D872-FEF836DD49CB}"/>
              </a:ext>
            </a:extLst>
          </p:cNvPr>
          <p:cNvSpPr/>
          <p:nvPr/>
        </p:nvSpPr>
        <p:spPr>
          <a:xfrm>
            <a:off x="1409654" y="5609053"/>
            <a:ext cx="510302" cy="510302"/>
          </a:xfrm>
          <a:prstGeom prst="roundRect">
            <a:avLst>
              <a:gd name="adj" fmla="val 6667"/>
            </a:avLst>
          </a:prstGeom>
          <a:solidFill>
            <a:srgbClr val="F5D5D6"/>
          </a:solidFill>
          <a:ln/>
        </p:spPr>
        <p:txBody>
          <a:bodyPr/>
          <a:lstStyle/>
          <a:p>
            <a:endParaRPr lang="en-IE"/>
          </a:p>
        </p:txBody>
      </p:sp>
      <p:pic>
        <p:nvPicPr>
          <p:cNvPr id="35" name="Image 4" descr="preencoded.png">
            <a:extLst>
              <a:ext uri="{FF2B5EF4-FFF2-40B4-BE49-F238E27FC236}">
                <a16:creationId xmlns:a16="http://schemas.microsoft.com/office/drawing/2014/main" id="{3E6D7E26-40AC-3D56-8FE1-174FBC251787}"/>
              </a:ext>
            </a:extLst>
          </p:cNvPr>
          <p:cNvPicPr>
            <a:picLocks noChangeAspect="1"/>
          </p:cNvPicPr>
          <p:nvPr/>
        </p:nvPicPr>
        <p:blipFill>
          <a:blip r:embed="rId5"/>
          <a:stretch>
            <a:fillRect/>
          </a:stretch>
        </p:blipFill>
        <p:spPr>
          <a:xfrm>
            <a:off x="1494724" y="5651559"/>
            <a:ext cx="340162" cy="425291"/>
          </a:xfrm>
          <a:prstGeom prst="rect">
            <a:avLst/>
          </a:prstGeom>
        </p:spPr>
      </p:pic>
      <p:sp>
        <p:nvSpPr>
          <p:cNvPr id="36" name="Text 11">
            <a:extLst>
              <a:ext uri="{FF2B5EF4-FFF2-40B4-BE49-F238E27FC236}">
                <a16:creationId xmlns:a16="http://schemas.microsoft.com/office/drawing/2014/main" id="{BC3E5A3F-D2DD-C76E-CE8C-54F166556DBF}"/>
              </a:ext>
            </a:extLst>
          </p:cNvPr>
          <p:cNvSpPr/>
          <p:nvPr/>
        </p:nvSpPr>
        <p:spPr>
          <a:xfrm>
            <a:off x="2146770" y="5686920"/>
            <a:ext cx="3723084" cy="354330"/>
          </a:xfrm>
          <a:prstGeom prst="rect">
            <a:avLst/>
          </a:prstGeom>
          <a:noFill/>
          <a:ln/>
        </p:spPr>
        <p:txBody>
          <a:bodyPr wrap="none" lIns="0" tIns="0" rIns="0" bIns="0" rtlCol="0" anchor="t"/>
          <a:lstStyle/>
          <a:p>
            <a:pPr marL="0" indent="0" algn="l">
              <a:lnSpc>
                <a:spcPts val="2750"/>
              </a:lnSpc>
              <a:buNone/>
            </a:pPr>
            <a:r>
              <a:rPr lang="en-US" sz="2200" b="1">
                <a:solidFill>
                  <a:srgbClr val="15213F"/>
                </a:solidFill>
                <a:ea typeface="Roboto Slab" pitchFamily="34" charset="-122"/>
                <a:cs typeface="Roboto Slab" pitchFamily="34" charset="-120"/>
              </a:rPr>
              <a:t>50% Women Representation</a:t>
            </a:r>
            <a:endParaRPr lang="en-US" sz="2200" b="1"/>
          </a:p>
        </p:txBody>
      </p:sp>
      <p:sp>
        <p:nvSpPr>
          <p:cNvPr id="37" name="Text 12">
            <a:extLst>
              <a:ext uri="{FF2B5EF4-FFF2-40B4-BE49-F238E27FC236}">
                <a16:creationId xmlns:a16="http://schemas.microsoft.com/office/drawing/2014/main" id="{DDB4A58E-FD85-DE33-EFD2-5D35F7A3DAD0}"/>
              </a:ext>
            </a:extLst>
          </p:cNvPr>
          <p:cNvSpPr/>
          <p:nvPr/>
        </p:nvSpPr>
        <p:spPr>
          <a:xfrm>
            <a:off x="2146770" y="6177339"/>
            <a:ext cx="6819305" cy="362903"/>
          </a:xfrm>
          <a:prstGeom prst="rect">
            <a:avLst/>
          </a:prstGeom>
          <a:noFill/>
          <a:ln/>
        </p:spPr>
        <p:txBody>
          <a:bodyPr wrap="non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In evaluation panels and juries, ensuring balanced perspectives</a:t>
            </a:r>
            <a:endParaRPr lang="en-US" sz="1750"/>
          </a:p>
        </p:txBody>
      </p:sp>
      <p:sp>
        <p:nvSpPr>
          <p:cNvPr id="38" name="Title 1">
            <a:extLst>
              <a:ext uri="{FF2B5EF4-FFF2-40B4-BE49-F238E27FC236}">
                <a16:creationId xmlns:a16="http://schemas.microsoft.com/office/drawing/2014/main" id="{C9EAEE75-C79E-5FF5-05A9-E51D826A3364}"/>
              </a:ext>
            </a:extLst>
          </p:cNvPr>
          <p:cNvSpPr txBox="1">
            <a:spLocks/>
          </p:cNvSpPr>
          <p:nvPr/>
        </p:nvSpPr>
        <p:spPr>
          <a:xfrm>
            <a:off x="336332" y="279889"/>
            <a:ext cx="11169734" cy="600405"/>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500" kern="1200">
                <a:solidFill>
                  <a:srgbClr val="5439A1"/>
                </a:solidFill>
                <a:latin typeface="Segoe UI Semibold" panose="020B0702040204020203" pitchFamily="34" charset="0"/>
                <a:ea typeface="+mj-ea"/>
                <a:cs typeface="Segoe UI Semibold" panose="020B0702040204020203" pitchFamily="34" charset="0"/>
              </a:defRPr>
            </a:lvl1pPr>
          </a:lstStyle>
          <a:p>
            <a:r>
              <a:rPr lang="en-US" b="1"/>
              <a:t>EIC progress since 2021</a:t>
            </a:r>
          </a:p>
        </p:txBody>
      </p:sp>
    </p:spTree>
    <p:extLst>
      <p:ext uri="{BB962C8B-B14F-4D97-AF65-F5344CB8AC3E}">
        <p14:creationId xmlns:p14="http://schemas.microsoft.com/office/powerpoint/2010/main" val="508312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F7AC-0628-30E6-2DF0-B72C6E983191}"/>
              </a:ext>
            </a:extLst>
          </p:cNvPr>
          <p:cNvSpPr>
            <a:spLocks noGrp="1"/>
          </p:cNvSpPr>
          <p:nvPr>
            <p:ph type="title"/>
          </p:nvPr>
        </p:nvSpPr>
        <p:spPr>
          <a:xfrm>
            <a:off x="316196" y="0"/>
            <a:ext cx="11045707" cy="835610"/>
          </a:xfrm>
        </p:spPr>
        <p:txBody>
          <a:bodyPr/>
          <a:lstStyle/>
          <a:p>
            <a:r>
              <a:rPr lang="en-IE"/>
              <a:t>What Makes Women </a:t>
            </a:r>
            <a:r>
              <a:rPr lang="en-IE" err="1"/>
              <a:t>TechEU</a:t>
            </a:r>
            <a:r>
              <a:rPr lang="en-IE"/>
              <a:t> Different</a:t>
            </a:r>
          </a:p>
        </p:txBody>
      </p:sp>
      <p:sp>
        <p:nvSpPr>
          <p:cNvPr id="4" name="Shape 1">
            <a:extLst>
              <a:ext uri="{FF2B5EF4-FFF2-40B4-BE49-F238E27FC236}">
                <a16:creationId xmlns:a16="http://schemas.microsoft.com/office/drawing/2014/main" id="{A5965A15-3950-BEC9-8B8C-990726EFA184}"/>
              </a:ext>
            </a:extLst>
          </p:cNvPr>
          <p:cNvSpPr/>
          <p:nvPr/>
        </p:nvSpPr>
        <p:spPr>
          <a:xfrm>
            <a:off x="2174187" y="1699989"/>
            <a:ext cx="3664863" cy="2387084"/>
          </a:xfrm>
          <a:prstGeom prst="roundRect">
            <a:avLst>
              <a:gd name="adj" fmla="val 1425"/>
            </a:avLst>
          </a:prstGeom>
          <a:solidFill>
            <a:srgbClr val="DDD7E8"/>
          </a:solidFill>
          <a:ln>
            <a:noFill/>
          </a:ln>
        </p:spPr>
        <p:txBody>
          <a:bodyPr/>
          <a:lstStyle/>
          <a:p>
            <a:endParaRPr lang="en-IE"/>
          </a:p>
        </p:txBody>
      </p:sp>
      <p:sp>
        <p:nvSpPr>
          <p:cNvPr id="5" name="Text 2">
            <a:extLst>
              <a:ext uri="{FF2B5EF4-FFF2-40B4-BE49-F238E27FC236}">
                <a16:creationId xmlns:a16="http://schemas.microsoft.com/office/drawing/2014/main" id="{4D73F700-5A20-269B-CEFC-29B90A83E214}"/>
              </a:ext>
            </a:extLst>
          </p:cNvPr>
          <p:cNvSpPr/>
          <p:nvPr/>
        </p:nvSpPr>
        <p:spPr>
          <a:xfrm>
            <a:off x="2401001" y="1926803"/>
            <a:ext cx="3211235" cy="708660"/>
          </a:xfrm>
          <a:prstGeom prst="rect">
            <a:avLst/>
          </a:prstGeom>
          <a:noFill/>
          <a:ln/>
        </p:spPr>
        <p:txBody>
          <a:bodyPr wrap="square" lIns="0" tIns="0" rIns="0" bIns="0" rtlCol="0" anchor="t"/>
          <a:lstStyle/>
          <a:p>
            <a:pPr marL="0" indent="0" algn="l">
              <a:lnSpc>
                <a:spcPts val="2750"/>
              </a:lnSpc>
              <a:buNone/>
            </a:pPr>
            <a:r>
              <a:rPr lang="en-US" sz="2200">
                <a:solidFill>
                  <a:srgbClr val="5439A1"/>
                </a:solidFill>
                <a:ea typeface="Roboto Slab" pitchFamily="34" charset="-122"/>
                <a:cs typeface="Roboto Slab" pitchFamily="34" charset="-120"/>
              </a:rPr>
              <a:t>Comprehensive Support Package</a:t>
            </a:r>
            <a:endParaRPr lang="en-US" sz="2200">
              <a:solidFill>
                <a:srgbClr val="5439A1"/>
              </a:solidFill>
            </a:endParaRPr>
          </a:p>
        </p:txBody>
      </p:sp>
      <p:sp>
        <p:nvSpPr>
          <p:cNvPr id="6" name="Text 3">
            <a:extLst>
              <a:ext uri="{FF2B5EF4-FFF2-40B4-BE49-F238E27FC236}">
                <a16:creationId xmlns:a16="http://schemas.microsoft.com/office/drawing/2014/main" id="{AD173191-B5C2-C3ED-C805-19891503073C}"/>
              </a:ext>
            </a:extLst>
          </p:cNvPr>
          <p:cNvSpPr/>
          <p:nvPr/>
        </p:nvSpPr>
        <p:spPr>
          <a:xfrm>
            <a:off x="2401001" y="2771552"/>
            <a:ext cx="3438049" cy="1088708"/>
          </a:xfrm>
          <a:prstGeom prst="rect">
            <a:avLst/>
          </a:prstGeom>
          <a:noFill/>
          <a:ln/>
        </p:spPr>
        <p:txBody>
          <a:bodyPr wrap="squar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€75K grant combined with specialized coaching and exclusive ecosystem access</a:t>
            </a:r>
            <a:endParaRPr lang="en-US" sz="1750"/>
          </a:p>
        </p:txBody>
      </p:sp>
      <p:sp>
        <p:nvSpPr>
          <p:cNvPr id="7" name="Shape 4">
            <a:extLst>
              <a:ext uri="{FF2B5EF4-FFF2-40B4-BE49-F238E27FC236}">
                <a16:creationId xmlns:a16="http://schemas.microsoft.com/office/drawing/2014/main" id="{06F3B78D-48A6-5D87-F8C7-B7B4D2857F7D}"/>
              </a:ext>
            </a:extLst>
          </p:cNvPr>
          <p:cNvSpPr/>
          <p:nvPr/>
        </p:nvSpPr>
        <p:spPr>
          <a:xfrm>
            <a:off x="6065864" y="1699989"/>
            <a:ext cx="3664863" cy="2387084"/>
          </a:xfrm>
          <a:prstGeom prst="roundRect">
            <a:avLst>
              <a:gd name="adj" fmla="val 1425"/>
            </a:avLst>
          </a:prstGeom>
          <a:solidFill>
            <a:srgbClr val="DDD7E8"/>
          </a:solidFill>
          <a:ln>
            <a:noFill/>
          </a:ln>
        </p:spPr>
        <p:txBody>
          <a:bodyPr/>
          <a:lstStyle/>
          <a:p>
            <a:endParaRPr lang="en-IE"/>
          </a:p>
        </p:txBody>
      </p:sp>
      <p:sp>
        <p:nvSpPr>
          <p:cNvPr id="8" name="Text 5">
            <a:extLst>
              <a:ext uri="{FF2B5EF4-FFF2-40B4-BE49-F238E27FC236}">
                <a16:creationId xmlns:a16="http://schemas.microsoft.com/office/drawing/2014/main" id="{E235DD32-C6EB-A704-15DE-4BF2E3F73CCC}"/>
              </a:ext>
            </a:extLst>
          </p:cNvPr>
          <p:cNvSpPr/>
          <p:nvPr/>
        </p:nvSpPr>
        <p:spPr>
          <a:xfrm>
            <a:off x="6292678" y="1926803"/>
            <a:ext cx="2835235" cy="354330"/>
          </a:xfrm>
          <a:prstGeom prst="rect">
            <a:avLst/>
          </a:prstGeom>
          <a:noFill/>
          <a:ln/>
        </p:spPr>
        <p:txBody>
          <a:bodyPr wrap="none" lIns="0" tIns="0" rIns="0" bIns="0" rtlCol="0" anchor="t"/>
          <a:lstStyle/>
          <a:p>
            <a:pPr marL="0" indent="0" algn="l">
              <a:lnSpc>
                <a:spcPts val="2750"/>
              </a:lnSpc>
              <a:buNone/>
            </a:pPr>
            <a:r>
              <a:rPr lang="en-US" sz="2200">
                <a:solidFill>
                  <a:srgbClr val="5439A1"/>
                </a:solidFill>
                <a:ea typeface="Roboto Slab" pitchFamily="34" charset="-122"/>
                <a:cs typeface="Roboto Slab" pitchFamily="34" charset="-120"/>
              </a:rPr>
              <a:t>Strategic Focus</a:t>
            </a:r>
            <a:endParaRPr lang="en-US" sz="2200">
              <a:solidFill>
                <a:srgbClr val="5439A1"/>
              </a:solidFill>
            </a:endParaRPr>
          </a:p>
        </p:txBody>
      </p:sp>
      <p:sp>
        <p:nvSpPr>
          <p:cNvPr id="9" name="Text 6">
            <a:extLst>
              <a:ext uri="{FF2B5EF4-FFF2-40B4-BE49-F238E27FC236}">
                <a16:creationId xmlns:a16="http://schemas.microsoft.com/office/drawing/2014/main" id="{49FE7D18-2B15-5C1F-1C88-9BBB25FB81A9}"/>
              </a:ext>
            </a:extLst>
          </p:cNvPr>
          <p:cNvSpPr/>
          <p:nvPr/>
        </p:nvSpPr>
        <p:spPr>
          <a:xfrm>
            <a:off x="6292678" y="2771552"/>
            <a:ext cx="3211235" cy="725805"/>
          </a:xfrm>
          <a:prstGeom prst="rect">
            <a:avLst/>
          </a:prstGeom>
          <a:noFill/>
          <a:ln/>
        </p:spPr>
        <p:txBody>
          <a:bodyPr wrap="squar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Specifically targets early-stage women-led deep tech startups</a:t>
            </a:r>
            <a:endParaRPr lang="en-US" sz="1750"/>
          </a:p>
        </p:txBody>
      </p:sp>
      <p:sp>
        <p:nvSpPr>
          <p:cNvPr id="10" name="Shape 7">
            <a:extLst>
              <a:ext uri="{FF2B5EF4-FFF2-40B4-BE49-F238E27FC236}">
                <a16:creationId xmlns:a16="http://schemas.microsoft.com/office/drawing/2014/main" id="{B57C74EF-58B0-C649-4D26-7D15807D3F5D}"/>
              </a:ext>
            </a:extLst>
          </p:cNvPr>
          <p:cNvSpPr/>
          <p:nvPr/>
        </p:nvSpPr>
        <p:spPr>
          <a:xfrm>
            <a:off x="2174187" y="4313887"/>
            <a:ext cx="7556421" cy="1669852"/>
          </a:xfrm>
          <a:prstGeom prst="roundRect">
            <a:avLst>
              <a:gd name="adj" fmla="val 2038"/>
            </a:avLst>
          </a:prstGeom>
          <a:solidFill>
            <a:srgbClr val="DDD7E8"/>
          </a:solidFill>
          <a:ln>
            <a:noFill/>
          </a:ln>
        </p:spPr>
        <p:txBody>
          <a:bodyPr/>
          <a:lstStyle/>
          <a:p>
            <a:endParaRPr lang="en-IE"/>
          </a:p>
        </p:txBody>
      </p:sp>
      <p:sp>
        <p:nvSpPr>
          <p:cNvPr id="11" name="Text 8">
            <a:extLst>
              <a:ext uri="{FF2B5EF4-FFF2-40B4-BE49-F238E27FC236}">
                <a16:creationId xmlns:a16="http://schemas.microsoft.com/office/drawing/2014/main" id="{6EE55A36-9C3A-75B4-062E-952736F9B555}"/>
              </a:ext>
            </a:extLst>
          </p:cNvPr>
          <p:cNvSpPr/>
          <p:nvPr/>
        </p:nvSpPr>
        <p:spPr>
          <a:xfrm>
            <a:off x="2401001" y="4540701"/>
            <a:ext cx="3147298" cy="354330"/>
          </a:xfrm>
          <a:prstGeom prst="rect">
            <a:avLst/>
          </a:prstGeom>
          <a:noFill/>
          <a:ln/>
        </p:spPr>
        <p:txBody>
          <a:bodyPr wrap="none" lIns="0" tIns="0" rIns="0" bIns="0" rtlCol="0" anchor="t"/>
          <a:lstStyle/>
          <a:p>
            <a:pPr marL="0" indent="0" algn="l">
              <a:lnSpc>
                <a:spcPts val="2750"/>
              </a:lnSpc>
              <a:buNone/>
            </a:pPr>
            <a:r>
              <a:rPr lang="en-US" sz="2200">
                <a:solidFill>
                  <a:srgbClr val="5439A1"/>
                </a:solidFill>
                <a:latin typeface="+mj-lt"/>
                <a:ea typeface="Roboto Slab" pitchFamily="34" charset="-122"/>
                <a:cs typeface="Roboto Slab" pitchFamily="34" charset="-120"/>
              </a:rPr>
              <a:t>Proven Pipeline Builder</a:t>
            </a:r>
            <a:endParaRPr lang="en-US" sz="2200">
              <a:solidFill>
                <a:srgbClr val="5439A1"/>
              </a:solidFill>
              <a:latin typeface="+mj-lt"/>
            </a:endParaRPr>
          </a:p>
        </p:txBody>
      </p:sp>
      <p:sp>
        <p:nvSpPr>
          <p:cNvPr id="12" name="Text 9">
            <a:extLst>
              <a:ext uri="{FF2B5EF4-FFF2-40B4-BE49-F238E27FC236}">
                <a16:creationId xmlns:a16="http://schemas.microsoft.com/office/drawing/2014/main" id="{164F6E37-8604-D1AD-6FA3-1DB3D82077AF}"/>
              </a:ext>
            </a:extLst>
          </p:cNvPr>
          <p:cNvSpPr/>
          <p:nvPr/>
        </p:nvSpPr>
        <p:spPr>
          <a:xfrm>
            <a:off x="2401001" y="5031120"/>
            <a:ext cx="7102793" cy="725805"/>
          </a:xfrm>
          <a:prstGeom prst="rect">
            <a:avLst/>
          </a:prstGeom>
          <a:noFill/>
          <a:ln/>
        </p:spPr>
        <p:txBody>
          <a:bodyPr wrap="square" lIns="0" tIns="0" rIns="0" bIns="0" rtlCol="0" anchor="t"/>
          <a:lstStyle/>
          <a:p>
            <a:pPr marL="0" indent="0" algn="l">
              <a:lnSpc>
                <a:spcPts val="2850"/>
              </a:lnSpc>
              <a:buNone/>
            </a:pPr>
            <a:r>
              <a:rPr lang="en-US" sz="1750">
                <a:solidFill>
                  <a:srgbClr val="15213F"/>
                </a:solidFill>
                <a:ea typeface="Roboto" pitchFamily="34" charset="-122"/>
                <a:cs typeface="Roboto" pitchFamily="34" charset="-120"/>
              </a:rPr>
              <a:t>Creates pathway to larger EIC funding opportunities and investment readiness</a:t>
            </a:r>
            <a:endParaRPr lang="en-US" sz="1750"/>
          </a:p>
        </p:txBody>
      </p:sp>
    </p:spTree>
    <p:extLst>
      <p:ext uri="{BB962C8B-B14F-4D97-AF65-F5344CB8AC3E}">
        <p14:creationId xmlns:p14="http://schemas.microsoft.com/office/powerpoint/2010/main" val="296056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b="1"/>
              <a:t>Women TechEU Initiative</a:t>
            </a:r>
            <a:endParaRPr lang="en-GB"/>
          </a:p>
        </p:txBody>
      </p:sp>
      <p:sp>
        <p:nvSpPr>
          <p:cNvPr id="5" name="Subtitle 4"/>
          <p:cNvSpPr>
            <a:spLocks noGrp="1"/>
          </p:cNvSpPr>
          <p:nvPr>
            <p:ph type="subTitle" idx="1"/>
          </p:nvPr>
        </p:nvSpPr>
        <p:spPr>
          <a:prstGeom prst="rect">
            <a:avLst/>
          </a:prstGeom>
        </p:spPr>
        <p:txBody>
          <a:bodyPr vert="horz" lIns="91440" tIns="45720" rIns="91440" bIns="45720" rtlCol="0" anchor="t">
            <a:normAutofit/>
          </a:bodyPr>
          <a:lstStyle/>
          <a:p>
            <a:r>
              <a:rPr lang="en-GB">
                <a:latin typeface="Segoe UI Semilight"/>
                <a:cs typeface="Segoe UI Semilight"/>
              </a:rPr>
              <a:t>Natalia Nowińska, Project Advisor, EISMEA</a:t>
            </a:r>
            <a:endParaRPr lang="en-GB"/>
          </a:p>
        </p:txBody>
      </p:sp>
    </p:spTree>
    <p:extLst>
      <p:ext uri="{BB962C8B-B14F-4D97-AF65-F5344CB8AC3E}">
        <p14:creationId xmlns:p14="http://schemas.microsoft.com/office/powerpoint/2010/main" val="84900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D6DC3-E322-5A17-861F-06B8B84B5087}"/>
              </a:ext>
            </a:extLst>
          </p:cNvPr>
          <p:cNvSpPr>
            <a:spLocks noGrp="1"/>
          </p:cNvSpPr>
          <p:nvPr>
            <p:ph type="body" sz="quarter" idx="17"/>
          </p:nvPr>
        </p:nvSpPr>
        <p:spPr>
          <a:xfrm>
            <a:off x="866930" y="1051479"/>
            <a:ext cx="10486869" cy="4103410"/>
          </a:xfrm>
        </p:spPr>
        <p:txBody>
          <a:bodyPr/>
          <a:lstStyle/>
          <a:p>
            <a:endParaRPr lang="en-IE" sz="2800">
              <a:solidFill>
                <a:schemeClr val="tx1">
                  <a:lumMod val="50000"/>
                </a:schemeClr>
              </a:solidFill>
            </a:endParaRPr>
          </a:p>
          <a:p>
            <a:pPr marL="457200" indent="-457200">
              <a:buFont typeface="Wingdings" panose="05000000000000000000" pitchFamily="2" charset="2"/>
              <a:buChar char="ü"/>
            </a:pPr>
            <a:r>
              <a:rPr lang="en-IE" sz="2400">
                <a:solidFill>
                  <a:schemeClr val="tx1">
                    <a:lumMod val="50000"/>
                  </a:schemeClr>
                </a:solidFill>
              </a:rPr>
              <a:t>The Competitiveness compass - </a:t>
            </a:r>
            <a:r>
              <a:rPr lang="en-US" sz="2400">
                <a:solidFill>
                  <a:schemeClr val="tx1">
                    <a:lumMod val="50000"/>
                  </a:schemeClr>
                </a:solidFill>
                <a:latin typeface="Aptos" panose="020B0004020202020204" pitchFamily="34" charset="0"/>
              </a:rPr>
              <a:t>s</a:t>
            </a:r>
            <a:r>
              <a:rPr lang="en-US" sz="2400" i="0">
                <a:solidFill>
                  <a:schemeClr val="tx1">
                    <a:lumMod val="50000"/>
                  </a:schemeClr>
                </a:solidFill>
                <a:effectLst/>
                <a:latin typeface="Aptos" panose="020B0004020202020204" pitchFamily="34" charset="0"/>
              </a:rPr>
              <a:t>tronger</a:t>
            </a:r>
            <a:r>
              <a:rPr lang="en-US" sz="2400" b="1" i="0">
                <a:solidFill>
                  <a:schemeClr val="tx1">
                    <a:lumMod val="50000"/>
                  </a:schemeClr>
                </a:solidFill>
                <a:effectLst/>
                <a:latin typeface="Aptos" panose="020B0004020202020204" pitchFamily="34" charset="0"/>
              </a:rPr>
              <a:t> EU value chains</a:t>
            </a:r>
            <a:r>
              <a:rPr lang="en-US" sz="2400" b="0" i="0">
                <a:solidFill>
                  <a:schemeClr val="tx1">
                    <a:lumMod val="50000"/>
                  </a:schemeClr>
                </a:solidFill>
                <a:effectLst/>
                <a:latin typeface="Aptos" panose="020B0004020202020204" pitchFamily="34" charset="0"/>
              </a:rPr>
              <a:t>, territorial </a:t>
            </a:r>
            <a:r>
              <a:rPr lang="en-US" sz="2400" b="1" i="0">
                <a:solidFill>
                  <a:schemeClr val="tx1">
                    <a:lumMod val="50000"/>
                  </a:schemeClr>
                </a:solidFill>
                <a:effectLst/>
                <a:latin typeface="Aptos" panose="020B0004020202020204" pitchFamily="34" charset="0"/>
              </a:rPr>
              <a:t>cohesion</a:t>
            </a:r>
            <a:r>
              <a:rPr lang="en-US" sz="2400" b="0" i="0">
                <a:solidFill>
                  <a:schemeClr val="tx1">
                    <a:lumMod val="50000"/>
                  </a:schemeClr>
                </a:solidFill>
                <a:effectLst/>
                <a:latin typeface="Aptos" panose="020B0004020202020204" pitchFamily="34" charset="0"/>
              </a:rPr>
              <a:t> and </a:t>
            </a:r>
            <a:r>
              <a:rPr lang="en-US" sz="2400" i="0">
                <a:solidFill>
                  <a:schemeClr val="tx1">
                    <a:lumMod val="50000"/>
                  </a:schemeClr>
                </a:solidFill>
                <a:effectLst/>
                <a:latin typeface="Aptos" panose="020B0004020202020204" pitchFamily="34" charset="0"/>
              </a:rPr>
              <a:t>closing the </a:t>
            </a:r>
            <a:r>
              <a:rPr lang="en-US" sz="2400" b="1" i="0">
                <a:solidFill>
                  <a:schemeClr val="tx1">
                    <a:lumMod val="50000"/>
                  </a:schemeClr>
                </a:solidFill>
                <a:effectLst/>
                <a:latin typeface="Aptos" panose="020B0004020202020204" pitchFamily="34" charset="0"/>
              </a:rPr>
              <a:t>innovation gap</a:t>
            </a:r>
            <a:endParaRPr lang="en-IE" sz="2400">
              <a:solidFill>
                <a:schemeClr val="tx1">
                  <a:lumMod val="50000"/>
                </a:schemeClr>
              </a:solidFill>
            </a:endParaRPr>
          </a:p>
          <a:p>
            <a:pPr marL="457200" indent="-457200">
              <a:buFont typeface="Wingdings" panose="05000000000000000000" pitchFamily="2" charset="2"/>
              <a:buChar char="ü"/>
            </a:pPr>
            <a:r>
              <a:rPr lang="en-IE" sz="2400">
                <a:solidFill>
                  <a:schemeClr val="tx1">
                    <a:lumMod val="50000"/>
                  </a:schemeClr>
                </a:solidFill>
              </a:rPr>
              <a:t>Startups and Scaleups Strategy (28/05/2025)</a:t>
            </a:r>
          </a:p>
          <a:p>
            <a:pPr marL="457200" indent="-457200">
              <a:buFont typeface="Wingdings" panose="05000000000000000000" pitchFamily="2" charset="2"/>
              <a:buChar char="ü"/>
            </a:pPr>
            <a:r>
              <a:rPr lang="en-IE" sz="2400">
                <a:solidFill>
                  <a:schemeClr val="tx1">
                    <a:lumMod val="50000"/>
                  </a:schemeClr>
                </a:solidFill>
              </a:rPr>
              <a:t>Innovation Act  (Q1 2026)</a:t>
            </a:r>
          </a:p>
          <a:p>
            <a:pPr marL="457200" indent="-457200">
              <a:buFont typeface="Wingdings" panose="05000000000000000000" pitchFamily="2" charset="2"/>
              <a:buChar char="ü"/>
            </a:pPr>
            <a:r>
              <a:rPr lang="en-IE" sz="2400">
                <a:solidFill>
                  <a:schemeClr val="tx1">
                    <a:lumMod val="50000"/>
                  </a:schemeClr>
                </a:solidFill>
              </a:rPr>
              <a:t>28</a:t>
            </a:r>
            <a:r>
              <a:rPr lang="en-IE" sz="2400" baseline="30000">
                <a:solidFill>
                  <a:schemeClr val="tx1">
                    <a:lumMod val="50000"/>
                  </a:schemeClr>
                </a:solidFill>
              </a:rPr>
              <a:t>th</a:t>
            </a:r>
            <a:r>
              <a:rPr lang="en-IE" sz="2400">
                <a:solidFill>
                  <a:schemeClr val="tx1">
                    <a:lumMod val="50000"/>
                  </a:schemeClr>
                </a:solidFill>
              </a:rPr>
              <a:t> regime (Q1 2026)</a:t>
            </a:r>
          </a:p>
          <a:p>
            <a:pPr marL="457200" indent="-457200">
              <a:buFont typeface="Wingdings" panose="05000000000000000000" pitchFamily="2" charset="2"/>
              <a:buChar char="ü"/>
            </a:pPr>
            <a:r>
              <a:rPr lang="en-IE" sz="2400">
                <a:solidFill>
                  <a:schemeClr val="tx1">
                    <a:lumMod val="50000"/>
                  </a:schemeClr>
                </a:solidFill>
              </a:rPr>
              <a:t>Expanded European Innovation Council</a:t>
            </a:r>
          </a:p>
          <a:p>
            <a:pPr marL="457200" indent="-457200">
              <a:buFont typeface="Wingdings" panose="05000000000000000000" pitchFamily="2" charset="2"/>
              <a:buChar char="ü"/>
            </a:pPr>
            <a:r>
              <a:rPr lang="en-IE" sz="2400" err="1">
                <a:solidFill>
                  <a:schemeClr val="tx1">
                    <a:lumMod val="50000"/>
                  </a:schemeClr>
                </a:solidFill>
              </a:rPr>
              <a:t>TechEU</a:t>
            </a:r>
            <a:r>
              <a:rPr lang="en-IE" sz="2400">
                <a:solidFill>
                  <a:schemeClr val="tx1">
                    <a:lumMod val="50000"/>
                  </a:schemeClr>
                </a:solidFill>
              </a:rPr>
              <a:t> fund announced in the Competitiveness Compass</a:t>
            </a:r>
          </a:p>
          <a:p>
            <a:pPr marL="457200" indent="-457200">
              <a:buFont typeface="Arial" panose="020B0604020202020204" pitchFamily="34" charset="0"/>
              <a:buChar char="•"/>
            </a:pPr>
            <a:endParaRPr lang="en-IE" sz="2800">
              <a:solidFill>
                <a:schemeClr val="tx1">
                  <a:lumMod val="50000"/>
                </a:schemeClr>
              </a:solidFill>
            </a:endParaRPr>
          </a:p>
        </p:txBody>
      </p:sp>
      <p:sp>
        <p:nvSpPr>
          <p:cNvPr id="4" name="Pentagon 11">
            <a:extLst>
              <a:ext uri="{FF2B5EF4-FFF2-40B4-BE49-F238E27FC236}">
                <a16:creationId xmlns:a16="http://schemas.microsoft.com/office/drawing/2014/main" id="{B21F5845-F3FB-9A02-6F33-5E31D6C664CC}"/>
              </a:ext>
            </a:extLst>
          </p:cNvPr>
          <p:cNvSpPr/>
          <p:nvPr/>
        </p:nvSpPr>
        <p:spPr bwMode="auto">
          <a:xfrm>
            <a:off x="0" y="255612"/>
            <a:ext cx="11706330" cy="516339"/>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buClrTx/>
              <a:defRPr/>
            </a:pPr>
            <a:endParaRPr kumimoji="0" lang="en-IE" sz="2400" b="1" i="1" u="none" strike="noStrike" kern="1200" cap="none" spc="0" normalizeH="0" baseline="0" noProof="0">
              <a:ln>
                <a:noFill/>
              </a:ln>
              <a:solidFill>
                <a:schemeClr val="bg1"/>
              </a:solidFill>
              <a:effectLst/>
              <a:uLnTx/>
              <a:uFillTx/>
              <a:latin typeface="Arial"/>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C727C09F-2075-56ED-3CE7-6A2A159718EA}"/>
              </a:ext>
            </a:extLst>
          </p:cNvPr>
          <p:cNvSpPr>
            <a:spLocks noGrp="1"/>
          </p:cNvSpPr>
          <p:nvPr>
            <p:ph type="title"/>
          </p:nvPr>
        </p:nvSpPr>
        <p:spPr>
          <a:xfrm>
            <a:off x="0" y="277230"/>
            <a:ext cx="11455121" cy="473104"/>
          </a:xfrm>
        </p:spPr>
        <p:txBody>
          <a:bodyPr/>
          <a:lstStyle/>
          <a:p>
            <a:pPr marL="3175" fontAlgn="base">
              <a:spcAft>
                <a:spcPct val="0"/>
              </a:spcAft>
              <a:defRPr/>
            </a:pPr>
            <a:r>
              <a:rPr lang="en-IE" sz="3200">
                <a:solidFill>
                  <a:schemeClr val="bg1"/>
                </a:solidFill>
                <a:latin typeface="Verdana" pitchFamily="34" charset="0"/>
                <a:ea typeface="+mn-ea"/>
                <a:cs typeface="+mn-cs"/>
              </a:rPr>
              <a:t>Taking Startups Seriously</a:t>
            </a:r>
          </a:p>
        </p:txBody>
      </p:sp>
    </p:spTree>
    <p:extLst>
      <p:ext uri="{BB962C8B-B14F-4D97-AF65-F5344CB8AC3E}">
        <p14:creationId xmlns:p14="http://schemas.microsoft.com/office/powerpoint/2010/main" val="132076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296" y="0"/>
            <a:ext cx="11045707" cy="935599"/>
          </a:xfrm>
        </p:spPr>
        <p:txBody>
          <a:bodyPr/>
          <a:lstStyle/>
          <a:p>
            <a:r>
              <a:rPr lang="en-GB"/>
              <a:t>What is Women </a:t>
            </a:r>
            <a:r>
              <a:rPr lang="en-GB" err="1"/>
              <a:t>TechEU</a:t>
            </a:r>
            <a:r>
              <a:rPr lang="en-GB"/>
              <a:t>?</a:t>
            </a:r>
          </a:p>
        </p:txBody>
      </p:sp>
      <p:sp>
        <p:nvSpPr>
          <p:cNvPr id="5" name="Content Placeholder 4"/>
          <p:cNvSpPr>
            <a:spLocks noGrp="1"/>
          </p:cNvSpPr>
          <p:nvPr>
            <p:ph idx="1"/>
          </p:nvPr>
        </p:nvSpPr>
        <p:spPr>
          <a:xfrm>
            <a:off x="573145" y="1785821"/>
            <a:ext cx="11045709" cy="3842667"/>
          </a:xfrm>
        </p:spPr>
        <p:txBody>
          <a:bodyPr/>
          <a:lstStyle/>
          <a:p>
            <a:r>
              <a:rPr lang="en-US" sz="2000" b="1"/>
              <a:t>EU scheme </a:t>
            </a:r>
            <a:r>
              <a:rPr lang="en-US" sz="2000"/>
              <a:t>supporting early-stage, deep-tech startups </a:t>
            </a:r>
            <a:r>
              <a:rPr lang="en-US" sz="2000" b="1"/>
              <a:t>founded and led by women</a:t>
            </a:r>
          </a:p>
          <a:p>
            <a:r>
              <a:rPr lang="en-US" sz="2000"/>
              <a:t>Providing </a:t>
            </a:r>
            <a:r>
              <a:rPr lang="en-US" sz="2000" b="1"/>
              <a:t>grants</a:t>
            </a:r>
            <a:r>
              <a:rPr lang="en-US" sz="2000"/>
              <a:t> of € 75k, as well as </a:t>
            </a:r>
            <a:r>
              <a:rPr lang="en-US" sz="2000" b="1"/>
              <a:t>mentoring</a:t>
            </a:r>
            <a:r>
              <a:rPr lang="en-US" sz="2000"/>
              <a:t> &amp; </a:t>
            </a:r>
            <a:r>
              <a:rPr lang="en-US" sz="2000" b="1"/>
              <a:t>coaching</a:t>
            </a:r>
          </a:p>
          <a:p>
            <a:r>
              <a:rPr lang="en-US" sz="2000" err="1"/>
              <a:t>Organised</a:t>
            </a:r>
            <a:r>
              <a:rPr lang="en-US" sz="2000"/>
              <a:t> since 2021:</a:t>
            </a:r>
          </a:p>
          <a:p>
            <a:pPr lvl="1"/>
            <a:r>
              <a:rPr lang="en-US"/>
              <a:t>2021 &amp; 2022 – 2 calls organized by EISMEA – 180 beneficiaries funded.</a:t>
            </a:r>
          </a:p>
          <a:p>
            <a:pPr lvl="1"/>
            <a:r>
              <a:rPr lang="en-US"/>
              <a:t>2024-2026 – Scheme implemented by a consortium as FSTP</a:t>
            </a:r>
          </a:p>
          <a:p>
            <a:r>
              <a:rPr lang="en-US" sz="2000"/>
              <a:t>As of 2025, included in the EIC Work </a:t>
            </a:r>
            <a:r>
              <a:rPr lang="en-US" sz="2000" err="1"/>
              <a:t>Programme</a:t>
            </a:r>
            <a:endParaRPr lang="en-GB" sz="2000"/>
          </a:p>
        </p:txBody>
      </p:sp>
      <p:pic>
        <p:nvPicPr>
          <p:cNvPr id="2" name="Picture 1">
            <a:extLst>
              <a:ext uri="{FF2B5EF4-FFF2-40B4-BE49-F238E27FC236}">
                <a16:creationId xmlns:a16="http://schemas.microsoft.com/office/drawing/2014/main" id="{6F096612-91FD-A18E-27EB-A63AFBB4E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5095" y="2592246"/>
            <a:ext cx="1673507" cy="1673507"/>
          </a:xfrm>
          <a:prstGeom prst="rect">
            <a:avLst/>
          </a:prstGeom>
        </p:spPr>
      </p:pic>
    </p:spTree>
    <p:extLst>
      <p:ext uri="{BB962C8B-B14F-4D97-AF65-F5344CB8AC3E}">
        <p14:creationId xmlns:p14="http://schemas.microsoft.com/office/powerpoint/2010/main" val="1712009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704" y="0"/>
            <a:ext cx="11045707" cy="935599"/>
          </a:xfrm>
        </p:spPr>
        <p:txBody>
          <a:bodyPr/>
          <a:lstStyle/>
          <a:p>
            <a:r>
              <a:rPr lang="en-GB"/>
              <a:t>Women </a:t>
            </a:r>
            <a:r>
              <a:rPr lang="en-GB" err="1"/>
              <a:t>TechEU</a:t>
            </a:r>
            <a:r>
              <a:rPr lang="en-GB"/>
              <a:t> initiative</a:t>
            </a:r>
          </a:p>
        </p:txBody>
      </p:sp>
      <p:sp>
        <p:nvSpPr>
          <p:cNvPr id="5" name="Content Placeholder 4"/>
          <p:cNvSpPr>
            <a:spLocks noGrp="1"/>
          </p:cNvSpPr>
          <p:nvPr>
            <p:ph idx="1"/>
          </p:nvPr>
        </p:nvSpPr>
        <p:spPr>
          <a:xfrm>
            <a:off x="472350" y="1618040"/>
            <a:ext cx="11251888" cy="3842667"/>
          </a:xfrm>
        </p:spPr>
        <p:txBody>
          <a:bodyPr/>
          <a:lstStyle/>
          <a:p>
            <a:r>
              <a:rPr lang="en-US" sz="2000" b="1">
                <a:solidFill>
                  <a:schemeClr val="tx2">
                    <a:lumMod val="50000"/>
                  </a:schemeClr>
                </a:solidFill>
              </a:rPr>
              <a:t>Coordination and support action (CSA)</a:t>
            </a:r>
            <a:endParaRPr lang="en-US" sz="2000"/>
          </a:p>
          <a:p>
            <a:r>
              <a:rPr lang="en-US" sz="2000" b="1">
                <a:solidFill>
                  <a:schemeClr val="tx2">
                    <a:lumMod val="50000"/>
                  </a:schemeClr>
                </a:solidFill>
              </a:rPr>
              <a:t>Who can apply?</a:t>
            </a:r>
            <a:br>
              <a:rPr lang="pl-PL" sz="2000" b="1">
                <a:solidFill>
                  <a:schemeClr val="tx2">
                    <a:lumMod val="50000"/>
                  </a:schemeClr>
                </a:solidFill>
              </a:rPr>
            </a:br>
            <a:r>
              <a:rPr lang="pl-PL" sz="2000">
                <a:solidFill>
                  <a:schemeClr val="tx2">
                    <a:lumMod val="50000"/>
                  </a:schemeClr>
                </a:solidFill>
              </a:rPr>
              <a:t>-</a:t>
            </a:r>
            <a:r>
              <a:rPr lang="en-US" sz="2000"/>
              <a:t>This is not a call for early-stage deep-tech start-ups led by women – we are looking for a consortium who will be responsible for the </a:t>
            </a:r>
            <a:r>
              <a:rPr lang="en-US" sz="2000" err="1"/>
              <a:t>organisation</a:t>
            </a:r>
            <a:r>
              <a:rPr lang="en-US" sz="2000"/>
              <a:t> of the Women </a:t>
            </a:r>
            <a:r>
              <a:rPr lang="en-US" sz="2000" err="1"/>
              <a:t>TechEU</a:t>
            </a:r>
            <a:r>
              <a:rPr lang="en-US" sz="2000"/>
              <a:t> scheme.</a:t>
            </a:r>
          </a:p>
          <a:p>
            <a:r>
              <a:rPr lang="en-US" sz="2000" b="1">
                <a:solidFill>
                  <a:schemeClr val="tx2">
                    <a:lumMod val="50000"/>
                  </a:schemeClr>
                </a:solidFill>
              </a:rPr>
              <a:t>Duration</a:t>
            </a:r>
            <a:br>
              <a:rPr lang="pl-PL" sz="2000" b="1">
                <a:solidFill>
                  <a:schemeClr val="tx2">
                    <a:lumMod val="50000"/>
                  </a:schemeClr>
                </a:solidFill>
              </a:rPr>
            </a:br>
            <a:r>
              <a:rPr lang="pl-PL" sz="2000">
                <a:solidFill>
                  <a:schemeClr val="tx2">
                    <a:lumMod val="50000"/>
                  </a:schemeClr>
                </a:solidFill>
              </a:rPr>
              <a:t>-</a:t>
            </a:r>
            <a:r>
              <a:rPr lang="en-US" sz="2000"/>
              <a:t>The applicants should consider a project duration of two (2) years with a possibility to extend the grant for another year, subject to achieving the key milestones of the project</a:t>
            </a:r>
          </a:p>
          <a:p>
            <a:r>
              <a:rPr lang="en-US" sz="2000" b="1">
                <a:solidFill>
                  <a:schemeClr val="tx2">
                    <a:lumMod val="50000"/>
                  </a:schemeClr>
                </a:solidFill>
              </a:rPr>
              <a:t>Budget</a:t>
            </a:r>
            <a:br>
              <a:rPr lang="pl-PL" sz="2000" b="1">
                <a:solidFill>
                  <a:schemeClr val="tx2">
                    <a:lumMod val="50000"/>
                  </a:schemeClr>
                </a:solidFill>
              </a:rPr>
            </a:br>
            <a:r>
              <a:rPr lang="pl-PL" sz="2000">
                <a:solidFill>
                  <a:schemeClr val="tx2">
                    <a:lumMod val="50000"/>
                  </a:schemeClr>
                </a:solidFill>
              </a:rPr>
              <a:t> </a:t>
            </a:r>
            <a:r>
              <a:rPr lang="en-US" sz="2000"/>
              <a:t>EUR 15 </a:t>
            </a:r>
            <a:r>
              <a:rPr lang="en-US" sz="2000" err="1"/>
              <a:t>milion</a:t>
            </a:r>
            <a:br>
              <a:rPr lang="pl-PL" sz="2000"/>
            </a:br>
            <a:r>
              <a:rPr lang="pl-PL" sz="2000"/>
              <a:t>-</a:t>
            </a:r>
            <a:r>
              <a:rPr lang="en-US" sz="2000"/>
              <a:t>At least 75% of the total proposed budget to financial support to third parties.</a:t>
            </a:r>
          </a:p>
          <a:p>
            <a:r>
              <a:rPr lang="en-US" sz="2000" b="1">
                <a:solidFill>
                  <a:schemeClr val="tx2">
                    <a:lumMod val="50000"/>
                  </a:schemeClr>
                </a:solidFill>
              </a:rPr>
              <a:t>Deadline to apply – 2 September 2025</a:t>
            </a:r>
          </a:p>
        </p:txBody>
      </p:sp>
    </p:spTree>
    <p:extLst>
      <p:ext uri="{BB962C8B-B14F-4D97-AF65-F5344CB8AC3E}">
        <p14:creationId xmlns:p14="http://schemas.microsoft.com/office/powerpoint/2010/main" val="192914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605" y="0"/>
            <a:ext cx="11045707" cy="935599"/>
          </a:xfrm>
        </p:spPr>
        <p:txBody>
          <a:bodyPr/>
          <a:lstStyle/>
          <a:p>
            <a:r>
              <a:rPr lang="en-GB"/>
              <a:t>Expected outcome</a:t>
            </a:r>
          </a:p>
        </p:txBody>
      </p:sp>
      <p:sp>
        <p:nvSpPr>
          <p:cNvPr id="5" name="Content Placeholder 4"/>
          <p:cNvSpPr>
            <a:spLocks noGrp="1"/>
          </p:cNvSpPr>
          <p:nvPr>
            <p:ph idx="1"/>
          </p:nvPr>
        </p:nvSpPr>
        <p:spPr>
          <a:xfrm>
            <a:off x="573145" y="1600981"/>
            <a:ext cx="11045709" cy="3842667"/>
          </a:xfrm>
        </p:spPr>
        <p:txBody>
          <a:bodyPr/>
          <a:lstStyle/>
          <a:p>
            <a:pPr marL="0" indent="0">
              <a:buNone/>
            </a:pPr>
            <a:r>
              <a:rPr lang="en-US" sz="2000"/>
              <a:t>The consortium selected under this call is expected to Implement the Women TechEU initiative, covering the following activities:</a:t>
            </a:r>
          </a:p>
          <a:p>
            <a:r>
              <a:rPr lang="en-US" sz="2000"/>
              <a:t>Ensure the sound design, </a:t>
            </a:r>
            <a:r>
              <a:rPr lang="en-US" sz="2000" err="1"/>
              <a:t>organisation</a:t>
            </a:r>
            <a:r>
              <a:rPr lang="en-US" sz="2000"/>
              <a:t> and management of the Women TechEU, ensuring continuity of the initiative;</a:t>
            </a:r>
          </a:p>
          <a:p>
            <a:r>
              <a:rPr lang="en-US" sz="2000"/>
              <a:t>Implementing </a:t>
            </a:r>
            <a:r>
              <a:rPr lang="en-US" sz="2000" b="1"/>
              <a:t>calls for proposals </a:t>
            </a:r>
            <a:r>
              <a:rPr lang="en-US" sz="2000"/>
              <a:t>and organizing the </a:t>
            </a:r>
            <a:r>
              <a:rPr lang="en-US" sz="2000" b="1"/>
              <a:t>evaluation</a:t>
            </a:r>
            <a:r>
              <a:rPr lang="en-US" sz="2000"/>
              <a:t> of proposals and award of support to successful applicants. The call should use, where appropriate, the same evaluation criteria as for the EIC Accelerator;</a:t>
            </a:r>
          </a:p>
          <a:p>
            <a:r>
              <a:rPr lang="en-US" sz="2000"/>
              <a:t>Create linkages with the </a:t>
            </a:r>
            <a:r>
              <a:rPr lang="en-US" sz="2000" b="1"/>
              <a:t>Business Acceleration Services </a:t>
            </a:r>
            <a:r>
              <a:rPr lang="en-US" sz="2000"/>
              <a:t>(BAS) for the Women Leadership </a:t>
            </a:r>
            <a:r>
              <a:rPr lang="en-US" sz="2000" err="1"/>
              <a:t>Programme</a:t>
            </a:r>
            <a:r>
              <a:rPr lang="en-US" sz="2000"/>
              <a:t> and EIC Community Platform to selected applicants;</a:t>
            </a:r>
          </a:p>
          <a:p>
            <a:r>
              <a:rPr lang="en-US" sz="2000"/>
              <a:t>Implement project reviews of awardees as a basis to access the </a:t>
            </a:r>
            <a:r>
              <a:rPr lang="en-US" sz="2000" b="1"/>
              <a:t>Fast Track </a:t>
            </a:r>
            <a:r>
              <a:rPr lang="en-US" sz="2000"/>
              <a:t>to the EIC Accelerator;</a:t>
            </a:r>
          </a:p>
        </p:txBody>
      </p:sp>
    </p:spTree>
    <p:extLst>
      <p:ext uri="{BB962C8B-B14F-4D97-AF65-F5344CB8AC3E}">
        <p14:creationId xmlns:p14="http://schemas.microsoft.com/office/powerpoint/2010/main" val="938527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509" y="0"/>
            <a:ext cx="11045707" cy="935599"/>
          </a:xfrm>
        </p:spPr>
        <p:txBody>
          <a:bodyPr/>
          <a:lstStyle/>
          <a:p>
            <a:r>
              <a:rPr lang="en-GB"/>
              <a:t>Expected outcome</a:t>
            </a:r>
          </a:p>
        </p:txBody>
      </p:sp>
      <p:sp>
        <p:nvSpPr>
          <p:cNvPr id="5" name="Content Placeholder 4"/>
          <p:cNvSpPr>
            <a:spLocks noGrp="1"/>
          </p:cNvSpPr>
          <p:nvPr>
            <p:ph idx="1"/>
          </p:nvPr>
        </p:nvSpPr>
        <p:spPr>
          <a:xfrm>
            <a:off x="573145" y="1109781"/>
            <a:ext cx="11045709" cy="3842667"/>
          </a:xfrm>
        </p:spPr>
        <p:txBody>
          <a:bodyPr/>
          <a:lstStyle/>
          <a:p>
            <a:endParaRPr lang="en-US" sz="2000"/>
          </a:p>
          <a:p>
            <a:r>
              <a:rPr lang="en-US" sz="2000" b="1"/>
              <a:t>Communicate and promote </a:t>
            </a:r>
            <a:r>
              <a:rPr lang="en-US" sz="2000"/>
              <a:t>the scheme in order to secure quality applications;</a:t>
            </a:r>
          </a:p>
          <a:p>
            <a:r>
              <a:rPr lang="en-US" sz="2000" err="1"/>
              <a:t>Organise</a:t>
            </a:r>
            <a:r>
              <a:rPr lang="en-US" sz="2000"/>
              <a:t> </a:t>
            </a:r>
            <a:r>
              <a:rPr lang="en-US" sz="2000" b="1"/>
              <a:t>landmark events</a:t>
            </a:r>
            <a:r>
              <a:rPr lang="en-US" sz="2000"/>
              <a:t>, building a network of Women TechEU grantees, and help them to connect with the overall EIC community;</a:t>
            </a:r>
          </a:p>
          <a:p>
            <a:r>
              <a:rPr lang="en-US" sz="2000"/>
              <a:t>Promote </a:t>
            </a:r>
            <a:r>
              <a:rPr lang="en-US" sz="2000">
                <a:solidFill>
                  <a:schemeClr val="tx2">
                    <a:lumMod val="50000"/>
                  </a:schemeClr>
                </a:solidFill>
              </a:rPr>
              <a:t>cooperation and networking </a:t>
            </a:r>
            <a:r>
              <a:rPr lang="en-US" sz="2000"/>
              <a:t>activities among the community of women entrepreneurs in the deep tech field;</a:t>
            </a:r>
          </a:p>
          <a:p>
            <a:r>
              <a:rPr lang="en-US" sz="2000"/>
              <a:t>Promote a </a:t>
            </a:r>
            <a:r>
              <a:rPr lang="en-US" sz="2000" b="1"/>
              <a:t>diversity</a:t>
            </a:r>
            <a:r>
              <a:rPr lang="en-US" sz="2000"/>
              <a:t> in geographical participation and technological areas to </a:t>
            </a:r>
            <a:r>
              <a:rPr lang="en-US" sz="2000" err="1"/>
              <a:t>becovered</a:t>
            </a:r>
            <a:r>
              <a:rPr lang="en-US" sz="2000"/>
              <a:t> by the scheme;</a:t>
            </a:r>
          </a:p>
          <a:p>
            <a:r>
              <a:rPr lang="en-US" sz="2000" b="1"/>
              <a:t>Report on the implementation </a:t>
            </a:r>
            <a:r>
              <a:rPr lang="en-US" sz="2000"/>
              <a:t>of the scheme (key data on applications, evaluation, start-ups funded, demographics of end-beneficiaries of the scheme, etc.) to European Commission services.</a:t>
            </a:r>
            <a:endParaRPr lang="en-GB" sz="2000"/>
          </a:p>
        </p:txBody>
      </p:sp>
    </p:spTree>
    <p:extLst>
      <p:ext uri="{BB962C8B-B14F-4D97-AF65-F5344CB8AC3E}">
        <p14:creationId xmlns:p14="http://schemas.microsoft.com/office/powerpoint/2010/main" val="1845557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521" y="0"/>
            <a:ext cx="11045707" cy="935599"/>
          </a:xfrm>
        </p:spPr>
        <p:txBody>
          <a:bodyPr/>
          <a:lstStyle/>
          <a:p>
            <a:r>
              <a:rPr lang="en-GB"/>
              <a:t>Women </a:t>
            </a:r>
            <a:r>
              <a:rPr lang="en-GB" err="1"/>
              <a:t>TechEU</a:t>
            </a:r>
            <a:r>
              <a:rPr lang="en-GB"/>
              <a:t> Initiative</a:t>
            </a:r>
          </a:p>
        </p:txBody>
      </p:sp>
      <p:sp>
        <p:nvSpPr>
          <p:cNvPr id="5" name="Content Placeholder 4"/>
          <p:cNvSpPr>
            <a:spLocks noGrp="1"/>
          </p:cNvSpPr>
          <p:nvPr>
            <p:ph idx="1"/>
          </p:nvPr>
        </p:nvSpPr>
        <p:spPr>
          <a:xfrm>
            <a:off x="384521" y="1316329"/>
            <a:ext cx="10787456" cy="3842667"/>
          </a:xfrm>
        </p:spPr>
        <p:txBody>
          <a:bodyPr/>
          <a:lstStyle/>
          <a:p>
            <a:pPr marL="0" indent="0">
              <a:buNone/>
            </a:pPr>
            <a:r>
              <a:rPr lang="en-US" sz="2400" b="1"/>
              <a:t>Which companies can be supported under FSTP ?</a:t>
            </a:r>
          </a:p>
          <a:p>
            <a:pPr marL="0" indent="0">
              <a:buNone/>
            </a:pPr>
            <a:endParaRPr lang="en-US" sz="2400"/>
          </a:p>
          <a:p>
            <a:r>
              <a:rPr lang="en-US" sz="2000"/>
              <a:t>Early-stage deep tech start-ups, </a:t>
            </a:r>
            <a:endParaRPr lang="pl-PL" sz="2000"/>
          </a:p>
          <a:p>
            <a:r>
              <a:rPr lang="en-US" sz="2000"/>
              <a:t>Registered and established in an EU Member State or Horizon Europe Associated Country for at least six months at the time of the submission, </a:t>
            </a:r>
          </a:p>
          <a:p>
            <a:r>
              <a:rPr lang="en-US" sz="2000"/>
              <a:t>Founded or co-founded by women, holding a top management position (chief executive officer (CEO), chief technology officer (CTO), chief scientific officer (CSO), or equivalent,</a:t>
            </a:r>
          </a:p>
          <a:p>
            <a:r>
              <a:rPr lang="en-US" sz="2000"/>
              <a:t>All deep tech domains should be eligible, </a:t>
            </a:r>
          </a:p>
        </p:txBody>
      </p:sp>
    </p:spTree>
    <p:extLst>
      <p:ext uri="{BB962C8B-B14F-4D97-AF65-F5344CB8AC3E}">
        <p14:creationId xmlns:p14="http://schemas.microsoft.com/office/powerpoint/2010/main" val="1167913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521" y="0"/>
            <a:ext cx="11045707" cy="935599"/>
          </a:xfrm>
        </p:spPr>
        <p:txBody>
          <a:bodyPr/>
          <a:lstStyle/>
          <a:p>
            <a:r>
              <a:rPr lang="en-GB"/>
              <a:t>Women </a:t>
            </a:r>
            <a:r>
              <a:rPr lang="en-GB" err="1"/>
              <a:t>TechEU</a:t>
            </a:r>
            <a:r>
              <a:rPr lang="en-GB"/>
              <a:t> Initiative</a:t>
            </a:r>
          </a:p>
        </p:txBody>
      </p:sp>
      <p:sp>
        <p:nvSpPr>
          <p:cNvPr id="5" name="Content Placeholder 4"/>
          <p:cNvSpPr>
            <a:spLocks noGrp="1"/>
          </p:cNvSpPr>
          <p:nvPr>
            <p:ph idx="1"/>
          </p:nvPr>
        </p:nvSpPr>
        <p:spPr>
          <a:xfrm>
            <a:off x="384521" y="1316329"/>
            <a:ext cx="10787456" cy="3842667"/>
          </a:xfrm>
        </p:spPr>
        <p:txBody>
          <a:bodyPr/>
          <a:lstStyle/>
          <a:p>
            <a:pPr marL="0" indent="0">
              <a:buNone/>
            </a:pPr>
            <a:r>
              <a:rPr lang="en-US" sz="2400" b="1"/>
              <a:t>Which companies can be supported under FSTP ?</a:t>
            </a:r>
          </a:p>
          <a:p>
            <a:pPr marL="0" indent="0">
              <a:buNone/>
            </a:pPr>
            <a:endParaRPr lang="en-US" sz="2400"/>
          </a:p>
          <a:p>
            <a:r>
              <a:rPr lang="en-US" sz="2000"/>
              <a:t>Emphasis being on overall gender balance and the position held by women in the start-up. </a:t>
            </a:r>
          </a:p>
          <a:p>
            <a:r>
              <a:rPr lang="en-US" sz="2000"/>
              <a:t>This call supports early-stage women-led companies which have not received substantial financial support</a:t>
            </a:r>
          </a:p>
          <a:p>
            <a:r>
              <a:rPr lang="en-US" sz="2000" i="1"/>
              <a:t>Women </a:t>
            </a:r>
            <a:r>
              <a:rPr lang="en-US" sz="2000" i="1" err="1"/>
              <a:t>TechEU</a:t>
            </a:r>
            <a:r>
              <a:rPr lang="en-US" sz="2000" i="1"/>
              <a:t> supports early stage deep-tech companies, paving the way for the participation of women-led start-ups in future EIC calls.</a:t>
            </a:r>
          </a:p>
        </p:txBody>
      </p:sp>
    </p:spTree>
    <p:extLst>
      <p:ext uri="{BB962C8B-B14F-4D97-AF65-F5344CB8AC3E}">
        <p14:creationId xmlns:p14="http://schemas.microsoft.com/office/powerpoint/2010/main" val="654420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335" y="0"/>
            <a:ext cx="11045707" cy="935599"/>
          </a:xfrm>
        </p:spPr>
        <p:txBody>
          <a:bodyPr/>
          <a:lstStyle/>
          <a:p>
            <a:r>
              <a:rPr lang="en-GB"/>
              <a:t>Women </a:t>
            </a:r>
            <a:r>
              <a:rPr lang="en-GB" err="1"/>
              <a:t>TechEU</a:t>
            </a:r>
            <a:r>
              <a:rPr lang="en-GB"/>
              <a:t> Initiative</a:t>
            </a:r>
          </a:p>
        </p:txBody>
      </p:sp>
      <p:sp>
        <p:nvSpPr>
          <p:cNvPr id="5" name="Content Placeholder 4"/>
          <p:cNvSpPr>
            <a:spLocks noGrp="1"/>
          </p:cNvSpPr>
          <p:nvPr>
            <p:ph idx="1"/>
          </p:nvPr>
        </p:nvSpPr>
        <p:spPr>
          <a:xfrm>
            <a:off x="422653" y="1699130"/>
            <a:ext cx="11045709" cy="3842667"/>
          </a:xfrm>
        </p:spPr>
        <p:txBody>
          <a:bodyPr/>
          <a:lstStyle/>
          <a:p>
            <a:r>
              <a:rPr lang="en-US" sz="2000"/>
              <a:t>The consortium should foresee </a:t>
            </a:r>
            <a:r>
              <a:rPr lang="en-US" sz="2000" b="1"/>
              <a:t>at least two calls for proposals </a:t>
            </a:r>
            <a:r>
              <a:rPr lang="en-US" sz="2000"/>
              <a:t>per calendar year. </a:t>
            </a:r>
          </a:p>
          <a:p>
            <a:r>
              <a:rPr lang="en-US" sz="2000"/>
              <a:t>The consideration of </a:t>
            </a:r>
            <a:r>
              <a:rPr lang="en-US" sz="2000" b="1"/>
              <a:t>multiple cut-off dates </a:t>
            </a:r>
            <a:r>
              <a:rPr lang="en-US" sz="2000"/>
              <a:t>is encouraged. </a:t>
            </a:r>
          </a:p>
          <a:p>
            <a:r>
              <a:rPr lang="en-US" sz="2000"/>
              <a:t>Proposals under this topic should:</a:t>
            </a:r>
          </a:p>
          <a:p>
            <a:pPr lvl="1"/>
            <a:r>
              <a:rPr lang="en-US"/>
              <a:t>include a sound promotion and communication strategy of the </a:t>
            </a:r>
            <a:r>
              <a:rPr lang="en-US" err="1"/>
              <a:t>programme</a:t>
            </a:r>
            <a:r>
              <a:rPr lang="en-US"/>
              <a:t> (especially in underrepresented Member States), </a:t>
            </a:r>
          </a:p>
          <a:p>
            <a:pPr lvl="1"/>
            <a:r>
              <a:rPr lang="en-US"/>
              <a:t>clearly brand the scheme as an EIC initiative, including but not limited to, through information and dissemination events, press and outreach events, or roadshows.</a:t>
            </a:r>
            <a:endParaRPr lang="en-GB"/>
          </a:p>
        </p:txBody>
      </p:sp>
    </p:spTree>
    <p:extLst>
      <p:ext uri="{BB962C8B-B14F-4D97-AF65-F5344CB8AC3E}">
        <p14:creationId xmlns:p14="http://schemas.microsoft.com/office/powerpoint/2010/main" val="1295814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463" y="0"/>
            <a:ext cx="11045707" cy="935599"/>
          </a:xfrm>
        </p:spPr>
        <p:txBody>
          <a:bodyPr/>
          <a:lstStyle/>
          <a:p>
            <a:r>
              <a:rPr lang="en-GB"/>
              <a:t>How to apply?</a:t>
            </a:r>
          </a:p>
        </p:txBody>
      </p:sp>
      <p:sp>
        <p:nvSpPr>
          <p:cNvPr id="5" name="Content Placeholder 4"/>
          <p:cNvSpPr>
            <a:spLocks noGrp="1"/>
          </p:cNvSpPr>
          <p:nvPr>
            <p:ph idx="1"/>
          </p:nvPr>
        </p:nvSpPr>
        <p:spPr>
          <a:xfrm>
            <a:off x="472350" y="1417136"/>
            <a:ext cx="11442010" cy="4952769"/>
          </a:xfrm>
        </p:spPr>
        <p:txBody>
          <a:bodyPr/>
          <a:lstStyle/>
          <a:p>
            <a:pPr>
              <a:spcAft>
                <a:spcPts val="1000"/>
              </a:spcAft>
            </a:pPr>
            <a:r>
              <a:rPr lang="en-US" sz="2000"/>
              <a:t>Applications to be submitted through the Funding &amp; Tenders Portal.</a:t>
            </a:r>
            <a:br>
              <a:rPr lang="en-US" sz="2000"/>
            </a:br>
            <a:endParaRPr lang="en-US" sz="2000"/>
          </a:p>
          <a:p>
            <a:pPr>
              <a:spcAft>
                <a:spcPts val="1000"/>
              </a:spcAft>
            </a:pPr>
            <a:r>
              <a:rPr lang="en-US" sz="2000"/>
              <a:t>In the dedicated </a:t>
            </a:r>
            <a:r>
              <a:rPr lang="en-US" sz="2000" b="1"/>
              <a:t>Annex: </a:t>
            </a:r>
            <a:br>
              <a:rPr lang="en-US" sz="2000" b="1"/>
            </a:br>
            <a:br>
              <a:rPr lang="en-US" sz="2000" b="1"/>
            </a:br>
            <a:r>
              <a:rPr lang="en-US" sz="2000"/>
              <a:t>“Information on financial support to third parties” you are expected to provide information on how you will provide the financial support to third parties.</a:t>
            </a:r>
          </a:p>
        </p:txBody>
      </p:sp>
    </p:spTree>
    <p:extLst>
      <p:ext uri="{BB962C8B-B14F-4D97-AF65-F5344CB8AC3E}">
        <p14:creationId xmlns:p14="http://schemas.microsoft.com/office/powerpoint/2010/main" val="1206385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8463" y="0"/>
            <a:ext cx="11045707" cy="935599"/>
          </a:xfrm>
        </p:spPr>
        <p:txBody>
          <a:bodyPr/>
          <a:lstStyle/>
          <a:p>
            <a:r>
              <a:rPr lang="en-GB"/>
              <a:t>How to apply?</a:t>
            </a:r>
          </a:p>
        </p:txBody>
      </p:sp>
      <p:sp>
        <p:nvSpPr>
          <p:cNvPr id="5" name="Content Placeholder 4"/>
          <p:cNvSpPr>
            <a:spLocks noGrp="1"/>
          </p:cNvSpPr>
          <p:nvPr>
            <p:ph idx="1"/>
          </p:nvPr>
        </p:nvSpPr>
        <p:spPr>
          <a:xfrm>
            <a:off x="472350" y="1417136"/>
            <a:ext cx="11442010" cy="4952769"/>
          </a:xfrm>
        </p:spPr>
        <p:txBody>
          <a:bodyPr/>
          <a:lstStyle/>
          <a:p>
            <a:pPr>
              <a:lnSpc>
                <a:spcPct val="150000"/>
              </a:lnSpc>
            </a:pPr>
            <a:r>
              <a:rPr lang="en-US" sz="1800"/>
              <a:t>The proposal must clearly detail the objectives and the results to be obtained and include at least the </a:t>
            </a:r>
            <a:r>
              <a:rPr lang="en-US" sz="1800" b="1"/>
              <a:t>following elements</a:t>
            </a:r>
            <a:r>
              <a:rPr lang="en-US" sz="1800"/>
              <a:t>: </a:t>
            </a:r>
            <a:br>
              <a:rPr lang="pl-PL" sz="1800"/>
            </a:br>
            <a:br>
              <a:rPr lang="fr-BE" sz="1800"/>
            </a:br>
            <a:r>
              <a:rPr lang="pl-PL" sz="1800"/>
              <a:t>- </a:t>
            </a:r>
            <a:r>
              <a:rPr lang="en-US" sz="1800"/>
              <a:t>the maximum amount of financial support for each third party; this amount may not exceed 75 000 EUR. </a:t>
            </a:r>
            <a:br>
              <a:rPr lang="pl-PL" sz="1800"/>
            </a:br>
            <a:r>
              <a:rPr lang="pl-PL" sz="1800"/>
              <a:t>- </a:t>
            </a:r>
            <a:r>
              <a:rPr lang="en-US" sz="1800"/>
              <a:t>the criteria for calculating the exact amount of the financial support.</a:t>
            </a:r>
            <a:br>
              <a:rPr lang="pl-PL" sz="1800"/>
            </a:br>
            <a:r>
              <a:rPr lang="pl-PL" sz="1800"/>
              <a:t>- </a:t>
            </a:r>
            <a:r>
              <a:rPr lang="en-US" sz="1800"/>
              <a:t>the different types of activity that qualify for financial support, on the basis of a closed list.</a:t>
            </a:r>
            <a:br>
              <a:rPr lang="pl-PL" sz="1800"/>
            </a:br>
            <a:r>
              <a:rPr lang="en-US" sz="1800" i="1"/>
              <a:t>“evaluating and refining products/services, design, user experience, upgrading the business model, updating the business plan and growth strategy, finding partners and investors, market validation, etc. “</a:t>
            </a:r>
            <a:br>
              <a:rPr lang="pl-PL" sz="1800"/>
            </a:br>
            <a:r>
              <a:rPr lang="pl-PL" sz="1800"/>
              <a:t>- </a:t>
            </a:r>
            <a:r>
              <a:rPr lang="en-US" sz="1800"/>
              <a:t>the persons or categories of persons that may receive financial sup</a:t>
            </a:r>
            <a:r>
              <a:rPr lang="pl-PL" sz="1800"/>
              <a:t>p</a:t>
            </a:r>
            <a:r>
              <a:rPr lang="en-US" sz="1800"/>
              <a:t>ort</a:t>
            </a:r>
            <a:br>
              <a:rPr lang="pl-PL" sz="1800"/>
            </a:br>
            <a:r>
              <a:rPr lang="en-US" sz="1800" i="1"/>
              <a:t>See the slide: Which companies can be supported</a:t>
            </a:r>
            <a:br>
              <a:rPr lang="pl-PL" sz="1800" i="1"/>
            </a:br>
            <a:r>
              <a:rPr lang="pl-PL" sz="1800" i="1"/>
              <a:t>- </a:t>
            </a:r>
            <a:r>
              <a:rPr lang="en-US" sz="1800"/>
              <a:t>the criteria for giving financial support.</a:t>
            </a:r>
            <a:endParaRPr lang="en-GB" sz="1800"/>
          </a:p>
        </p:txBody>
      </p:sp>
    </p:spTree>
    <p:extLst>
      <p:ext uri="{BB962C8B-B14F-4D97-AF65-F5344CB8AC3E}">
        <p14:creationId xmlns:p14="http://schemas.microsoft.com/office/powerpoint/2010/main" val="247350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7944" y="3685398"/>
            <a:ext cx="7123441" cy="1184149"/>
          </a:xfrm>
        </p:spPr>
        <p:txBody>
          <a:bodyPr/>
          <a:lstStyle/>
          <a:p>
            <a:r>
              <a:rPr lang="en-GB" sz="2400"/>
              <a:t>https://eic.ec.europa.eu      </a:t>
            </a:r>
          </a:p>
          <a:p>
            <a:r>
              <a:rPr lang="en-GB" sz="2400"/>
              <a:t>@</a:t>
            </a:r>
            <a:r>
              <a:rPr lang="en-GB" sz="2400" err="1"/>
              <a:t>EUeic</a:t>
            </a:r>
            <a:r>
              <a:rPr lang="en-GB" sz="2400"/>
              <a:t>      </a:t>
            </a:r>
          </a:p>
          <a:p>
            <a:r>
              <a:rPr lang="en-GB" sz="2400"/>
              <a:t>#</a:t>
            </a:r>
            <a:r>
              <a:rPr lang="en-GB" sz="2400" err="1"/>
              <a:t>EUeic</a:t>
            </a:r>
            <a:endParaRPr lang="en-GB" sz="2400"/>
          </a:p>
          <a:p>
            <a:endParaRPr lang="en-GB"/>
          </a:p>
        </p:txBody>
      </p:sp>
    </p:spTree>
    <p:extLst>
      <p:ext uri="{BB962C8B-B14F-4D97-AF65-F5344CB8AC3E}">
        <p14:creationId xmlns:p14="http://schemas.microsoft.com/office/powerpoint/2010/main" val="27344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286" y="5250597"/>
            <a:ext cx="6473971" cy="977430"/>
          </a:xfrm>
        </p:spPr>
        <p:txBody>
          <a:bodyPr/>
          <a:lstStyle/>
          <a:p>
            <a:br>
              <a:rPr lang="en-US"/>
            </a:br>
            <a:br>
              <a:rPr lang="en-GB" sz="3200">
                <a:effectLst/>
                <a:latin typeface="Calibri" panose="020F0502020204030204" pitchFamily="34" charset="0"/>
                <a:ea typeface="Calibri" panose="020F0502020204030204" pitchFamily="34" charset="0"/>
              </a:rPr>
            </a:br>
            <a:r>
              <a:rPr lang="en-GB" sz="2400" u="sng">
                <a:solidFill>
                  <a:srgbClr val="0000FF"/>
                </a:solidFill>
                <a:effectLst/>
                <a:latin typeface="Calibri" panose="020F0502020204030204" pitchFamily="34" charset="0"/>
                <a:ea typeface="Calibri" panose="020F0502020204030204" pitchFamily="34" charset="0"/>
                <a:hlinkClick r:id="rId3"/>
              </a:rPr>
              <a:t>Selected Regional Innovation Valleys - European Commission (europa.eu)</a:t>
            </a:r>
            <a:br>
              <a:rPr lang="en-IE" sz="3600">
                <a:effectLst/>
                <a:latin typeface="Calibri" panose="020F0502020204030204" pitchFamily="34" charset="0"/>
                <a:ea typeface="Calibri" panose="020F0502020204030204" pitchFamily="34" charset="0"/>
              </a:rPr>
            </a:br>
            <a:endParaRPr lang="en-GB" sz="3600"/>
          </a:p>
        </p:txBody>
      </p:sp>
      <p:sp>
        <p:nvSpPr>
          <p:cNvPr id="12" name="Rectangle 1"/>
          <p:cNvSpPr>
            <a:spLocks noChangeArrowheads="1"/>
          </p:cNvSpPr>
          <p:nvPr/>
        </p:nvSpPr>
        <p:spPr bwMode="auto">
          <a:xfrm>
            <a:off x="9199143" y="1286853"/>
            <a:ext cx="17167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48020ABA-3161-8E55-040E-9428D1C4F398}"/>
              </a:ext>
            </a:extLst>
          </p:cNvPr>
          <p:cNvPicPr>
            <a:picLocks noChangeAspect="1"/>
          </p:cNvPicPr>
          <p:nvPr/>
        </p:nvPicPr>
        <p:blipFill>
          <a:blip r:embed="rId4"/>
          <a:stretch>
            <a:fillRect/>
          </a:stretch>
        </p:blipFill>
        <p:spPr>
          <a:xfrm>
            <a:off x="5250115" y="948530"/>
            <a:ext cx="6592314" cy="3739748"/>
          </a:xfrm>
          <a:prstGeom prst="rect">
            <a:avLst/>
          </a:prstGeom>
        </p:spPr>
      </p:pic>
      <p:pic>
        <p:nvPicPr>
          <p:cNvPr id="8" name="Picture 7">
            <a:extLst>
              <a:ext uri="{FF2B5EF4-FFF2-40B4-BE49-F238E27FC236}">
                <a16:creationId xmlns:a16="http://schemas.microsoft.com/office/drawing/2014/main" id="{36CCFCF3-4F4A-5965-5840-F5736CDF1770}"/>
              </a:ext>
            </a:extLst>
          </p:cNvPr>
          <p:cNvPicPr>
            <a:picLocks noChangeAspect="1"/>
          </p:cNvPicPr>
          <p:nvPr/>
        </p:nvPicPr>
        <p:blipFill>
          <a:blip r:embed="rId5"/>
          <a:stretch>
            <a:fillRect/>
          </a:stretch>
        </p:blipFill>
        <p:spPr>
          <a:xfrm>
            <a:off x="349571" y="1077135"/>
            <a:ext cx="4457700" cy="5248275"/>
          </a:xfrm>
          <a:prstGeom prst="rect">
            <a:avLst/>
          </a:prstGeom>
        </p:spPr>
      </p:pic>
      <p:sp>
        <p:nvSpPr>
          <p:cNvPr id="3" name="Pentagon 11">
            <a:extLst>
              <a:ext uri="{FF2B5EF4-FFF2-40B4-BE49-F238E27FC236}">
                <a16:creationId xmlns:a16="http://schemas.microsoft.com/office/drawing/2014/main" id="{549A5FAA-411F-3346-7109-9FEC460FF172}"/>
              </a:ext>
            </a:extLst>
          </p:cNvPr>
          <p:cNvSpPr/>
          <p:nvPr/>
        </p:nvSpPr>
        <p:spPr bwMode="auto">
          <a:xfrm>
            <a:off x="465" y="244850"/>
            <a:ext cx="11841964"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lnSpc>
                <a:spcPct val="90000"/>
              </a:lnSpc>
              <a:defRPr/>
            </a:pPr>
            <a:r>
              <a:rPr lang="en-GB" sz="3200" b="1">
                <a:solidFill>
                  <a:schemeClr val="bg1"/>
                </a:solidFill>
              </a:rPr>
              <a:t>Map of the regions</a:t>
            </a:r>
            <a:endParaRPr lang="en-IE" sz="3200" b="1">
              <a:solidFill>
                <a:schemeClr val="bg1"/>
              </a:solidFill>
            </a:endParaRPr>
          </a:p>
        </p:txBody>
      </p:sp>
    </p:spTree>
    <p:extLst>
      <p:ext uri="{BB962C8B-B14F-4D97-AF65-F5344CB8AC3E}">
        <p14:creationId xmlns:p14="http://schemas.microsoft.com/office/powerpoint/2010/main" val="37763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50112-586F-01D0-C350-A237CD58B2B1}"/>
              </a:ext>
            </a:extLst>
          </p:cNvPr>
          <p:cNvSpPr txBox="1">
            <a:spLocks/>
          </p:cNvSpPr>
          <p:nvPr/>
        </p:nvSpPr>
        <p:spPr>
          <a:xfrm>
            <a:off x="1017851" y="1356225"/>
            <a:ext cx="10156297" cy="1749286"/>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GB" sz="4000" b="1"/>
              <a:t>PIC registration and validation process</a:t>
            </a:r>
          </a:p>
        </p:txBody>
      </p:sp>
      <p:sp>
        <p:nvSpPr>
          <p:cNvPr id="2" name="Subtitle 2">
            <a:extLst>
              <a:ext uri="{FF2B5EF4-FFF2-40B4-BE49-F238E27FC236}">
                <a16:creationId xmlns:a16="http://schemas.microsoft.com/office/drawing/2014/main" id="{DBB77B6E-E3DE-53E9-6AE7-87B21239EB28}"/>
              </a:ext>
            </a:extLst>
          </p:cNvPr>
          <p:cNvSpPr txBox="1">
            <a:spLocks/>
          </p:cNvSpPr>
          <p:nvPr/>
        </p:nvSpPr>
        <p:spPr>
          <a:xfrm>
            <a:off x="1017851" y="1986584"/>
            <a:ext cx="10156297" cy="4885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a:latin typeface="Calibri" panose="020F0502020204030204" pitchFamily="34" charset="0"/>
              <a:ea typeface="Calibri" panose="020F0502020204030204" pitchFamily="34" charset="0"/>
              <a:cs typeface="Arial" panose="020B0604020202020204" pitchFamily="34" charset="0"/>
            </a:endParaRPr>
          </a:p>
          <a:p>
            <a:r>
              <a:rPr lang="pl-PL" sz="3600" cap="none" err="1"/>
              <a:t>Elin</a:t>
            </a:r>
            <a:r>
              <a:rPr lang="pl-PL" sz="3600" cap="none"/>
              <a:t> </a:t>
            </a:r>
            <a:r>
              <a:rPr lang="pl-PL" sz="3600" cap="none" err="1"/>
              <a:t>Sidzhimov</a:t>
            </a:r>
            <a:endParaRPr lang="en-GB" sz="3600" cap="none"/>
          </a:p>
          <a:p>
            <a:r>
              <a:rPr lang="pl-PL" cap="none" err="1"/>
              <a:t>Legal</a:t>
            </a:r>
            <a:r>
              <a:rPr lang="pl-PL" cap="none"/>
              <a:t> and Financial </a:t>
            </a:r>
            <a:r>
              <a:rPr lang="pl-PL" cap="none" err="1"/>
              <a:t>Adviosor</a:t>
            </a:r>
            <a:r>
              <a:rPr lang="pl-PL" cap="none"/>
              <a:t> – </a:t>
            </a:r>
            <a:r>
              <a:rPr lang="pl-PL" cap="none" err="1"/>
              <a:t>Validation</a:t>
            </a:r>
            <a:r>
              <a:rPr lang="pl-PL" cap="none"/>
              <a:t> </a:t>
            </a:r>
            <a:r>
              <a:rPr lang="pl-PL" cap="none" err="1"/>
              <a:t>planning</a:t>
            </a:r>
            <a:r>
              <a:rPr lang="pl-PL" cap="none"/>
              <a:t> TEAM</a:t>
            </a:r>
            <a:r>
              <a:rPr lang="en-GB" cap="none"/>
              <a:t>, </a:t>
            </a:r>
            <a:r>
              <a:rPr lang="pl-PL" cap="none"/>
              <a:t>REA Central </a:t>
            </a:r>
            <a:r>
              <a:rPr lang="pl-PL" cap="none" err="1"/>
              <a:t>Validation</a:t>
            </a:r>
            <a:r>
              <a:rPr lang="pl-PL" cap="none"/>
              <a:t> Service</a:t>
            </a:r>
            <a:endParaRPr lang="en-GB"/>
          </a:p>
          <a:p>
            <a:endParaRPr lang="en-GB"/>
          </a:p>
        </p:txBody>
      </p:sp>
    </p:spTree>
    <p:extLst>
      <p:ext uri="{BB962C8B-B14F-4D97-AF65-F5344CB8AC3E}">
        <p14:creationId xmlns:p14="http://schemas.microsoft.com/office/powerpoint/2010/main" val="1394473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01;p36">
            <a:extLst>
              <a:ext uri="{FF2B5EF4-FFF2-40B4-BE49-F238E27FC236}">
                <a16:creationId xmlns:a16="http://schemas.microsoft.com/office/drawing/2014/main" id="{23C5F69C-77CD-8860-9ADB-455A528241AB}"/>
              </a:ext>
            </a:extLst>
          </p:cNvPr>
          <p:cNvSpPr/>
          <p:nvPr/>
        </p:nvSpPr>
        <p:spPr>
          <a:xfrm>
            <a:off x="866930" y="1576656"/>
            <a:ext cx="2966378" cy="2055603"/>
          </a:xfrm>
          <a:prstGeom prst="roundRect">
            <a:avLst>
              <a:gd name="adj" fmla="val 7523"/>
            </a:avLst>
          </a:prstGeom>
          <a:solidFill>
            <a:schemeClr val="accent4">
              <a:lumMod val="20000"/>
              <a:lumOff val="80000"/>
            </a:schemeClr>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b="1">
                <a:solidFill>
                  <a:schemeClr val="tx1">
                    <a:lumMod val="50000"/>
                  </a:schemeClr>
                </a:solidFill>
                <a:latin typeface="MuseoModerno"/>
                <a:ea typeface="MuseoModerno"/>
                <a:cs typeface="MuseoModerno"/>
                <a:sym typeface="MuseoModerno"/>
              </a:rPr>
              <a:t>REA Central </a:t>
            </a:r>
            <a:r>
              <a:rPr lang="pl-PL" sz="2800" b="1" err="1">
                <a:solidFill>
                  <a:schemeClr val="tx1">
                    <a:lumMod val="50000"/>
                  </a:schemeClr>
                </a:solidFill>
                <a:latin typeface="MuseoModerno"/>
                <a:ea typeface="MuseoModerno"/>
                <a:cs typeface="MuseoModerno"/>
                <a:sym typeface="MuseoModerno"/>
              </a:rPr>
              <a:t>Validation</a:t>
            </a:r>
            <a:r>
              <a:rPr lang="pl-PL" sz="2800" b="1">
                <a:solidFill>
                  <a:schemeClr val="tx1">
                    <a:lumMod val="50000"/>
                  </a:schemeClr>
                </a:solidFill>
                <a:latin typeface="MuseoModerno"/>
                <a:ea typeface="MuseoModerno"/>
                <a:cs typeface="MuseoModerno"/>
                <a:sym typeface="MuseoModerno"/>
              </a:rPr>
              <a:t> Service</a:t>
            </a:r>
            <a:endParaRPr lang="en-US">
              <a:solidFill>
                <a:schemeClr val="tx1">
                  <a:lumMod val="50000"/>
                </a:schemeClr>
              </a:solidFill>
              <a:latin typeface="MuseoModerno"/>
              <a:ea typeface="MuseoModerno"/>
              <a:cs typeface="MuseoModerno"/>
              <a:sym typeface="MuseoModerno"/>
            </a:endParaRPr>
          </a:p>
        </p:txBody>
      </p:sp>
      <p:sp>
        <p:nvSpPr>
          <p:cNvPr id="4" name="Google Shape;3201;p36">
            <a:extLst>
              <a:ext uri="{FF2B5EF4-FFF2-40B4-BE49-F238E27FC236}">
                <a16:creationId xmlns:a16="http://schemas.microsoft.com/office/drawing/2014/main" id="{4317E7F5-950D-B5BD-E8F2-CC255E05B5BC}"/>
              </a:ext>
            </a:extLst>
          </p:cNvPr>
          <p:cNvSpPr/>
          <p:nvPr/>
        </p:nvSpPr>
        <p:spPr>
          <a:xfrm>
            <a:off x="4641541" y="1576656"/>
            <a:ext cx="2966378" cy="2055603"/>
          </a:xfrm>
          <a:prstGeom prst="roundRect">
            <a:avLst>
              <a:gd name="adj" fmla="val 7523"/>
            </a:avLst>
          </a:prstGeom>
          <a:solidFill>
            <a:schemeClr val="accent4">
              <a:lumMod val="20000"/>
              <a:lumOff val="80000"/>
            </a:schemeClr>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b="1" err="1">
                <a:solidFill>
                  <a:schemeClr val="tx1">
                    <a:lumMod val="50000"/>
                  </a:schemeClr>
                </a:solidFill>
                <a:latin typeface="MuseoModerno"/>
                <a:ea typeface="MuseoModerno"/>
                <a:cs typeface="MuseoModerno"/>
                <a:sym typeface="MuseoModerno"/>
              </a:rPr>
              <a:t>Registration</a:t>
            </a:r>
            <a:r>
              <a:rPr lang="pl-PL" sz="2800" b="1">
                <a:solidFill>
                  <a:schemeClr val="tx1">
                    <a:lumMod val="50000"/>
                  </a:schemeClr>
                </a:solidFill>
                <a:latin typeface="MuseoModerno"/>
                <a:ea typeface="MuseoModerno"/>
                <a:cs typeface="MuseoModerno"/>
                <a:sym typeface="MuseoModerno"/>
              </a:rPr>
              <a:t> of </a:t>
            </a:r>
            <a:r>
              <a:rPr lang="pl-PL" sz="2800" b="1" err="1">
                <a:solidFill>
                  <a:schemeClr val="tx1">
                    <a:lumMod val="50000"/>
                  </a:schemeClr>
                </a:solidFill>
                <a:latin typeface="MuseoModerno"/>
                <a:ea typeface="MuseoModerno"/>
                <a:cs typeface="MuseoModerno"/>
                <a:sym typeface="MuseoModerno"/>
              </a:rPr>
              <a:t>participants</a:t>
            </a:r>
            <a:endParaRPr lang="en-US">
              <a:solidFill>
                <a:schemeClr val="tx1">
                  <a:lumMod val="50000"/>
                </a:schemeClr>
              </a:solidFill>
              <a:latin typeface="MuseoModerno"/>
              <a:ea typeface="MuseoModerno"/>
              <a:cs typeface="MuseoModerno"/>
              <a:sym typeface="MuseoModerno"/>
            </a:endParaRPr>
          </a:p>
        </p:txBody>
      </p:sp>
      <p:sp>
        <p:nvSpPr>
          <p:cNvPr id="5" name="Google Shape;3201;p36">
            <a:extLst>
              <a:ext uri="{FF2B5EF4-FFF2-40B4-BE49-F238E27FC236}">
                <a16:creationId xmlns:a16="http://schemas.microsoft.com/office/drawing/2014/main" id="{D453FAE6-0E74-EBCA-6DD2-F76141D4B847}"/>
              </a:ext>
            </a:extLst>
          </p:cNvPr>
          <p:cNvSpPr/>
          <p:nvPr/>
        </p:nvSpPr>
        <p:spPr>
          <a:xfrm>
            <a:off x="8441689" y="1576655"/>
            <a:ext cx="2966378" cy="2055603"/>
          </a:xfrm>
          <a:prstGeom prst="roundRect">
            <a:avLst>
              <a:gd name="adj" fmla="val 7523"/>
            </a:avLst>
          </a:prstGeom>
          <a:solidFill>
            <a:schemeClr val="accent4">
              <a:lumMod val="20000"/>
              <a:lumOff val="80000"/>
            </a:schemeClr>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b="1" err="1">
                <a:solidFill>
                  <a:schemeClr val="tx1">
                    <a:lumMod val="50000"/>
                  </a:schemeClr>
                </a:solidFill>
                <a:latin typeface="MuseoModerno"/>
                <a:ea typeface="MuseoModerno"/>
                <a:cs typeface="MuseoModerno"/>
                <a:sym typeface="MuseoModerno"/>
              </a:rPr>
              <a:t>Legal</a:t>
            </a:r>
            <a:r>
              <a:rPr lang="pl-PL" sz="2800" b="1">
                <a:solidFill>
                  <a:schemeClr val="tx1">
                    <a:lumMod val="50000"/>
                  </a:schemeClr>
                </a:solidFill>
                <a:latin typeface="MuseoModerno"/>
                <a:ea typeface="MuseoModerno"/>
                <a:cs typeface="MuseoModerno"/>
                <a:sym typeface="MuseoModerno"/>
              </a:rPr>
              <a:t> </a:t>
            </a:r>
            <a:r>
              <a:rPr lang="pl-PL" sz="2800" b="1" err="1">
                <a:solidFill>
                  <a:schemeClr val="tx1">
                    <a:lumMod val="50000"/>
                  </a:schemeClr>
                </a:solidFill>
                <a:latin typeface="MuseoModerno"/>
                <a:ea typeface="MuseoModerno"/>
                <a:cs typeface="MuseoModerno"/>
                <a:sym typeface="MuseoModerno"/>
              </a:rPr>
              <a:t>validation</a:t>
            </a:r>
            <a:r>
              <a:rPr lang="pl-PL" sz="2800" b="1">
                <a:solidFill>
                  <a:schemeClr val="tx1">
                    <a:lumMod val="50000"/>
                  </a:schemeClr>
                </a:solidFill>
                <a:latin typeface="MuseoModerno"/>
                <a:ea typeface="MuseoModerno"/>
                <a:cs typeface="MuseoModerno"/>
                <a:sym typeface="MuseoModerno"/>
              </a:rPr>
              <a:t> and </a:t>
            </a:r>
            <a:r>
              <a:rPr lang="pl-PL" sz="2800" b="1" err="1">
                <a:solidFill>
                  <a:schemeClr val="tx1">
                    <a:lumMod val="50000"/>
                  </a:schemeClr>
                </a:solidFill>
                <a:latin typeface="MuseoModerno"/>
                <a:ea typeface="MuseoModerno"/>
                <a:cs typeface="MuseoModerno"/>
                <a:sym typeface="MuseoModerno"/>
              </a:rPr>
              <a:t>legal</a:t>
            </a:r>
            <a:r>
              <a:rPr lang="pl-PL" sz="2800" b="1">
                <a:solidFill>
                  <a:schemeClr val="tx1">
                    <a:lumMod val="50000"/>
                  </a:schemeClr>
                </a:solidFill>
                <a:latin typeface="MuseoModerno"/>
                <a:ea typeface="MuseoModerno"/>
                <a:cs typeface="MuseoModerno"/>
                <a:sym typeface="MuseoModerno"/>
              </a:rPr>
              <a:t> </a:t>
            </a:r>
            <a:r>
              <a:rPr lang="pl-PL" sz="2800" b="1" err="1">
                <a:solidFill>
                  <a:schemeClr val="tx1">
                    <a:lumMod val="50000"/>
                  </a:schemeClr>
                </a:solidFill>
                <a:latin typeface="MuseoModerno"/>
                <a:ea typeface="MuseoModerno"/>
                <a:cs typeface="MuseoModerno"/>
                <a:sym typeface="MuseoModerno"/>
              </a:rPr>
              <a:t>entity</a:t>
            </a:r>
            <a:r>
              <a:rPr lang="pl-PL" sz="2800" b="1">
                <a:solidFill>
                  <a:schemeClr val="tx1">
                    <a:lumMod val="50000"/>
                  </a:schemeClr>
                </a:solidFill>
                <a:latin typeface="MuseoModerno"/>
                <a:ea typeface="MuseoModerno"/>
                <a:cs typeface="MuseoModerno"/>
                <a:sym typeface="MuseoModerno"/>
              </a:rPr>
              <a:t> </a:t>
            </a:r>
            <a:r>
              <a:rPr lang="pl-PL" sz="2800" b="1" err="1">
                <a:solidFill>
                  <a:schemeClr val="tx1">
                    <a:lumMod val="50000"/>
                  </a:schemeClr>
                </a:solidFill>
                <a:latin typeface="MuseoModerno"/>
                <a:ea typeface="MuseoModerno"/>
                <a:cs typeface="MuseoModerno"/>
                <a:sym typeface="MuseoModerno"/>
              </a:rPr>
              <a:t>appointed</a:t>
            </a:r>
            <a:r>
              <a:rPr lang="pl-PL" sz="2800" b="1">
                <a:solidFill>
                  <a:schemeClr val="tx1">
                    <a:lumMod val="50000"/>
                  </a:schemeClr>
                </a:solidFill>
                <a:latin typeface="MuseoModerno"/>
                <a:ea typeface="MuseoModerno"/>
                <a:cs typeface="MuseoModerno"/>
                <a:sym typeface="MuseoModerno"/>
              </a:rPr>
              <a:t> </a:t>
            </a:r>
            <a:r>
              <a:rPr lang="pl-PL" sz="2800" b="1" err="1">
                <a:solidFill>
                  <a:schemeClr val="tx1">
                    <a:lumMod val="50000"/>
                  </a:schemeClr>
                </a:solidFill>
                <a:latin typeface="MuseoModerno"/>
                <a:ea typeface="MuseoModerno"/>
                <a:cs typeface="MuseoModerno"/>
                <a:sym typeface="MuseoModerno"/>
              </a:rPr>
              <a:t>representative</a:t>
            </a:r>
            <a:r>
              <a:rPr lang="pl-PL" sz="2800" b="1">
                <a:solidFill>
                  <a:schemeClr val="tx1">
                    <a:lumMod val="50000"/>
                  </a:schemeClr>
                </a:solidFill>
                <a:latin typeface="MuseoModerno"/>
                <a:ea typeface="MuseoModerno"/>
                <a:cs typeface="MuseoModerno"/>
                <a:sym typeface="MuseoModerno"/>
              </a:rPr>
              <a:t> (LEAR)</a:t>
            </a:r>
            <a:endParaRPr lang="en-US">
              <a:solidFill>
                <a:schemeClr val="tx1">
                  <a:lumMod val="50000"/>
                </a:schemeClr>
              </a:solidFill>
              <a:latin typeface="MuseoModerno"/>
              <a:ea typeface="MuseoModerno"/>
              <a:cs typeface="MuseoModerno"/>
              <a:sym typeface="MuseoModerno"/>
            </a:endParaRPr>
          </a:p>
        </p:txBody>
      </p:sp>
      <p:sp>
        <p:nvSpPr>
          <p:cNvPr id="6" name="Google Shape;3201;p36">
            <a:extLst>
              <a:ext uri="{FF2B5EF4-FFF2-40B4-BE49-F238E27FC236}">
                <a16:creationId xmlns:a16="http://schemas.microsoft.com/office/drawing/2014/main" id="{EF5D9269-6E21-6C46-A933-9EF5F79FFD1E}"/>
              </a:ext>
            </a:extLst>
          </p:cNvPr>
          <p:cNvSpPr/>
          <p:nvPr/>
        </p:nvSpPr>
        <p:spPr>
          <a:xfrm>
            <a:off x="2784667" y="4336921"/>
            <a:ext cx="2966378" cy="2055603"/>
          </a:xfrm>
          <a:prstGeom prst="roundRect">
            <a:avLst>
              <a:gd name="adj" fmla="val 7523"/>
            </a:avLst>
          </a:prstGeom>
          <a:solidFill>
            <a:schemeClr val="accent4">
              <a:lumMod val="20000"/>
              <a:lumOff val="80000"/>
            </a:schemeClr>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b="1" err="1">
                <a:solidFill>
                  <a:schemeClr val="tx1">
                    <a:lumMod val="50000"/>
                  </a:schemeClr>
                </a:solidFill>
                <a:latin typeface="MuseoModerno"/>
                <a:ea typeface="MuseoModerno"/>
                <a:cs typeface="MuseoModerno"/>
                <a:sym typeface="MuseoModerno"/>
              </a:rPr>
              <a:t>Communication</a:t>
            </a:r>
            <a:endParaRPr lang="en-US">
              <a:solidFill>
                <a:schemeClr val="tx1">
                  <a:lumMod val="50000"/>
                </a:schemeClr>
              </a:solidFill>
              <a:latin typeface="MuseoModerno"/>
              <a:ea typeface="MuseoModerno"/>
              <a:cs typeface="MuseoModerno"/>
              <a:sym typeface="MuseoModerno"/>
            </a:endParaRPr>
          </a:p>
        </p:txBody>
      </p:sp>
      <p:sp>
        <p:nvSpPr>
          <p:cNvPr id="7" name="Google Shape;3201;p36">
            <a:extLst>
              <a:ext uri="{FF2B5EF4-FFF2-40B4-BE49-F238E27FC236}">
                <a16:creationId xmlns:a16="http://schemas.microsoft.com/office/drawing/2014/main" id="{B470A5A0-FB73-5FF9-9D21-D3001FD72E51}"/>
              </a:ext>
            </a:extLst>
          </p:cNvPr>
          <p:cNvSpPr/>
          <p:nvPr/>
        </p:nvSpPr>
        <p:spPr>
          <a:xfrm>
            <a:off x="6531491" y="4336921"/>
            <a:ext cx="2966378" cy="2055603"/>
          </a:xfrm>
          <a:prstGeom prst="roundRect">
            <a:avLst>
              <a:gd name="adj" fmla="val 7523"/>
            </a:avLst>
          </a:prstGeom>
          <a:solidFill>
            <a:schemeClr val="accent4">
              <a:lumMod val="20000"/>
              <a:lumOff val="80000"/>
            </a:schemeClr>
          </a:solidFill>
          <a:ln>
            <a:noFill/>
          </a:ln>
          <a:effectLst>
            <a:outerShdw blurRad="200025" dist="142875" dir="5400000" algn="bl" rotWithShape="0">
              <a:srgbClr val="000000">
                <a:alpha val="29000"/>
              </a:srgbClr>
            </a:outerShdw>
          </a:effectLst>
        </p:spPr>
        <p:txBody>
          <a:bodyPr spcFirstLastPara="1" wrap="square" lIns="121900" tIns="121900" rIns="121900" bIns="121900" anchor="ctr" anchorCtr="0">
            <a:noAutofit/>
          </a:bodyPr>
          <a:lstStyle>
            <a:defPPr>
              <a:defRPr lang="en-L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800" b="1" err="1">
                <a:solidFill>
                  <a:schemeClr val="tx1">
                    <a:lumMod val="50000"/>
                  </a:schemeClr>
                </a:solidFill>
                <a:latin typeface="MuseoModerno"/>
                <a:ea typeface="MuseoModerno"/>
                <a:cs typeface="MuseoModerno"/>
                <a:sym typeface="MuseoModerno"/>
              </a:rPr>
              <a:t>Guidance</a:t>
            </a:r>
            <a:r>
              <a:rPr lang="pl-PL" sz="2800" b="1">
                <a:solidFill>
                  <a:schemeClr val="tx1">
                    <a:lumMod val="50000"/>
                  </a:schemeClr>
                </a:solidFill>
                <a:latin typeface="MuseoModerno"/>
                <a:ea typeface="MuseoModerno"/>
                <a:cs typeface="MuseoModerno"/>
                <a:sym typeface="MuseoModerno"/>
              </a:rPr>
              <a:t> </a:t>
            </a:r>
            <a:r>
              <a:rPr lang="pl-PL" sz="2800" b="1" err="1">
                <a:solidFill>
                  <a:schemeClr val="tx1">
                    <a:lumMod val="50000"/>
                  </a:schemeClr>
                </a:solidFill>
                <a:latin typeface="MuseoModerno"/>
                <a:ea typeface="MuseoModerno"/>
                <a:cs typeface="MuseoModerno"/>
                <a:sym typeface="MuseoModerno"/>
              </a:rPr>
              <a:t>documents</a:t>
            </a:r>
            <a:endParaRPr lang="en-US">
              <a:solidFill>
                <a:schemeClr val="tx1">
                  <a:lumMod val="50000"/>
                </a:schemeClr>
              </a:solidFill>
              <a:latin typeface="MuseoModerno"/>
              <a:ea typeface="MuseoModerno"/>
              <a:cs typeface="MuseoModerno"/>
              <a:sym typeface="MuseoModerno"/>
            </a:endParaRPr>
          </a:p>
        </p:txBody>
      </p:sp>
      <p:sp>
        <p:nvSpPr>
          <p:cNvPr id="2" name="Pentagon 16">
            <a:extLst>
              <a:ext uri="{FF2B5EF4-FFF2-40B4-BE49-F238E27FC236}">
                <a16:creationId xmlns:a16="http://schemas.microsoft.com/office/drawing/2014/main" id="{252149BD-1DBC-1A63-B7F7-48343065506F}"/>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sz="3200" b="1" kern="1200">
                <a:solidFill>
                  <a:schemeClr val="bg1"/>
                </a:solidFill>
                <a:ea typeface="Verdana" panose="020B0604030504040204" pitchFamily="34" charset="0"/>
                <a:cs typeface="+mj-cs"/>
              </a:rPr>
              <a:t>Presentation Outline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4CE6A-5A4D-2E26-0C76-76D573DA771C}"/>
              </a:ext>
            </a:extLst>
          </p:cNvPr>
          <p:cNvSpPr>
            <a:spLocks noGrp="1"/>
          </p:cNvSpPr>
          <p:nvPr>
            <p:ph type="body" sz="quarter" idx="17"/>
          </p:nvPr>
        </p:nvSpPr>
        <p:spPr>
          <a:xfrm>
            <a:off x="1386673" y="1377295"/>
            <a:ext cx="9645578" cy="4103410"/>
          </a:xfrm>
        </p:spPr>
        <p:txBody>
          <a:bodyPr rtlCol="0">
            <a:noAutofit/>
          </a:bodyPr>
          <a:lstStyle/>
          <a:p>
            <a:pPr marL="486900" indent="-342900" eaLnBrk="1" fontAlgn="auto" hangingPunct="1">
              <a:lnSpc>
                <a:spcPct val="80000"/>
              </a:lnSpc>
              <a:spcAft>
                <a:spcPts val="600"/>
              </a:spcAft>
              <a:buClr>
                <a:srgbClr val="00518E"/>
              </a:buClr>
              <a:buFont typeface="Arial" panose="020B0604020202020204" pitchFamily="34" charset="0"/>
              <a:buChar char="•"/>
              <a:defRPr/>
            </a:pPr>
            <a:r>
              <a:rPr lang="en-GB" altLang="en-US" sz="2000">
                <a:solidFill>
                  <a:schemeClr val="tx1">
                    <a:lumMod val="50000"/>
                  </a:schemeClr>
                </a:solidFill>
              </a:rPr>
              <a:t>Verifies </a:t>
            </a:r>
            <a:r>
              <a:rPr lang="en-GB" altLang="en-US" sz="2000" b="1">
                <a:solidFill>
                  <a:schemeClr val="tx1">
                    <a:lumMod val="50000"/>
                  </a:schemeClr>
                </a:solidFill>
              </a:rPr>
              <a:t>legal existence and legal statuses </a:t>
            </a:r>
            <a:r>
              <a:rPr lang="en-GB" altLang="en-US" sz="2000">
                <a:solidFill>
                  <a:schemeClr val="tx1">
                    <a:lumMod val="50000"/>
                  </a:schemeClr>
                </a:solidFill>
              </a:rPr>
              <a:t>of entities</a:t>
            </a:r>
          </a:p>
          <a:p>
            <a:pPr marL="486900" indent="-342900" eaLnBrk="1" fontAlgn="auto" hangingPunct="1">
              <a:spcBef>
                <a:spcPts val="1800"/>
              </a:spcBef>
              <a:spcAft>
                <a:spcPts val="600"/>
              </a:spcAft>
              <a:buClr>
                <a:srgbClr val="00518E"/>
              </a:buClr>
              <a:buFont typeface="Arial" panose="020B0604020202020204" pitchFamily="34" charset="0"/>
              <a:buChar char="•"/>
              <a:defRPr/>
            </a:pPr>
            <a:r>
              <a:rPr lang="en-GB" altLang="en-US" sz="2000">
                <a:solidFill>
                  <a:schemeClr val="tx1">
                    <a:lumMod val="50000"/>
                  </a:schemeClr>
                </a:solidFill>
              </a:rPr>
              <a:t>Validates the appointment of </a:t>
            </a:r>
            <a:r>
              <a:rPr lang="en-GB" altLang="en-US" sz="2000" b="1">
                <a:solidFill>
                  <a:schemeClr val="tx1">
                    <a:lumMod val="50000"/>
                  </a:schemeClr>
                </a:solidFill>
              </a:rPr>
              <a:t>Legal Entity Appointed Representatives (LEARs)</a:t>
            </a: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GB" altLang="en-US" sz="2000">
                <a:solidFill>
                  <a:schemeClr val="tx1">
                    <a:lumMod val="50000"/>
                  </a:schemeClr>
                </a:solidFill>
              </a:rPr>
              <a:t>Validates </a:t>
            </a:r>
            <a:r>
              <a:rPr lang="en-GB" altLang="en-US" sz="2000" b="1">
                <a:solidFill>
                  <a:schemeClr val="tx1">
                    <a:lumMod val="50000"/>
                  </a:schemeClr>
                </a:solidFill>
              </a:rPr>
              <a:t>legal changes</a:t>
            </a:r>
            <a:r>
              <a:rPr lang="en-GB" altLang="en-US" sz="2000">
                <a:solidFill>
                  <a:schemeClr val="tx1">
                    <a:lumMod val="50000"/>
                  </a:schemeClr>
                </a:solidFill>
              </a:rPr>
              <a:t> of validated entities</a:t>
            </a: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GB" altLang="en-US" sz="2000">
                <a:solidFill>
                  <a:schemeClr val="tx1">
                    <a:lumMod val="50000"/>
                  </a:schemeClr>
                </a:solidFill>
              </a:rPr>
              <a:t>Assesses </a:t>
            </a:r>
            <a:r>
              <a:rPr lang="en-GB" altLang="en-US" sz="2000" b="1">
                <a:solidFill>
                  <a:schemeClr val="tx1">
                    <a:lumMod val="50000"/>
                  </a:schemeClr>
                </a:solidFill>
              </a:rPr>
              <a:t>universal takeovers (UTROs) </a:t>
            </a:r>
            <a:r>
              <a:rPr lang="en-GB" altLang="en-US" sz="2000">
                <a:solidFill>
                  <a:schemeClr val="tx1">
                    <a:lumMod val="50000"/>
                  </a:schemeClr>
                </a:solidFill>
              </a:rPr>
              <a:t>of validated entities</a:t>
            </a: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GB" altLang="en-US" sz="2000">
                <a:solidFill>
                  <a:schemeClr val="tx1">
                    <a:lumMod val="50000"/>
                  </a:schemeClr>
                </a:solidFill>
              </a:rPr>
              <a:t>Encoding </a:t>
            </a:r>
            <a:r>
              <a:rPr lang="en-GB" altLang="en-US" sz="2000" b="1">
                <a:solidFill>
                  <a:schemeClr val="tx1">
                    <a:lumMod val="50000"/>
                  </a:schemeClr>
                </a:solidFill>
              </a:rPr>
              <a:t>Bank Account requests</a:t>
            </a:r>
            <a:endParaRPr lang="en-GB" altLang="en-US" sz="2000">
              <a:solidFill>
                <a:schemeClr val="tx1">
                  <a:lumMod val="50000"/>
                </a:schemeClr>
              </a:solidFill>
            </a:endParaRP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GB" altLang="en-US" sz="2000">
                <a:solidFill>
                  <a:schemeClr val="tx1">
                    <a:lumMod val="50000"/>
                  </a:schemeClr>
                </a:solidFill>
              </a:rPr>
              <a:t>Prepares the </a:t>
            </a:r>
            <a:r>
              <a:rPr lang="en-GB" altLang="en-US" sz="2000" b="1">
                <a:solidFill>
                  <a:schemeClr val="tx1">
                    <a:lumMod val="50000"/>
                  </a:schemeClr>
                </a:solidFill>
              </a:rPr>
              <a:t>Financial Capacity Assessment</a:t>
            </a:r>
            <a:endParaRPr lang="en-GB" altLang="en-US" sz="2000">
              <a:solidFill>
                <a:schemeClr val="tx1">
                  <a:lumMod val="50000"/>
                </a:schemeClr>
              </a:solidFill>
            </a:endParaRP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US" altLang="en-US" sz="2000">
                <a:solidFill>
                  <a:schemeClr val="tx1">
                    <a:lumMod val="50000"/>
                  </a:schemeClr>
                </a:solidFill>
              </a:rPr>
              <a:t>Performs </a:t>
            </a:r>
            <a:r>
              <a:rPr lang="en-US" altLang="en-US" sz="2000" b="1">
                <a:solidFill>
                  <a:schemeClr val="tx1">
                    <a:lumMod val="50000"/>
                  </a:schemeClr>
                </a:solidFill>
              </a:rPr>
              <a:t>ownership control assessments </a:t>
            </a:r>
            <a:r>
              <a:rPr lang="en-US" altLang="en-US" sz="2000">
                <a:solidFill>
                  <a:schemeClr val="tx1">
                    <a:lumMod val="50000"/>
                  </a:schemeClr>
                </a:solidFill>
              </a:rPr>
              <a:t>for specific </a:t>
            </a:r>
            <a:r>
              <a:rPr lang="en-US" altLang="en-US" sz="2000" err="1">
                <a:solidFill>
                  <a:schemeClr val="tx1">
                    <a:lumMod val="50000"/>
                  </a:schemeClr>
                </a:solidFill>
              </a:rPr>
              <a:t>programmes</a:t>
            </a:r>
            <a:r>
              <a:rPr lang="en-US" altLang="en-US" sz="2000">
                <a:solidFill>
                  <a:schemeClr val="tx1">
                    <a:lumMod val="50000"/>
                  </a:schemeClr>
                </a:solidFill>
              </a:rPr>
              <a:t> </a:t>
            </a:r>
          </a:p>
          <a:p>
            <a:pPr marL="486900" indent="-342900" eaLnBrk="1" fontAlgn="auto" hangingPunct="1">
              <a:lnSpc>
                <a:spcPct val="80000"/>
              </a:lnSpc>
              <a:spcBef>
                <a:spcPts val="1800"/>
              </a:spcBef>
              <a:spcAft>
                <a:spcPts val="600"/>
              </a:spcAft>
              <a:buClr>
                <a:srgbClr val="00518E"/>
              </a:buClr>
              <a:buFont typeface="Arial" panose="020B0604020202020204" pitchFamily="34" charset="0"/>
              <a:buChar char="•"/>
              <a:defRPr/>
            </a:pPr>
            <a:r>
              <a:rPr lang="en-IE" altLang="en-US" sz="2000">
                <a:solidFill>
                  <a:schemeClr val="tx1">
                    <a:lumMod val="50000"/>
                  </a:schemeClr>
                </a:solidFill>
              </a:rPr>
              <a:t>Performs ex-post status verifications (e.g. </a:t>
            </a:r>
            <a:r>
              <a:rPr lang="en-IE" altLang="en-US" sz="2000" b="1">
                <a:solidFill>
                  <a:schemeClr val="tx1">
                    <a:lumMod val="50000"/>
                  </a:schemeClr>
                </a:solidFill>
              </a:rPr>
              <a:t>SME &amp; MID cap status checks</a:t>
            </a:r>
            <a:r>
              <a:rPr lang="en-IE" altLang="en-US" sz="2000">
                <a:solidFill>
                  <a:schemeClr val="tx1">
                    <a:lumMod val="50000"/>
                  </a:schemeClr>
                </a:solidFill>
              </a:rPr>
              <a:t>)</a:t>
            </a:r>
            <a:endParaRPr lang="en-GB" altLang="en-US" sz="2000">
              <a:solidFill>
                <a:schemeClr val="tx1">
                  <a:lumMod val="50000"/>
                </a:schemeClr>
              </a:solidFill>
            </a:endParaRPr>
          </a:p>
        </p:txBody>
      </p:sp>
      <p:sp>
        <p:nvSpPr>
          <p:cNvPr id="2" name="Pentagon 16">
            <a:extLst>
              <a:ext uri="{FF2B5EF4-FFF2-40B4-BE49-F238E27FC236}">
                <a16:creationId xmlns:a16="http://schemas.microsoft.com/office/drawing/2014/main" id="{254288AA-D39B-5ED0-B88F-B9E467FA7AA8}"/>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kern="0">
                <a:solidFill>
                  <a:schemeClr val="bg1"/>
                </a:solidFill>
              </a:rPr>
              <a:t>REA Central Validation Service (REA CVS)</a:t>
            </a:r>
            <a:endParaRPr lang="en-US" sz="3200" b="1" kern="1200">
              <a:solidFill>
                <a:schemeClr val="bg1"/>
              </a:solidFill>
              <a:ea typeface="Verdana" panose="020B0604030504040204" pitchFamily="34" charset="0"/>
              <a:cs typeface="+mj-cs"/>
            </a:endParaRPr>
          </a:p>
        </p:txBody>
      </p:sp>
      <p:pic>
        <p:nvPicPr>
          <p:cNvPr id="5" name="Picture 4">
            <a:extLst>
              <a:ext uri="{FF2B5EF4-FFF2-40B4-BE49-F238E27FC236}">
                <a16:creationId xmlns:a16="http://schemas.microsoft.com/office/drawing/2014/main" id="{E9E6F27B-EFF8-35CA-3473-517C6D394D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18" y="1319282"/>
            <a:ext cx="985263" cy="10800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B9220E-2964-FF2D-469B-5E5E6EE58D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891" y="1518624"/>
            <a:ext cx="10668925" cy="4401879"/>
          </a:xfrm>
          <a:prstGeom prst="rect">
            <a:avLst/>
          </a:prstGeom>
        </p:spPr>
      </p:pic>
      <p:sp>
        <p:nvSpPr>
          <p:cNvPr id="2" name="Pentagon 16">
            <a:extLst>
              <a:ext uri="{FF2B5EF4-FFF2-40B4-BE49-F238E27FC236}">
                <a16:creationId xmlns:a16="http://schemas.microsoft.com/office/drawing/2014/main" id="{842DD758-50BE-0F06-B167-8E050810319B}"/>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100" b="1">
                <a:solidFill>
                  <a:schemeClr val="bg1"/>
                </a:solidFill>
              </a:rPr>
              <a:t>Registration of an organization (at proposal stage)</a:t>
            </a:r>
            <a:endParaRPr lang="en-US" sz="3100" b="1" kern="1200">
              <a:solidFill>
                <a:schemeClr val="bg1"/>
              </a:solidFill>
              <a:ea typeface="Verdana" panose="020B0604030504040204" pitchFamily="34" charset="0"/>
              <a:cs typeface="+mj-cs"/>
            </a:endParaRPr>
          </a:p>
        </p:txBody>
      </p:sp>
      <p:pic>
        <p:nvPicPr>
          <p:cNvPr id="3" name="Picture 2">
            <a:extLst>
              <a:ext uri="{FF2B5EF4-FFF2-40B4-BE49-F238E27FC236}">
                <a16:creationId xmlns:a16="http://schemas.microsoft.com/office/drawing/2014/main" id="{8CE2F34D-0CCE-8E6E-E00D-7170E20EB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6" y="1399945"/>
            <a:ext cx="982895" cy="1080000"/>
          </a:xfrm>
          <a:prstGeom prst="rect">
            <a:avLst/>
          </a:prstGeom>
        </p:spPr>
      </p:pic>
    </p:spTree>
    <p:extLst>
      <p:ext uri="{BB962C8B-B14F-4D97-AF65-F5344CB8AC3E}">
        <p14:creationId xmlns:p14="http://schemas.microsoft.com/office/powerpoint/2010/main" val="1241169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E4E75AE-AFBC-7999-1CD7-E6C8512D4FA1}"/>
              </a:ext>
            </a:extLst>
          </p:cNvPr>
          <p:cNvSpPr>
            <a:spLocks noGrp="1"/>
          </p:cNvSpPr>
          <p:nvPr>
            <p:ph type="title"/>
          </p:nvPr>
        </p:nvSpPr>
        <p:spPr>
          <a:xfrm>
            <a:off x="849313" y="179228"/>
            <a:ext cx="7886700" cy="782638"/>
          </a:xfrm>
        </p:spPr>
        <p:txBody>
          <a:bodyPr/>
          <a:lstStyle/>
          <a:p>
            <a:pPr eaLnBrk="1" hangingPunct="1"/>
            <a:r>
              <a:rPr lang="en-US" altLang="en-US" sz="3200"/>
              <a:t>Registration of an </a:t>
            </a:r>
            <a:r>
              <a:rPr lang="en-US" altLang="en-US" sz="3200" err="1"/>
              <a:t>organisation</a:t>
            </a:r>
            <a:r>
              <a:rPr lang="en-US" altLang="en-US" sz="3200"/>
              <a:t> </a:t>
            </a:r>
            <a:br>
              <a:rPr lang="en-US" altLang="en-US" sz="2800"/>
            </a:br>
            <a:r>
              <a:rPr lang="en-US" altLang="en-US" sz="2400"/>
              <a:t>(at proposal stage)</a:t>
            </a:r>
          </a:p>
        </p:txBody>
      </p:sp>
      <p:sp>
        <p:nvSpPr>
          <p:cNvPr id="6" name="Content Placeholder 1">
            <a:extLst>
              <a:ext uri="{FF2B5EF4-FFF2-40B4-BE49-F238E27FC236}">
                <a16:creationId xmlns:a16="http://schemas.microsoft.com/office/drawing/2014/main" id="{419126C3-7869-811E-865B-9F962DEF5CEB}"/>
              </a:ext>
            </a:extLst>
          </p:cNvPr>
          <p:cNvSpPr>
            <a:spLocks/>
          </p:cNvSpPr>
          <p:nvPr/>
        </p:nvSpPr>
        <p:spPr bwMode="auto">
          <a:xfrm>
            <a:off x="3000375" y="5697538"/>
            <a:ext cx="1792288" cy="793750"/>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95000"/>
              </a:lnSpc>
              <a:spcBef>
                <a:spcPct val="75000"/>
              </a:spcBef>
              <a:spcAft>
                <a:spcPct val="0"/>
              </a:spcAft>
              <a:buClr>
                <a:srgbClr val="000000"/>
              </a:buClr>
              <a:buSzTx/>
              <a:buFontTx/>
              <a:buNone/>
              <a:tabLst/>
              <a:defRPr/>
            </a:pPr>
            <a:r>
              <a:rPr kumimoji="0" lang="en-US"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Search for a registered </a:t>
            </a:r>
            <a:r>
              <a:rPr kumimoji="0" lang="en-US" sz="1600" b="1" i="0" u="none" strike="noStrike" kern="1200" cap="none" spc="0" normalizeH="0" baseline="0" noProof="0" err="1">
                <a:ln>
                  <a:noFill/>
                </a:ln>
                <a:solidFill>
                  <a:srgbClr val="000000"/>
                </a:solidFill>
                <a:effectLst/>
                <a:uLnTx/>
                <a:uFillTx/>
                <a:latin typeface="Verdana" panose="020B0604030504040204" pitchFamily="34" charset="0"/>
                <a:ea typeface="+mn-ea"/>
                <a:cs typeface="+mn-cs"/>
              </a:rPr>
              <a:t>organisation</a:t>
            </a:r>
            <a:endParaRPr kumimoji="0" lang="el-GR"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5" name="Content Placeholder 1">
            <a:extLst>
              <a:ext uri="{FF2B5EF4-FFF2-40B4-BE49-F238E27FC236}">
                <a16:creationId xmlns:a16="http://schemas.microsoft.com/office/drawing/2014/main" id="{95C9A8B1-CDE5-4620-62FE-5202C37D10F9}"/>
              </a:ext>
            </a:extLst>
          </p:cNvPr>
          <p:cNvSpPr>
            <a:spLocks/>
          </p:cNvSpPr>
          <p:nvPr/>
        </p:nvSpPr>
        <p:spPr bwMode="auto">
          <a:xfrm>
            <a:off x="7032625" y="5800725"/>
            <a:ext cx="1811338" cy="558800"/>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95000"/>
              </a:lnSpc>
              <a:spcBef>
                <a:spcPct val="75000"/>
              </a:spcBef>
              <a:spcAft>
                <a:spcPct val="0"/>
              </a:spcAft>
              <a:buClr>
                <a:srgbClr val="000000"/>
              </a:buClr>
              <a:buSzTx/>
              <a:buFontTx/>
              <a:buNone/>
              <a:tabLst/>
              <a:defRPr/>
            </a:pPr>
            <a:r>
              <a:rPr kumimoji="0" lang="en-US"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New registration</a:t>
            </a:r>
            <a:endParaRPr kumimoji="0" lang="el-GR"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pic>
        <p:nvPicPr>
          <p:cNvPr id="3" name="Picture 2">
            <a:extLst>
              <a:ext uri="{FF2B5EF4-FFF2-40B4-BE49-F238E27FC236}">
                <a16:creationId xmlns:a16="http://schemas.microsoft.com/office/drawing/2014/main" id="{2CAB57BD-0F83-68A1-5BB1-3F75E3F68A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3869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580DC-CB73-8C9C-B5E9-0CD17DD11DE6}"/>
              </a:ext>
            </a:extLst>
          </p:cNvPr>
          <p:cNvSpPr/>
          <p:nvPr/>
        </p:nvSpPr>
        <p:spPr>
          <a:xfrm>
            <a:off x="7700963" y="1268760"/>
            <a:ext cx="3600000" cy="4320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Identification</a:t>
            </a:r>
          </a:p>
        </p:txBody>
      </p:sp>
      <p:sp>
        <p:nvSpPr>
          <p:cNvPr id="6" name="Rectangle 5">
            <a:extLst>
              <a:ext uri="{FF2B5EF4-FFF2-40B4-BE49-F238E27FC236}">
                <a16:creationId xmlns:a16="http://schemas.microsoft.com/office/drawing/2014/main" id="{D0E2E93F-AFBE-4472-936D-AA5F29F7E38A}"/>
              </a:ext>
            </a:extLst>
          </p:cNvPr>
          <p:cNvSpPr/>
          <p:nvPr/>
        </p:nvSpPr>
        <p:spPr>
          <a:xfrm>
            <a:off x="7700963" y="2564904"/>
            <a:ext cx="3600000" cy="4320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Organisation data</a:t>
            </a:r>
          </a:p>
        </p:txBody>
      </p:sp>
      <p:sp>
        <p:nvSpPr>
          <p:cNvPr id="7" name="Rectangle 6">
            <a:extLst>
              <a:ext uri="{FF2B5EF4-FFF2-40B4-BE49-F238E27FC236}">
                <a16:creationId xmlns:a16="http://schemas.microsoft.com/office/drawing/2014/main" id="{F0A0A212-69FB-FFFC-22B1-B7A37A9D74A3}"/>
              </a:ext>
            </a:extLst>
          </p:cNvPr>
          <p:cNvSpPr/>
          <p:nvPr/>
        </p:nvSpPr>
        <p:spPr>
          <a:xfrm>
            <a:off x="7700963" y="4675814"/>
            <a:ext cx="3600000" cy="4320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err="1">
                <a:ln>
                  <a:noFill/>
                </a:ln>
                <a:solidFill>
                  <a:srgbClr val="FFFFFF"/>
                </a:solidFill>
                <a:effectLst/>
                <a:uLnTx/>
                <a:uFillTx/>
                <a:latin typeface="Arial"/>
                <a:ea typeface="+mn-ea"/>
                <a:cs typeface="+mn-cs"/>
              </a:rPr>
              <a:t>Authorised</a:t>
            </a:r>
            <a:r>
              <a:rPr kumimoji="0" lang="en-US" sz="1800" b="0" i="0" u="none" strike="noStrike" kern="1200" cap="none" spc="0" normalizeH="0" baseline="0" noProof="0">
                <a:ln>
                  <a:noFill/>
                </a:ln>
                <a:solidFill>
                  <a:srgbClr val="FFFFFF"/>
                </a:solidFill>
                <a:effectLst/>
                <a:uLnTx/>
                <a:uFillTx/>
                <a:latin typeface="Arial"/>
                <a:ea typeface="+mn-ea"/>
                <a:cs typeface="+mn-cs"/>
              </a:rPr>
              <a:t> users</a:t>
            </a: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277" name="Down Arrow 3">
            <a:extLst>
              <a:ext uri="{FF2B5EF4-FFF2-40B4-BE49-F238E27FC236}">
                <a16:creationId xmlns:a16="http://schemas.microsoft.com/office/drawing/2014/main" id="{F18669AD-E69E-7038-5C4F-EA185C199452}"/>
              </a:ext>
            </a:extLst>
          </p:cNvPr>
          <p:cNvSpPr>
            <a:spLocks noChangeArrowheads="1"/>
          </p:cNvSpPr>
          <p:nvPr/>
        </p:nvSpPr>
        <p:spPr bwMode="auto">
          <a:xfrm>
            <a:off x="9408368" y="2060848"/>
            <a:ext cx="204788" cy="390525"/>
          </a:xfrm>
          <a:prstGeom prst="downArrow">
            <a:avLst>
              <a:gd name="adj1" fmla="val 50000"/>
              <a:gd name="adj2" fmla="val 49926"/>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54278" name="Down Arrow 8">
            <a:extLst>
              <a:ext uri="{FF2B5EF4-FFF2-40B4-BE49-F238E27FC236}">
                <a16:creationId xmlns:a16="http://schemas.microsoft.com/office/drawing/2014/main" id="{D2236548-08C4-9754-0CA5-28DA7BE5DBD7}"/>
              </a:ext>
            </a:extLst>
          </p:cNvPr>
          <p:cNvSpPr>
            <a:spLocks noChangeArrowheads="1"/>
          </p:cNvSpPr>
          <p:nvPr/>
        </p:nvSpPr>
        <p:spPr bwMode="auto">
          <a:xfrm>
            <a:off x="9442400" y="4149080"/>
            <a:ext cx="215900" cy="396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54279" name="Rectangle 3">
            <a:extLst>
              <a:ext uri="{FF2B5EF4-FFF2-40B4-BE49-F238E27FC236}">
                <a16:creationId xmlns:a16="http://schemas.microsoft.com/office/drawing/2014/main" id="{5BCB4D3B-8877-0957-F6C7-E619AF78AF3A}"/>
              </a:ext>
            </a:extLst>
          </p:cNvPr>
          <p:cNvSpPr>
            <a:spLocks noChangeArrowheads="1"/>
          </p:cNvSpPr>
          <p:nvPr/>
        </p:nvSpPr>
        <p:spPr bwMode="auto">
          <a:xfrm>
            <a:off x="7754264" y="1724111"/>
            <a:ext cx="3560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(e.g. Legal name, VAT number)</a:t>
            </a:r>
            <a:endParaRPr kumimoji="0" lang="en-GB"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54280" name="Rectangle 4">
            <a:extLst>
              <a:ext uri="{FF2B5EF4-FFF2-40B4-BE49-F238E27FC236}">
                <a16:creationId xmlns:a16="http://schemas.microsoft.com/office/drawing/2014/main" id="{D3B9341A-F5A2-132B-2F0C-59F837AF4BEC}"/>
              </a:ext>
            </a:extLst>
          </p:cNvPr>
          <p:cNvSpPr>
            <a:spLocks noChangeArrowheads="1"/>
          </p:cNvSpPr>
          <p:nvPr/>
        </p:nvSpPr>
        <p:spPr bwMode="auto">
          <a:xfrm>
            <a:off x="7680176" y="5069529"/>
            <a:ext cx="3761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(e.g. Name, e-mail address of the </a:t>
            </a:r>
            <a:r>
              <a:rPr kumimoji="0" lang="en-GB"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self-registrant and the back-up) </a:t>
            </a:r>
          </a:p>
        </p:txBody>
      </p:sp>
      <p:sp>
        <p:nvSpPr>
          <p:cNvPr id="20" name="Content Placeholder 1">
            <a:extLst>
              <a:ext uri="{FF2B5EF4-FFF2-40B4-BE49-F238E27FC236}">
                <a16:creationId xmlns:a16="http://schemas.microsoft.com/office/drawing/2014/main" id="{75524F01-0216-E9E4-9D06-6CD8393F5D3B}"/>
              </a:ext>
            </a:extLst>
          </p:cNvPr>
          <p:cNvSpPr>
            <a:spLocks/>
          </p:cNvSpPr>
          <p:nvPr/>
        </p:nvSpPr>
        <p:spPr bwMode="auto">
          <a:xfrm>
            <a:off x="1286198" y="5991225"/>
            <a:ext cx="4449762" cy="585788"/>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New Participant Identification Code (PIC) in a “declared” status</a:t>
            </a:r>
            <a:endParaRPr kumimoji="0" lang="en-GB"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24" name="Rectangle 23">
            <a:extLst>
              <a:ext uri="{FF2B5EF4-FFF2-40B4-BE49-F238E27FC236}">
                <a16:creationId xmlns:a16="http://schemas.microsoft.com/office/drawing/2014/main" id="{FE660E75-BD9B-D896-29A4-988F8EE353A9}"/>
              </a:ext>
            </a:extLst>
          </p:cNvPr>
          <p:cNvSpPr/>
          <p:nvPr/>
        </p:nvSpPr>
        <p:spPr>
          <a:xfrm>
            <a:off x="1775520" y="5159375"/>
            <a:ext cx="3600000" cy="369332"/>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Registration completed</a:t>
            </a:r>
          </a:p>
        </p:txBody>
      </p:sp>
      <p:sp>
        <p:nvSpPr>
          <p:cNvPr id="54284" name="Down Arrow 8">
            <a:extLst>
              <a:ext uri="{FF2B5EF4-FFF2-40B4-BE49-F238E27FC236}">
                <a16:creationId xmlns:a16="http://schemas.microsoft.com/office/drawing/2014/main" id="{38CC459D-BE4B-4B97-CCC3-3F84B5EEE19A}"/>
              </a:ext>
            </a:extLst>
          </p:cNvPr>
          <p:cNvSpPr>
            <a:spLocks noChangeArrowheads="1"/>
          </p:cNvSpPr>
          <p:nvPr/>
        </p:nvSpPr>
        <p:spPr bwMode="auto">
          <a:xfrm>
            <a:off x="3383856" y="5635626"/>
            <a:ext cx="215900" cy="328613"/>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54285" name="Down Arrow 8">
            <a:extLst>
              <a:ext uri="{FF2B5EF4-FFF2-40B4-BE49-F238E27FC236}">
                <a16:creationId xmlns:a16="http://schemas.microsoft.com/office/drawing/2014/main" id="{85BFDF6B-BCB8-E833-0CCD-6A66E9489D03}"/>
              </a:ext>
            </a:extLst>
          </p:cNvPr>
          <p:cNvSpPr>
            <a:spLocks noChangeArrowheads="1"/>
          </p:cNvSpPr>
          <p:nvPr/>
        </p:nvSpPr>
        <p:spPr bwMode="auto">
          <a:xfrm rot="5400000">
            <a:off x="6279218" y="4565222"/>
            <a:ext cx="360000" cy="1620000"/>
          </a:xfrm>
          <a:prstGeom prst="downArrow">
            <a:avLst>
              <a:gd name="adj1" fmla="val 50000"/>
              <a:gd name="adj2" fmla="val 49945"/>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pic>
        <p:nvPicPr>
          <p:cNvPr id="54286" name="Picture 1">
            <a:extLst>
              <a:ext uri="{FF2B5EF4-FFF2-40B4-BE49-F238E27FC236}">
                <a16:creationId xmlns:a16="http://schemas.microsoft.com/office/drawing/2014/main" id="{C2D66151-99F3-946C-52C2-4A0722466E3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065" y="1268760"/>
            <a:ext cx="536575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Down Arrow 8">
            <a:extLst>
              <a:ext uri="{FF2B5EF4-FFF2-40B4-BE49-F238E27FC236}">
                <a16:creationId xmlns:a16="http://schemas.microsoft.com/office/drawing/2014/main" id="{F9608BD3-32D4-998A-9432-54DE9636AFFF}"/>
              </a:ext>
            </a:extLst>
          </p:cNvPr>
          <p:cNvSpPr>
            <a:spLocks noChangeArrowheads="1"/>
          </p:cNvSpPr>
          <p:nvPr/>
        </p:nvSpPr>
        <p:spPr bwMode="auto">
          <a:xfrm>
            <a:off x="9421139" y="3140968"/>
            <a:ext cx="227012" cy="382587"/>
          </a:xfrm>
          <a:prstGeom prst="downArrow">
            <a:avLst>
              <a:gd name="adj1" fmla="val 50000"/>
              <a:gd name="adj2" fmla="val 49849"/>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18" name="Rectangle 17">
            <a:extLst>
              <a:ext uri="{FF2B5EF4-FFF2-40B4-BE49-F238E27FC236}">
                <a16:creationId xmlns:a16="http://schemas.microsoft.com/office/drawing/2014/main" id="{8DC5356D-7348-ED8B-5016-AF131DCE1B09}"/>
              </a:ext>
            </a:extLst>
          </p:cNvPr>
          <p:cNvSpPr/>
          <p:nvPr/>
        </p:nvSpPr>
        <p:spPr>
          <a:xfrm>
            <a:off x="7700963" y="3617324"/>
            <a:ext cx="3600000" cy="4320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Legal information </a:t>
            </a: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Pentagon 16">
            <a:extLst>
              <a:ext uri="{FF2B5EF4-FFF2-40B4-BE49-F238E27FC236}">
                <a16:creationId xmlns:a16="http://schemas.microsoft.com/office/drawing/2014/main" id="{7AB76F83-1FE0-DD84-8E33-4B066C9FB3C3}"/>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a:solidFill>
                  <a:schemeClr val="bg1"/>
                </a:solidFill>
              </a:rPr>
              <a:t>How to register in the Participant Register</a:t>
            </a:r>
            <a:endParaRPr lang="en-US" sz="3200" b="1" kern="1200">
              <a:solidFill>
                <a:schemeClr val="bg1"/>
              </a:solidFill>
              <a:ea typeface="Verdana" panose="020B0604030504040204" pitchFamily="34" charset="0"/>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2">
            <a:extLst>
              <a:ext uri="{FF2B5EF4-FFF2-40B4-BE49-F238E27FC236}">
                <a16:creationId xmlns:a16="http://schemas.microsoft.com/office/drawing/2014/main" id="{D5C43BBF-A97E-3688-072B-01F1597E460B}"/>
              </a:ext>
            </a:extLst>
          </p:cNvPr>
          <p:cNvGrpSpPr>
            <a:grpSpLocks/>
          </p:cNvGrpSpPr>
          <p:nvPr/>
        </p:nvGrpSpPr>
        <p:grpSpPr bwMode="auto">
          <a:xfrm>
            <a:off x="906429" y="2398938"/>
            <a:ext cx="10080363" cy="1979091"/>
            <a:chOff x="847725" y="3182884"/>
            <a:chExt cx="7650339" cy="2111155"/>
          </a:xfrm>
        </p:grpSpPr>
        <p:grpSp>
          <p:nvGrpSpPr>
            <p:cNvPr id="56328" name="Group 10">
              <a:extLst>
                <a:ext uri="{FF2B5EF4-FFF2-40B4-BE49-F238E27FC236}">
                  <a16:creationId xmlns:a16="http://schemas.microsoft.com/office/drawing/2014/main" id="{7A110C65-513F-643C-1789-FAA3EC9C1A23}"/>
                </a:ext>
              </a:extLst>
            </p:cNvPr>
            <p:cNvGrpSpPr>
              <a:grpSpLocks/>
            </p:cNvGrpSpPr>
            <p:nvPr/>
          </p:nvGrpSpPr>
          <p:grpSpPr bwMode="auto">
            <a:xfrm>
              <a:off x="847725" y="3218037"/>
              <a:ext cx="1593705" cy="2076001"/>
              <a:chOff x="847725" y="3218037"/>
              <a:chExt cx="1593705" cy="2076001"/>
            </a:xfrm>
          </p:grpSpPr>
          <p:cxnSp>
            <p:nvCxnSpPr>
              <p:cNvPr id="9" name="Straight Connector 8">
                <a:extLst>
                  <a:ext uri="{FF2B5EF4-FFF2-40B4-BE49-F238E27FC236}">
                    <a16:creationId xmlns:a16="http://schemas.microsoft.com/office/drawing/2014/main" id="{7FE732B2-DE77-B9E8-DC52-1A1A7EAA3178}"/>
                  </a:ext>
                </a:extLst>
              </p:cNvPr>
              <p:cNvCxnSpPr/>
              <p:nvPr/>
            </p:nvCxnSpPr>
            <p:spPr bwMode="auto">
              <a:xfrm>
                <a:off x="847725" y="3218037"/>
                <a:ext cx="0" cy="2076002"/>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56339" name="TextBox 148">
                <a:extLst>
                  <a:ext uri="{FF2B5EF4-FFF2-40B4-BE49-F238E27FC236}">
                    <a16:creationId xmlns:a16="http://schemas.microsoft.com/office/drawing/2014/main" id="{05F1AD59-521C-8FD2-BD2D-442FDFA23752}"/>
                  </a:ext>
                </a:extLst>
              </p:cNvPr>
              <p:cNvSpPr txBox="1">
                <a:spLocks noChangeArrowheads="1"/>
              </p:cNvSpPr>
              <p:nvPr/>
            </p:nvSpPr>
            <p:spPr bwMode="auto">
              <a:xfrm>
                <a:off x="893577" y="3503170"/>
                <a:ext cx="1547853" cy="143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en-US"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panose="020B0604020202020204" pitchFamily="34" charset="0"/>
                  </a:rPr>
                  <a:t>Organisations have to </a:t>
                </a:r>
                <a:r>
                  <a:rPr kumimoji="0" lang="fr-BE" altLang="en-US" sz="1400" b="1" i="0" u="none" strike="noStrike" kern="1200" cap="none" spc="0" normalizeH="0" baseline="0" noProof="0" err="1">
                    <a:ln>
                      <a:noFill/>
                    </a:ln>
                    <a:solidFill>
                      <a:srgbClr val="C00000"/>
                    </a:solidFill>
                    <a:effectLst/>
                    <a:uLnTx/>
                    <a:uFillTx/>
                    <a:latin typeface="Verdana" panose="020B0604030504040204" pitchFamily="34" charset="0"/>
                    <a:ea typeface="+mn-ea"/>
                    <a:cs typeface="Arial" panose="020B0604020202020204" pitchFamily="34" charset="0"/>
                  </a:rPr>
                  <a:t>register</a:t>
                </a:r>
                <a:r>
                  <a:rPr kumimoji="0" lang="fr-BE" altLang="en-US"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panose="020B0604020202020204" pitchFamily="34" charset="0"/>
                  </a:rPr>
                  <a:t> in the Participant </a:t>
                </a:r>
                <a:r>
                  <a:rPr kumimoji="0" lang="fr-BE" altLang="en-US" sz="1400" b="1" i="0" u="none" strike="noStrike" kern="1200" cap="none" spc="0" normalizeH="0" baseline="0" noProof="0" err="1">
                    <a:ln>
                      <a:noFill/>
                    </a:ln>
                    <a:solidFill>
                      <a:srgbClr val="C00000"/>
                    </a:solidFill>
                    <a:effectLst/>
                    <a:uLnTx/>
                    <a:uFillTx/>
                    <a:latin typeface="Verdana" panose="020B0604030504040204" pitchFamily="34" charset="0"/>
                    <a:ea typeface="+mn-ea"/>
                    <a:cs typeface="Arial" panose="020B0604020202020204" pitchFamily="34" charset="0"/>
                  </a:rPr>
                  <a:t>Register</a:t>
                </a:r>
                <a:endParaRPr kumimoji="0" lang="en-GB" altLang="en-US"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panose="020B0604020202020204" pitchFamily="34" charset="0"/>
                </a:endParaRPr>
              </a:p>
            </p:txBody>
          </p:sp>
        </p:grpSp>
        <p:grpSp>
          <p:nvGrpSpPr>
            <p:cNvPr id="56329" name="Group 12">
              <a:extLst>
                <a:ext uri="{FF2B5EF4-FFF2-40B4-BE49-F238E27FC236}">
                  <a16:creationId xmlns:a16="http://schemas.microsoft.com/office/drawing/2014/main" id="{8CB9A034-E330-4F87-BB60-87E714932CF1}"/>
                </a:ext>
              </a:extLst>
            </p:cNvPr>
            <p:cNvGrpSpPr>
              <a:grpSpLocks/>
            </p:cNvGrpSpPr>
            <p:nvPr/>
          </p:nvGrpSpPr>
          <p:grpSpPr bwMode="auto">
            <a:xfrm>
              <a:off x="2827565" y="3182884"/>
              <a:ext cx="2164190" cy="2111152"/>
              <a:chOff x="874940" y="3172197"/>
              <a:chExt cx="2164190" cy="2352067"/>
            </a:xfrm>
          </p:grpSpPr>
          <p:cxnSp>
            <p:nvCxnSpPr>
              <p:cNvPr id="14" name="Straight Connector 13">
                <a:extLst>
                  <a:ext uri="{FF2B5EF4-FFF2-40B4-BE49-F238E27FC236}">
                    <a16:creationId xmlns:a16="http://schemas.microsoft.com/office/drawing/2014/main" id="{16732FD4-9981-538F-6FA6-E4EA38585602}"/>
                  </a:ext>
                </a:extLst>
              </p:cNvPr>
              <p:cNvCxnSpPr/>
              <p:nvPr/>
            </p:nvCxnSpPr>
            <p:spPr bwMode="auto">
              <a:xfrm>
                <a:off x="875074" y="3172197"/>
                <a:ext cx="0" cy="2352070"/>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56337" name="TextBox 148">
                <a:extLst>
                  <a:ext uri="{FF2B5EF4-FFF2-40B4-BE49-F238E27FC236}">
                    <a16:creationId xmlns:a16="http://schemas.microsoft.com/office/drawing/2014/main" id="{2EE32D93-3EE4-A9C6-3235-34D0B702EAB9}"/>
                  </a:ext>
                </a:extLst>
              </p:cNvPr>
              <p:cNvSpPr txBox="1">
                <a:spLocks noChangeArrowheads="1"/>
              </p:cNvSpPr>
              <p:nvPr/>
            </p:nvSpPr>
            <p:spPr bwMode="auto">
              <a:xfrm>
                <a:off x="888292" y="3970574"/>
                <a:ext cx="2150838" cy="77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FF"/>
                  </a:buClr>
                  <a:buSzTx/>
                  <a:buFontTx/>
                  <a:buChar char="•"/>
                  <a:tabLst/>
                  <a:defRPr/>
                </a:pPr>
                <a:r>
                  <a:rPr kumimoji="0" lang="en-GB" altLang="en-US" sz="1400" b="1" i="0" u="none" strike="noStrike" kern="1200" cap="none" spc="0" normalizeH="0" baseline="0" noProof="0">
                    <a:ln>
                      <a:noFill/>
                    </a:ln>
                    <a:solidFill>
                      <a:srgbClr val="4BC5DE"/>
                    </a:solidFill>
                    <a:effectLst/>
                    <a:uLnTx/>
                    <a:uFillTx/>
                    <a:latin typeface="Verdana" panose="020B0604030504040204" pitchFamily="34" charset="0"/>
                    <a:ea typeface="+mn-ea"/>
                    <a:cs typeface="Arial" panose="020B0604020202020204" pitchFamily="34" charset="0"/>
                  </a:rPr>
                  <a:t>Based upon</a:t>
                </a:r>
              </a:p>
              <a:p>
                <a:pPr marL="0" marR="0" lvl="0" indent="0" algn="ctr" defTabSz="914400" rtl="0" eaLnBrk="1" fontAlgn="base" latinLnBrk="0" hangingPunct="1">
                  <a:lnSpc>
                    <a:spcPct val="100000"/>
                  </a:lnSpc>
                  <a:spcBef>
                    <a:spcPct val="20000"/>
                  </a:spcBef>
                  <a:spcAft>
                    <a:spcPct val="0"/>
                  </a:spcAft>
                  <a:buClr>
                    <a:srgbClr val="FFFFFF"/>
                  </a:buClr>
                  <a:buSzTx/>
                  <a:buFontTx/>
                  <a:buChar char="•"/>
                  <a:tabLst/>
                  <a:defRPr/>
                </a:pPr>
                <a:r>
                  <a:rPr kumimoji="0" lang="en-GB" altLang="en-US" sz="1400" b="1" i="0" u="none" strike="noStrike" kern="1200" cap="none" spc="0" normalizeH="0" baseline="0" noProof="0">
                    <a:ln>
                      <a:noFill/>
                    </a:ln>
                    <a:solidFill>
                      <a:srgbClr val="4BC5DE"/>
                    </a:solidFill>
                    <a:effectLst/>
                    <a:uLnTx/>
                    <a:uFillTx/>
                    <a:latin typeface="Verdana" panose="020B0604030504040204" pitchFamily="34" charset="0"/>
                    <a:ea typeface="+mn-ea"/>
                    <a:cs typeface="Arial" panose="020B0604020202020204" pitchFamily="34" charset="0"/>
                  </a:rPr>
                  <a:t>legal documents</a:t>
                </a:r>
              </a:p>
            </p:txBody>
          </p:sp>
        </p:grpSp>
        <p:grpSp>
          <p:nvGrpSpPr>
            <p:cNvPr id="56330" name="Group 15">
              <a:extLst>
                <a:ext uri="{FF2B5EF4-FFF2-40B4-BE49-F238E27FC236}">
                  <a16:creationId xmlns:a16="http://schemas.microsoft.com/office/drawing/2014/main" id="{C263CAB5-89D2-E2C0-6B0C-508EAB6AE162}"/>
                </a:ext>
              </a:extLst>
            </p:cNvPr>
            <p:cNvGrpSpPr>
              <a:grpSpLocks/>
            </p:cNvGrpSpPr>
            <p:nvPr/>
          </p:nvGrpSpPr>
          <p:grpSpPr bwMode="auto">
            <a:xfrm>
              <a:off x="5173099" y="3241474"/>
              <a:ext cx="1663177" cy="2052565"/>
              <a:chOff x="1220224" y="3234909"/>
              <a:chExt cx="1663177" cy="2436221"/>
            </a:xfrm>
          </p:grpSpPr>
          <p:cxnSp>
            <p:nvCxnSpPr>
              <p:cNvPr id="17" name="Straight Connector 16">
                <a:extLst>
                  <a:ext uri="{FF2B5EF4-FFF2-40B4-BE49-F238E27FC236}">
                    <a16:creationId xmlns:a16="http://schemas.microsoft.com/office/drawing/2014/main" id="{7E5AF440-AFFA-E95F-08E6-145321352F21}"/>
                  </a:ext>
                </a:extLst>
              </p:cNvPr>
              <p:cNvCxnSpPr/>
              <p:nvPr/>
            </p:nvCxnSpPr>
            <p:spPr bwMode="auto">
              <a:xfrm>
                <a:off x="1220224" y="3234908"/>
                <a:ext cx="0" cy="2436222"/>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18" name="TextBox 148">
                <a:extLst>
                  <a:ext uri="{FF2B5EF4-FFF2-40B4-BE49-F238E27FC236}">
                    <a16:creationId xmlns:a16="http://schemas.microsoft.com/office/drawing/2014/main" id="{33A6101B-2415-53E5-7772-6B74D069A8B7}"/>
                  </a:ext>
                </a:extLst>
              </p:cNvPr>
              <p:cNvSpPr txBox="1">
                <a:spLocks noChangeArrowheads="1"/>
              </p:cNvSpPr>
              <p:nvPr/>
            </p:nvSpPr>
            <p:spPr bwMode="auto">
              <a:xfrm>
                <a:off x="1288307" y="3860768"/>
                <a:ext cx="1595094" cy="449693"/>
              </a:xfrm>
              <a:prstGeom prst="rect">
                <a:avLst/>
              </a:prstGeom>
              <a:solidFill>
                <a:srgbClr val="FFFFFF"/>
              </a:solid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09900"/>
                    </a:solidFill>
                    <a:effectLst/>
                    <a:uLnTx/>
                    <a:uFillTx/>
                    <a:latin typeface="Arial"/>
                    <a:ea typeface="+mn-ea"/>
                    <a:cs typeface="Arial" charset="0"/>
                  </a:rPr>
                  <a:t>Mandatory</a:t>
                </a:r>
              </a:p>
            </p:txBody>
          </p:sp>
        </p:grpSp>
        <p:grpSp>
          <p:nvGrpSpPr>
            <p:cNvPr id="56331" name="Group 19">
              <a:extLst>
                <a:ext uri="{FF2B5EF4-FFF2-40B4-BE49-F238E27FC236}">
                  <a16:creationId xmlns:a16="http://schemas.microsoft.com/office/drawing/2014/main" id="{4088D34C-0444-ED47-90FF-82B31BACC21C}"/>
                </a:ext>
              </a:extLst>
            </p:cNvPr>
            <p:cNvGrpSpPr>
              <a:grpSpLocks/>
            </p:cNvGrpSpPr>
            <p:nvPr/>
          </p:nvGrpSpPr>
          <p:grpSpPr bwMode="auto">
            <a:xfrm>
              <a:off x="6894633" y="3206320"/>
              <a:ext cx="1603431" cy="2087719"/>
              <a:chOff x="922458" y="3162180"/>
              <a:chExt cx="1603431" cy="3399238"/>
            </a:xfrm>
          </p:grpSpPr>
          <p:cxnSp>
            <p:nvCxnSpPr>
              <p:cNvPr id="21" name="Straight Connector 20">
                <a:extLst>
                  <a:ext uri="{FF2B5EF4-FFF2-40B4-BE49-F238E27FC236}">
                    <a16:creationId xmlns:a16="http://schemas.microsoft.com/office/drawing/2014/main" id="{C23B6C98-51AA-D424-3832-B0FE8D57B4D3}"/>
                  </a:ext>
                </a:extLst>
              </p:cNvPr>
              <p:cNvCxnSpPr/>
              <p:nvPr/>
            </p:nvCxnSpPr>
            <p:spPr bwMode="auto">
              <a:xfrm>
                <a:off x="922458" y="3162180"/>
                <a:ext cx="0" cy="3399238"/>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22" name="TextBox 148">
                <a:extLst>
                  <a:ext uri="{FF2B5EF4-FFF2-40B4-BE49-F238E27FC236}">
                    <a16:creationId xmlns:a16="http://schemas.microsoft.com/office/drawing/2014/main" id="{DF0746E7-F80C-C565-9707-B52D55B82D7B}"/>
                  </a:ext>
                </a:extLst>
              </p:cNvPr>
              <p:cNvSpPr txBox="1">
                <a:spLocks noChangeArrowheads="1"/>
              </p:cNvSpPr>
              <p:nvPr/>
            </p:nvSpPr>
            <p:spPr bwMode="auto">
              <a:xfrm>
                <a:off x="978036" y="3855383"/>
                <a:ext cx="1547853" cy="1478621"/>
              </a:xfrm>
              <a:prstGeom prst="rect">
                <a:avLst/>
              </a:prstGeom>
              <a:no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129DC8"/>
                    </a:solidFill>
                    <a:effectLst/>
                    <a:uLnTx/>
                    <a:uFillTx/>
                    <a:latin typeface="Arial"/>
                    <a:ea typeface="+mn-ea"/>
                    <a:cs typeface="Arial" charset="0"/>
                  </a:rPr>
                  <a:t>Financial Capacity Assessment if needed</a:t>
                </a:r>
              </a:p>
            </p:txBody>
          </p:sp>
        </p:grpSp>
      </p:grpSp>
      <p:pic>
        <p:nvPicPr>
          <p:cNvPr id="56323" name="Diagram 4">
            <a:extLst>
              <a:ext uri="{FF2B5EF4-FFF2-40B4-BE49-F238E27FC236}">
                <a16:creationId xmlns:a16="http://schemas.microsoft.com/office/drawing/2014/main" id="{5BB65A7A-6B83-C472-DDA6-DB0D8019AF31}"/>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600" y="1386673"/>
            <a:ext cx="10413566" cy="164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entagon 19">
            <a:extLst>
              <a:ext uri="{FF2B5EF4-FFF2-40B4-BE49-F238E27FC236}">
                <a16:creationId xmlns:a16="http://schemas.microsoft.com/office/drawing/2014/main" id="{D2AE10BC-D4EA-AACA-6F26-B5DDC230CAD7}"/>
              </a:ext>
            </a:extLst>
          </p:cNvPr>
          <p:cNvSpPr/>
          <p:nvPr/>
        </p:nvSpPr>
        <p:spPr>
          <a:xfrm>
            <a:off x="764927" y="4489988"/>
            <a:ext cx="10380616" cy="913568"/>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800" b="0" i="1" u="none" strike="noStrike" kern="1200" cap="none" spc="0" normalizeH="0" baseline="0" noProof="0">
                <a:ln>
                  <a:noFill/>
                </a:ln>
                <a:solidFill>
                  <a:srgbClr val="FFFFFF"/>
                </a:solidFill>
                <a:effectLst/>
                <a:uLnTx/>
                <a:uFillTx/>
                <a:latin typeface="Arial"/>
                <a:ea typeface="+mn-ea"/>
                <a:cs typeface="+mn-cs"/>
              </a:rPr>
              <a:t>COMMUNICATION VIA PARTICIPANT REGISTER </a:t>
            </a:r>
            <a:endParaRPr kumimoji="0" lang="en-GB" sz="1800" b="0" i="1" u="none" strike="noStrike" kern="1200" cap="none" spc="0" normalizeH="0" baseline="0" noProof="0">
              <a:ln>
                <a:noFill/>
              </a:ln>
              <a:solidFill>
                <a:srgbClr val="FFFFFF"/>
              </a:solidFill>
              <a:effectLst/>
              <a:uLnTx/>
              <a:uFillTx/>
              <a:latin typeface="Arial"/>
              <a:ea typeface="+mn-ea"/>
              <a:cs typeface="+mn-cs"/>
            </a:endParaRPr>
          </a:p>
        </p:txBody>
      </p:sp>
      <p:sp>
        <p:nvSpPr>
          <p:cNvPr id="19" name="TextBox 148">
            <a:extLst>
              <a:ext uri="{FF2B5EF4-FFF2-40B4-BE49-F238E27FC236}">
                <a16:creationId xmlns:a16="http://schemas.microsoft.com/office/drawing/2014/main" id="{38A9DBC5-2130-3887-E3FF-B304777B53FB}"/>
              </a:ext>
            </a:extLst>
          </p:cNvPr>
          <p:cNvSpPr txBox="1">
            <a:spLocks noChangeArrowheads="1"/>
          </p:cNvSpPr>
          <p:nvPr/>
        </p:nvSpPr>
        <p:spPr bwMode="auto">
          <a:xfrm>
            <a:off x="6986386" y="3025058"/>
            <a:ext cx="2101755" cy="523220"/>
          </a:xfrm>
          <a:prstGeom prst="rect">
            <a:avLst/>
          </a:prstGeom>
          <a:solidFill>
            <a:srgbClr val="FFFFFF"/>
          </a:solidFill>
          <a:ln>
            <a:noFill/>
          </a:ln>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09900"/>
                </a:solidFill>
                <a:effectLst/>
                <a:uLnTx/>
                <a:uFillTx/>
                <a:latin typeface="Arial"/>
                <a:ea typeface="+mn-ea"/>
                <a:cs typeface="Arial" charset="0"/>
              </a:rPr>
              <a:t>Mandatory for all validated participants</a:t>
            </a:r>
          </a:p>
        </p:txBody>
      </p:sp>
      <p:sp>
        <p:nvSpPr>
          <p:cNvPr id="2" name="Up Arrow 1">
            <a:extLst>
              <a:ext uri="{FF2B5EF4-FFF2-40B4-BE49-F238E27FC236}">
                <a16:creationId xmlns:a16="http://schemas.microsoft.com/office/drawing/2014/main" id="{9754B839-CD72-9384-B663-9477A0AA2996}"/>
              </a:ext>
            </a:extLst>
          </p:cNvPr>
          <p:cNvSpPr/>
          <p:nvPr/>
        </p:nvSpPr>
        <p:spPr bwMode="auto">
          <a:xfrm>
            <a:off x="5451841" y="3886566"/>
            <a:ext cx="580363" cy="580363"/>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 name="Pentagon 16">
            <a:extLst>
              <a:ext uri="{FF2B5EF4-FFF2-40B4-BE49-F238E27FC236}">
                <a16:creationId xmlns:a16="http://schemas.microsoft.com/office/drawing/2014/main" id="{799F71EC-DEAB-84B6-81D5-430DB8731BAA}"/>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BE" sz="3200" b="1" i="0" u="none" strike="noStrike" kern="1200" cap="none" spc="0" normalizeH="0" baseline="0" noProof="0">
                <a:ln>
                  <a:noFill/>
                </a:ln>
                <a:solidFill>
                  <a:srgbClr val="FFFFFF"/>
                </a:solidFill>
                <a:effectLst/>
                <a:uLnTx/>
                <a:uFillTx/>
                <a:ea typeface="Verdana" panose="020B0604030504040204" pitchFamily="34" charset="0"/>
              </a:rPr>
              <a:t>Validation Process </a:t>
            </a:r>
            <a:r>
              <a:rPr kumimoji="0" lang="fr-BE" sz="3200" b="1" i="0" u="none" strike="noStrike" kern="1200" cap="none" spc="0" normalizeH="0" baseline="0" noProof="0" err="1">
                <a:ln>
                  <a:noFill/>
                </a:ln>
                <a:solidFill>
                  <a:srgbClr val="FFFFFF"/>
                </a:solidFill>
                <a:effectLst/>
                <a:uLnTx/>
                <a:uFillTx/>
                <a:ea typeface="Verdana" panose="020B0604030504040204" pitchFamily="34" charset="0"/>
              </a:rPr>
              <a:t>Overview</a:t>
            </a:r>
            <a:endParaRPr kumimoji="0" lang="en-GB" sz="3200" b="1" i="0" u="none" strike="noStrike" kern="1200" cap="none" spc="0" normalizeH="0" baseline="0" noProof="0">
              <a:ln>
                <a:noFill/>
              </a:ln>
              <a:solidFill>
                <a:srgbClr val="FFFFFF"/>
              </a:solidFill>
              <a:effectLst/>
              <a:uLnTx/>
              <a:uFillTx/>
              <a:ea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908F0BC1-95FB-C762-A2C1-E1D538247860}"/>
              </a:ext>
            </a:extLst>
          </p:cNvPr>
          <p:cNvSpPr>
            <a:spLocks noGrp="1"/>
          </p:cNvSpPr>
          <p:nvPr>
            <p:ph type="body" sz="quarter" idx="17"/>
          </p:nvPr>
        </p:nvSpPr>
        <p:spPr>
          <a:xfrm>
            <a:off x="1239821" y="1368000"/>
            <a:ext cx="10526799" cy="4103410"/>
          </a:xfrm>
        </p:spPr>
        <p:txBody>
          <a:bodyPr rtlCol="0">
            <a:noAutofit/>
          </a:bodyPr>
          <a:lstStyle/>
          <a:p>
            <a:pPr marL="466725" lvl="1" indent="-285750" algn="just" eaLnBrk="1" fontAlgn="auto" hangingPunct="1">
              <a:buClr>
                <a:srgbClr val="0070C0"/>
              </a:buClr>
              <a:defRPr/>
            </a:pPr>
            <a:r>
              <a:rPr lang="en-US" altLang="en-US">
                <a:solidFill>
                  <a:schemeClr val="tx1">
                    <a:lumMod val="50000"/>
                  </a:schemeClr>
                </a:solidFill>
                <a:latin typeface="+mj-lt"/>
              </a:rPr>
              <a:t>Registration data is verified by REA Central Validation Service </a:t>
            </a:r>
            <a:r>
              <a:rPr lang="en-US" altLang="en-US" b="1">
                <a:solidFill>
                  <a:schemeClr val="tx1">
                    <a:lumMod val="50000"/>
                  </a:schemeClr>
                </a:solidFill>
                <a:latin typeface="+mj-lt"/>
              </a:rPr>
              <a:t>before</a:t>
            </a:r>
            <a:r>
              <a:rPr lang="en-US" altLang="en-US">
                <a:solidFill>
                  <a:schemeClr val="tx1">
                    <a:lumMod val="50000"/>
                  </a:schemeClr>
                </a:solidFill>
                <a:latin typeface="+mj-lt"/>
              </a:rPr>
              <a:t> the signature of the Grant Agreement or the Contract</a:t>
            </a:r>
            <a:endParaRPr lang="en-GB" altLang="en-US">
              <a:solidFill>
                <a:schemeClr val="tx1">
                  <a:lumMod val="50000"/>
                </a:schemeClr>
              </a:solidFill>
              <a:latin typeface="+mj-lt"/>
            </a:endParaRPr>
          </a:p>
          <a:p>
            <a:pPr marL="466725" lvl="1" indent="-285750" algn="just" eaLnBrk="1" fontAlgn="auto" hangingPunct="1">
              <a:buClr>
                <a:srgbClr val="0070C0"/>
              </a:buClr>
              <a:defRPr/>
            </a:pPr>
            <a:r>
              <a:rPr lang="en-GB">
                <a:solidFill>
                  <a:schemeClr val="tx1">
                    <a:lumMod val="50000"/>
                  </a:schemeClr>
                </a:solidFill>
                <a:latin typeface="+mj-lt"/>
              </a:rPr>
              <a:t>The legal validation of a participant is done </a:t>
            </a:r>
            <a:r>
              <a:rPr lang="en-GB" b="1">
                <a:solidFill>
                  <a:schemeClr val="tx1">
                    <a:lumMod val="50000"/>
                  </a:schemeClr>
                </a:solidFill>
                <a:latin typeface="+mj-lt"/>
              </a:rPr>
              <a:t>once</a:t>
            </a:r>
            <a:r>
              <a:rPr lang="en-GB">
                <a:solidFill>
                  <a:schemeClr val="tx1">
                    <a:lumMod val="50000"/>
                  </a:schemeClr>
                </a:solidFill>
                <a:latin typeface="+mj-lt"/>
              </a:rPr>
              <a:t>, when the entity has to sign its first </a:t>
            </a:r>
            <a:r>
              <a:rPr lang="en-US" altLang="en-US">
                <a:solidFill>
                  <a:schemeClr val="tx1">
                    <a:lumMod val="50000"/>
                  </a:schemeClr>
                </a:solidFill>
                <a:latin typeface="+mj-lt"/>
              </a:rPr>
              <a:t>Grant Agreement or Contract</a:t>
            </a:r>
            <a:r>
              <a:rPr lang="en-GB" altLang="en-US">
                <a:solidFill>
                  <a:schemeClr val="tx1">
                    <a:lumMod val="50000"/>
                  </a:schemeClr>
                </a:solidFill>
                <a:latin typeface="+mj-lt"/>
              </a:rPr>
              <a:t> and it </a:t>
            </a:r>
            <a:r>
              <a:rPr lang="en-GB">
                <a:solidFill>
                  <a:schemeClr val="tx1">
                    <a:lumMod val="50000"/>
                  </a:schemeClr>
                </a:solidFill>
                <a:latin typeface="+mj-lt"/>
              </a:rPr>
              <a:t>is reused for future participations in EU grant and procurement actions</a:t>
            </a:r>
          </a:p>
          <a:p>
            <a:pPr marL="447675" lvl="1" indent="-266700" algn="just" eaLnBrk="1" fontAlgn="auto" hangingPunct="1">
              <a:buClr>
                <a:srgbClr val="034EA2">
                  <a:lumMod val="75000"/>
                </a:srgbClr>
              </a:buClr>
              <a:defRPr/>
            </a:pPr>
            <a:r>
              <a:rPr lang="en-GB">
                <a:solidFill>
                  <a:schemeClr val="tx1">
                    <a:lumMod val="50000"/>
                  </a:schemeClr>
                </a:solidFill>
                <a:latin typeface="+mj-lt"/>
              </a:rPr>
              <a:t>Validation is always performed </a:t>
            </a:r>
            <a:r>
              <a:rPr lang="en-GB" b="1">
                <a:solidFill>
                  <a:schemeClr val="tx1">
                    <a:lumMod val="50000"/>
                  </a:schemeClr>
                </a:solidFill>
                <a:latin typeface="+mj-lt"/>
              </a:rPr>
              <a:t>on the basis of supporting documents</a:t>
            </a:r>
            <a:r>
              <a:rPr lang="en-GB">
                <a:solidFill>
                  <a:schemeClr val="tx1">
                    <a:lumMod val="50000"/>
                  </a:schemeClr>
                </a:solidFill>
                <a:latin typeface="+mj-lt"/>
              </a:rPr>
              <a:t>, in accordance to EU Financial Regulation and the </a:t>
            </a:r>
            <a:r>
              <a:rPr lang="en-GB">
                <a:solidFill>
                  <a:schemeClr val="tx1">
                    <a:lumMod val="50000"/>
                  </a:schemeClr>
                </a:solidFill>
                <a:latin typeface="+mj-lt"/>
                <a:hlinkClick r:id="rId3">
                  <a:extLst>
                    <a:ext uri="{A12FA001-AC4F-418D-AE19-62706E023703}">
                      <ahyp:hlinkClr xmlns:ahyp="http://schemas.microsoft.com/office/drawing/2018/hyperlinkcolor" val="tx"/>
                    </a:ext>
                  </a:extLst>
                </a:hlinkClick>
              </a:rPr>
              <a:t>Rules on Legal Entity Validation, LEAR Appointment and Financial Capacity Assessment </a:t>
            </a:r>
            <a:r>
              <a:rPr lang="en-GB">
                <a:solidFill>
                  <a:schemeClr val="tx1">
                    <a:lumMod val="50000"/>
                  </a:schemeClr>
                </a:solidFill>
                <a:latin typeface="+mj-lt"/>
              </a:rPr>
              <a:t>for EU Grants and Tenders</a:t>
            </a:r>
          </a:p>
          <a:p>
            <a:pPr eaLnBrk="1" fontAlgn="auto" hangingPunct="1">
              <a:spcBef>
                <a:spcPts val="0"/>
              </a:spcBef>
              <a:buClr>
                <a:srgbClr val="0F5494"/>
              </a:buClr>
              <a:defRPr/>
            </a:pPr>
            <a:endParaRPr lang="en-GB" b="1">
              <a:solidFill>
                <a:schemeClr val="tx1">
                  <a:lumMod val="50000"/>
                </a:schemeClr>
              </a:solidFill>
              <a:latin typeface="+mj-lt"/>
            </a:endParaRPr>
          </a:p>
        </p:txBody>
      </p:sp>
      <p:sp>
        <p:nvSpPr>
          <p:cNvPr id="2" name="Pentagon 16">
            <a:extLst>
              <a:ext uri="{FF2B5EF4-FFF2-40B4-BE49-F238E27FC236}">
                <a16:creationId xmlns:a16="http://schemas.microsoft.com/office/drawing/2014/main" id="{D1535594-4351-0F40-4A97-CEB81B502CEA}"/>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a:solidFill>
                  <a:schemeClr val="bg1"/>
                </a:solidFill>
              </a:rPr>
              <a:t>Legal validation</a:t>
            </a:r>
            <a:endParaRPr lang="en-US" sz="3200" b="1" kern="1200">
              <a:solidFill>
                <a:schemeClr val="bg1"/>
              </a:solidFill>
              <a:ea typeface="Verdana" panose="020B0604030504040204" pitchFamily="34" charset="0"/>
              <a:cs typeface="+mj-cs"/>
            </a:endParaRPr>
          </a:p>
        </p:txBody>
      </p:sp>
      <p:pic>
        <p:nvPicPr>
          <p:cNvPr id="3" name="Picture 2">
            <a:extLst>
              <a:ext uri="{FF2B5EF4-FFF2-40B4-BE49-F238E27FC236}">
                <a16:creationId xmlns:a16="http://schemas.microsoft.com/office/drawing/2014/main" id="{42A86681-2607-ED6B-7275-66C7B3B5F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58" y="1239171"/>
            <a:ext cx="985263" cy="1080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4002B-3183-45AD-CB09-4C258B59ED6C}"/>
              </a:ext>
            </a:extLst>
          </p:cNvPr>
          <p:cNvSpPr>
            <a:spLocks noGrp="1"/>
          </p:cNvSpPr>
          <p:nvPr>
            <p:ph type="body" sz="quarter" idx="17"/>
          </p:nvPr>
        </p:nvSpPr>
        <p:spPr>
          <a:xfrm>
            <a:off x="1376624" y="1368000"/>
            <a:ext cx="9977175" cy="4103410"/>
          </a:xfrm>
        </p:spPr>
        <p:txBody>
          <a:bodyPr rtlCol="0">
            <a:noAutofit/>
          </a:bodyPr>
          <a:lstStyle/>
          <a:p>
            <a:pPr eaLnBrk="1" fontAlgn="auto" hangingPunct="1">
              <a:spcBef>
                <a:spcPts val="2400"/>
              </a:spcBef>
              <a:buClr>
                <a:srgbClr val="0F5494"/>
              </a:buClr>
              <a:buFont typeface="Wingdings" panose="05000000000000000000" pitchFamily="2" charset="2"/>
              <a:buChar char="ü"/>
              <a:defRPr/>
            </a:pPr>
            <a:r>
              <a:rPr lang="en-GB" b="1">
                <a:solidFill>
                  <a:schemeClr val="tx1">
                    <a:lumMod val="50000"/>
                  </a:schemeClr>
                </a:solidFill>
              </a:rPr>
              <a:t> Legal entity form </a:t>
            </a:r>
            <a:r>
              <a:rPr lang="en-GB">
                <a:solidFill>
                  <a:schemeClr val="tx1">
                    <a:lumMod val="50000"/>
                  </a:schemeClr>
                </a:solidFill>
              </a:rPr>
              <a:t>(</a:t>
            </a:r>
            <a:r>
              <a:rPr lang="en-GB">
                <a:solidFill>
                  <a:schemeClr val="tx1">
                    <a:lumMod val="50000"/>
                  </a:schemeClr>
                </a:solidFill>
                <a:hlinkClick r:id="rId3">
                  <a:extLst>
                    <a:ext uri="{A12FA001-AC4F-418D-AE19-62706E023703}">
                      <ahyp:hlinkClr xmlns:ahyp="http://schemas.microsoft.com/office/drawing/2018/hyperlinkcolor" val="tx"/>
                    </a:ext>
                  </a:extLst>
                </a:hlinkClick>
              </a:rPr>
              <a:t>template</a:t>
            </a:r>
            <a:r>
              <a:rPr lang="en-GB">
                <a:solidFill>
                  <a:schemeClr val="tx1">
                    <a:lumMod val="50000"/>
                  </a:schemeClr>
                </a:solidFill>
              </a:rPr>
              <a:t> to be completed, dated, stamped and signed) </a:t>
            </a:r>
          </a:p>
          <a:p>
            <a:pPr eaLnBrk="1" fontAlgn="auto" hangingPunct="1">
              <a:spcBef>
                <a:spcPts val="1200"/>
              </a:spcBef>
              <a:buClr>
                <a:srgbClr val="0F5494"/>
              </a:buClr>
              <a:buFont typeface="Wingdings" panose="05000000000000000000" pitchFamily="2" charset="2"/>
              <a:buChar char="ü"/>
              <a:defRPr/>
            </a:pPr>
            <a:r>
              <a:rPr lang="en-GB" b="1">
                <a:solidFill>
                  <a:schemeClr val="tx1">
                    <a:lumMod val="50000"/>
                  </a:schemeClr>
                </a:solidFill>
              </a:rPr>
              <a:t> VAT extract </a:t>
            </a:r>
            <a:r>
              <a:rPr lang="en-GB">
                <a:solidFill>
                  <a:schemeClr val="tx1">
                    <a:lumMod val="50000"/>
                  </a:schemeClr>
                </a:solidFill>
              </a:rPr>
              <a:t>(&lt; 1 year)</a:t>
            </a:r>
          </a:p>
          <a:p>
            <a:pPr lvl="1" eaLnBrk="1" fontAlgn="auto" hangingPunct="1">
              <a:buClr>
                <a:srgbClr val="0F5494"/>
              </a:buClr>
              <a:buFont typeface="Wingdings" panose="05000000000000000000" pitchFamily="2" charset="2"/>
              <a:buChar char="ü"/>
              <a:defRPr/>
            </a:pPr>
            <a:r>
              <a:rPr lang="en-GB" sz="1800" i="1">
                <a:solidFill>
                  <a:schemeClr val="tx1">
                    <a:lumMod val="50000"/>
                  </a:schemeClr>
                </a:solidFill>
              </a:rPr>
              <a:t>If not registered for VAT – proof of VAT exemption</a:t>
            </a:r>
          </a:p>
          <a:p>
            <a:pPr eaLnBrk="1" fontAlgn="auto" hangingPunct="1">
              <a:spcBef>
                <a:spcPts val="1200"/>
              </a:spcBef>
              <a:buClr>
                <a:srgbClr val="0F5494"/>
              </a:buClr>
              <a:buFont typeface="Wingdings" panose="05000000000000000000" pitchFamily="2" charset="2"/>
              <a:buChar char="ü"/>
              <a:defRPr/>
            </a:pPr>
            <a:r>
              <a:rPr lang="en-GB" b="1">
                <a:solidFill>
                  <a:schemeClr val="tx1">
                    <a:lumMod val="50000"/>
                  </a:schemeClr>
                </a:solidFill>
              </a:rPr>
              <a:t> Registration extract </a:t>
            </a:r>
            <a:r>
              <a:rPr lang="en-GB">
                <a:solidFill>
                  <a:schemeClr val="tx1">
                    <a:lumMod val="50000"/>
                  </a:schemeClr>
                </a:solidFill>
              </a:rPr>
              <a:t>(&lt; 1 year) – for private law bodies</a:t>
            </a:r>
          </a:p>
          <a:p>
            <a:pPr eaLnBrk="1" fontAlgn="auto" hangingPunct="1">
              <a:spcBef>
                <a:spcPts val="1200"/>
              </a:spcBef>
              <a:buClr>
                <a:srgbClr val="0F5494"/>
              </a:buClr>
              <a:buFont typeface="Wingdings" panose="05000000000000000000" pitchFamily="2" charset="2"/>
              <a:buChar char="ü"/>
              <a:defRPr/>
            </a:pPr>
            <a:r>
              <a:rPr lang="en-GB" b="1">
                <a:solidFill>
                  <a:schemeClr val="tx1">
                    <a:lumMod val="50000"/>
                  </a:schemeClr>
                </a:solidFill>
              </a:rPr>
              <a:t> Law/decree/decision</a:t>
            </a:r>
            <a:r>
              <a:rPr lang="en-GB">
                <a:solidFill>
                  <a:schemeClr val="tx1">
                    <a:lumMod val="50000"/>
                  </a:schemeClr>
                </a:solidFill>
              </a:rPr>
              <a:t> – for public law bodies</a:t>
            </a:r>
          </a:p>
          <a:p>
            <a:pPr eaLnBrk="1" fontAlgn="auto" hangingPunct="1">
              <a:spcBef>
                <a:spcPts val="1200"/>
              </a:spcBef>
              <a:buClr>
                <a:srgbClr val="0F5494"/>
              </a:buClr>
              <a:buFont typeface="Wingdings" panose="05000000000000000000" pitchFamily="2" charset="2"/>
              <a:buChar char="ü"/>
              <a:defRPr/>
            </a:pPr>
            <a:r>
              <a:rPr lang="en-GB">
                <a:solidFill>
                  <a:schemeClr val="tx1">
                    <a:lumMod val="50000"/>
                  </a:schemeClr>
                </a:solidFill>
              </a:rPr>
              <a:t> </a:t>
            </a:r>
            <a:r>
              <a:rPr lang="en-GB" b="1">
                <a:solidFill>
                  <a:schemeClr val="tx1">
                    <a:lumMod val="50000"/>
                  </a:schemeClr>
                </a:solidFill>
              </a:rPr>
              <a:t>Treaty</a:t>
            </a:r>
            <a:r>
              <a:rPr lang="en-GB">
                <a:solidFill>
                  <a:schemeClr val="tx1">
                    <a:lumMod val="50000"/>
                  </a:schemeClr>
                </a:solidFill>
              </a:rPr>
              <a:t> – for international organisations</a:t>
            </a:r>
          </a:p>
          <a:p>
            <a:pPr eaLnBrk="1" fontAlgn="auto" hangingPunct="1">
              <a:spcBef>
                <a:spcPts val="1200"/>
              </a:spcBef>
              <a:buClr>
                <a:srgbClr val="0F5494"/>
              </a:buClr>
              <a:buFont typeface="Wingdings" panose="05000000000000000000" pitchFamily="2" charset="2"/>
              <a:buChar char="ü"/>
              <a:defRPr/>
            </a:pPr>
            <a:r>
              <a:rPr lang="en-GB" b="1">
                <a:solidFill>
                  <a:schemeClr val="tx1">
                    <a:lumMod val="50000"/>
                  </a:schemeClr>
                </a:solidFill>
              </a:rPr>
              <a:t> Statutes </a:t>
            </a:r>
            <a:r>
              <a:rPr lang="en-GB">
                <a:solidFill>
                  <a:schemeClr val="tx1">
                    <a:lumMod val="50000"/>
                  </a:schemeClr>
                </a:solidFill>
              </a:rPr>
              <a:t>– for non-profit organisations</a:t>
            </a:r>
          </a:p>
          <a:p>
            <a:pPr marL="0" indent="0" eaLnBrk="1" fontAlgn="auto" hangingPunct="1">
              <a:spcBef>
                <a:spcPts val="1200"/>
              </a:spcBef>
              <a:buClr>
                <a:srgbClr val="0F5494"/>
              </a:buClr>
              <a:buNone/>
              <a:defRPr/>
            </a:pPr>
            <a:endParaRPr lang="fr-BE">
              <a:solidFill>
                <a:schemeClr val="tx1">
                  <a:lumMod val="50000"/>
                </a:schemeClr>
              </a:solidFill>
            </a:endParaRPr>
          </a:p>
          <a:p>
            <a:pPr lvl="1" algn="just" eaLnBrk="1" fontAlgn="auto" hangingPunct="1">
              <a:lnSpc>
                <a:spcPct val="80000"/>
              </a:lnSpc>
              <a:buClr>
                <a:schemeClr val="accent2"/>
              </a:buClr>
              <a:defRPr/>
            </a:pPr>
            <a:endParaRPr lang="en-GB">
              <a:solidFill>
                <a:schemeClr val="tx1">
                  <a:lumMod val="50000"/>
                </a:schemeClr>
              </a:solidFill>
            </a:endParaRPr>
          </a:p>
          <a:p>
            <a:pPr marL="457200" lvl="1" indent="0" eaLnBrk="1" fontAlgn="auto" hangingPunct="1">
              <a:lnSpc>
                <a:spcPct val="80000"/>
              </a:lnSpc>
              <a:buNone/>
              <a:defRPr/>
            </a:pPr>
            <a:endParaRPr lang="en-GB">
              <a:solidFill>
                <a:schemeClr val="tx1">
                  <a:lumMod val="50000"/>
                </a:schemeClr>
              </a:solidFill>
            </a:endParaRPr>
          </a:p>
        </p:txBody>
      </p:sp>
      <p:sp>
        <p:nvSpPr>
          <p:cNvPr id="2" name="Pentagon 16">
            <a:extLst>
              <a:ext uri="{FF2B5EF4-FFF2-40B4-BE49-F238E27FC236}">
                <a16:creationId xmlns:a16="http://schemas.microsoft.com/office/drawing/2014/main" id="{D66EF89A-7F90-8FBF-BDA2-8E894E46D12E}"/>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a:solidFill>
                  <a:schemeClr val="bg1"/>
                </a:solidFill>
              </a:rPr>
              <a:t>Legal validation documents</a:t>
            </a:r>
            <a:endParaRPr lang="en-US" sz="3200" b="1" kern="1200">
              <a:solidFill>
                <a:schemeClr val="bg1"/>
              </a:solidFill>
              <a:ea typeface="Verdana" panose="020B0604030504040204" pitchFamily="34" charset="0"/>
              <a:cs typeface="+mj-cs"/>
            </a:endParaRPr>
          </a:p>
        </p:txBody>
      </p:sp>
      <p:pic>
        <p:nvPicPr>
          <p:cNvPr id="4" name="Picture 3">
            <a:extLst>
              <a:ext uri="{FF2B5EF4-FFF2-40B4-BE49-F238E27FC236}">
                <a16:creationId xmlns:a16="http://schemas.microsoft.com/office/drawing/2014/main" id="{32A837AF-B3E2-2629-8747-263F2C9CD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41" y="1249220"/>
            <a:ext cx="985263" cy="10800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2">
            <a:extLst>
              <a:ext uri="{FF2B5EF4-FFF2-40B4-BE49-F238E27FC236}">
                <a16:creationId xmlns:a16="http://schemas.microsoft.com/office/drawing/2014/main" id="{97A495CB-12E6-8737-2460-E2C9786B6AE2}"/>
              </a:ext>
            </a:extLst>
          </p:cNvPr>
          <p:cNvGrpSpPr>
            <a:grpSpLocks/>
          </p:cNvGrpSpPr>
          <p:nvPr/>
        </p:nvGrpSpPr>
        <p:grpSpPr bwMode="auto">
          <a:xfrm>
            <a:off x="1643116" y="2481070"/>
            <a:ext cx="8740775" cy="1716088"/>
            <a:chOff x="847725" y="3182884"/>
            <a:chExt cx="7650339" cy="2111155"/>
          </a:xfrm>
        </p:grpSpPr>
        <p:grpSp>
          <p:nvGrpSpPr>
            <p:cNvPr id="75784" name="Group 10">
              <a:extLst>
                <a:ext uri="{FF2B5EF4-FFF2-40B4-BE49-F238E27FC236}">
                  <a16:creationId xmlns:a16="http://schemas.microsoft.com/office/drawing/2014/main" id="{97F2FE5D-A095-070E-7400-51439E162B08}"/>
                </a:ext>
              </a:extLst>
            </p:cNvPr>
            <p:cNvGrpSpPr>
              <a:grpSpLocks/>
            </p:cNvGrpSpPr>
            <p:nvPr/>
          </p:nvGrpSpPr>
          <p:grpSpPr bwMode="auto">
            <a:xfrm>
              <a:off x="847725" y="3218037"/>
              <a:ext cx="1593705" cy="2076001"/>
              <a:chOff x="847725" y="3218037"/>
              <a:chExt cx="1593705" cy="2076001"/>
            </a:xfrm>
          </p:grpSpPr>
          <p:cxnSp>
            <p:nvCxnSpPr>
              <p:cNvPr id="9" name="Straight Connector 8">
                <a:extLst>
                  <a:ext uri="{FF2B5EF4-FFF2-40B4-BE49-F238E27FC236}">
                    <a16:creationId xmlns:a16="http://schemas.microsoft.com/office/drawing/2014/main" id="{F207B27E-A4EC-9952-9EAA-E20AF4879F99}"/>
                  </a:ext>
                </a:extLst>
              </p:cNvPr>
              <p:cNvCxnSpPr/>
              <p:nvPr/>
            </p:nvCxnSpPr>
            <p:spPr bwMode="auto">
              <a:xfrm>
                <a:off x="847725" y="3218037"/>
                <a:ext cx="0" cy="2076002"/>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10" name="TextBox 148">
                <a:extLst>
                  <a:ext uri="{FF2B5EF4-FFF2-40B4-BE49-F238E27FC236}">
                    <a16:creationId xmlns:a16="http://schemas.microsoft.com/office/drawing/2014/main" id="{1811EBDD-D2C3-B7F0-608D-C1A8DF5DD4C7}"/>
                  </a:ext>
                </a:extLst>
              </p:cNvPr>
              <p:cNvSpPr txBox="1">
                <a:spLocks noChangeArrowheads="1"/>
              </p:cNvSpPr>
              <p:nvPr/>
            </p:nvSpPr>
            <p:spPr bwMode="auto">
              <a:xfrm>
                <a:off x="893577" y="3503170"/>
                <a:ext cx="1547853" cy="1702985"/>
              </a:xfrm>
              <a:prstGeom prst="rect">
                <a:avLst/>
              </a:prstGeom>
              <a:no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charset="0"/>
                  </a:rPr>
                  <a:t>Organisations have to </a:t>
                </a:r>
                <a:r>
                  <a:rPr kumimoji="0" lang="fr-BE" sz="1400" b="1" i="0" u="none" strike="noStrike" kern="1200" cap="none" spc="0" normalizeH="0" baseline="0" noProof="0" err="1">
                    <a:ln>
                      <a:noFill/>
                    </a:ln>
                    <a:solidFill>
                      <a:srgbClr val="C00000"/>
                    </a:solidFill>
                    <a:effectLst/>
                    <a:uLnTx/>
                    <a:uFillTx/>
                    <a:latin typeface="Verdana" panose="020B0604030504040204" pitchFamily="34" charset="0"/>
                    <a:ea typeface="+mn-ea"/>
                    <a:cs typeface="Arial" charset="0"/>
                  </a:rPr>
                  <a:t>register</a:t>
                </a:r>
                <a:r>
                  <a:rPr kumimoji="0" lang="fr-BE"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charset="0"/>
                  </a:rPr>
                  <a:t> in the Participant </a:t>
                </a:r>
                <a:r>
                  <a:rPr kumimoji="0" lang="fr-BE" sz="1400" b="1" i="0" u="none" strike="noStrike" kern="1200" cap="none" spc="0" normalizeH="0" baseline="0" noProof="0" err="1">
                    <a:ln>
                      <a:noFill/>
                    </a:ln>
                    <a:solidFill>
                      <a:srgbClr val="C00000"/>
                    </a:solidFill>
                    <a:effectLst/>
                    <a:uLnTx/>
                    <a:uFillTx/>
                    <a:latin typeface="Verdana" panose="020B0604030504040204" pitchFamily="34" charset="0"/>
                    <a:ea typeface="+mn-ea"/>
                    <a:cs typeface="Arial" charset="0"/>
                  </a:rPr>
                  <a:t>Register</a:t>
                </a:r>
                <a:endParaRPr kumimoji="0" lang="en-GB" sz="1400" b="1" i="0" u="none" strike="noStrike" kern="1200" cap="none" spc="0" normalizeH="0" baseline="0" noProof="0">
                  <a:ln>
                    <a:noFill/>
                  </a:ln>
                  <a:solidFill>
                    <a:srgbClr val="C00000"/>
                  </a:solidFill>
                  <a:effectLst/>
                  <a:uLnTx/>
                  <a:uFillTx/>
                  <a:latin typeface="Verdana" panose="020B060403050404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srgbClr val="C00000"/>
                  </a:solidFill>
                  <a:effectLst/>
                  <a:uLnTx/>
                  <a:uFillTx/>
                  <a:latin typeface="Arial"/>
                  <a:ea typeface="+mn-ea"/>
                  <a:cs typeface="Arial" charset="0"/>
                </a:endParaRPr>
              </a:p>
            </p:txBody>
          </p:sp>
        </p:grpSp>
        <p:grpSp>
          <p:nvGrpSpPr>
            <p:cNvPr id="75785" name="Group 12">
              <a:extLst>
                <a:ext uri="{FF2B5EF4-FFF2-40B4-BE49-F238E27FC236}">
                  <a16:creationId xmlns:a16="http://schemas.microsoft.com/office/drawing/2014/main" id="{F5835249-BBF4-845C-E720-9686BE766394}"/>
                </a:ext>
              </a:extLst>
            </p:cNvPr>
            <p:cNvGrpSpPr>
              <a:grpSpLocks/>
            </p:cNvGrpSpPr>
            <p:nvPr/>
          </p:nvGrpSpPr>
          <p:grpSpPr bwMode="auto">
            <a:xfrm>
              <a:off x="2827565" y="3182884"/>
              <a:ext cx="2164190" cy="2111152"/>
              <a:chOff x="874940" y="3172197"/>
              <a:chExt cx="2164190" cy="2352067"/>
            </a:xfrm>
          </p:grpSpPr>
          <p:cxnSp>
            <p:nvCxnSpPr>
              <p:cNvPr id="14" name="Straight Connector 13">
                <a:extLst>
                  <a:ext uri="{FF2B5EF4-FFF2-40B4-BE49-F238E27FC236}">
                    <a16:creationId xmlns:a16="http://schemas.microsoft.com/office/drawing/2014/main" id="{A51C637F-C4D9-0A08-B91E-27CC7290B3D9}"/>
                  </a:ext>
                </a:extLst>
              </p:cNvPr>
              <p:cNvCxnSpPr/>
              <p:nvPr/>
            </p:nvCxnSpPr>
            <p:spPr bwMode="auto">
              <a:xfrm>
                <a:off x="875074" y="3172197"/>
                <a:ext cx="0" cy="2352070"/>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75793" name="TextBox 148">
                <a:extLst>
                  <a:ext uri="{FF2B5EF4-FFF2-40B4-BE49-F238E27FC236}">
                    <a16:creationId xmlns:a16="http://schemas.microsoft.com/office/drawing/2014/main" id="{2B502E52-40FB-FAE1-8450-5CCF69E8D25F}"/>
                  </a:ext>
                </a:extLst>
              </p:cNvPr>
              <p:cNvSpPr txBox="1">
                <a:spLocks noChangeArrowheads="1"/>
              </p:cNvSpPr>
              <p:nvPr/>
            </p:nvSpPr>
            <p:spPr bwMode="auto">
              <a:xfrm>
                <a:off x="888292" y="3970574"/>
                <a:ext cx="2150838" cy="77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FF"/>
                  </a:buClr>
                  <a:buSzTx/>
                  <a:buFontTx/>
                  <a:buChar char="•"/>
                  <a:tabLst/>
                  <a:defRPr/>
                </a:pPr>
                <a:r>
                  <a:rPr kumimoji="0" lang="en-GB" altLang="en-US" sz="1400" b="1" i="0" u="none" strike="noStrike" kern="1200" cap="none" spc="0" normalizeH="0" baseline="0" noProof="0">
                    <a:ln>
                      <a:noFill/>
                    </a:ln>
                    <a:solidFill>
                      <a:srgbClr val="4BC5DE"/>
                    </a:solidFill>
                    <a:effectLst/>
                    <a:uLnTx/>
                    <a:uFillTx/>
                    <a:latin typeface="Verdana" panose="020B0604030504040204" pitchFamily="34" charset="0"/>
                    <a:ea typeface="+mn-ea"/>
                    <a:cs typeface="Arial" panose="020B0604020202020204" pitchFamily="34" charset="0"/>
                  </a:rPr>
                  <a:t>Based upon</a:t>
                </a:r>
              </a:p>
              <a:p>
                <a:pPr marL="0" marR="0" lvl="0" indent="0" algn="ctr" defTabSz="914400" rtl="0" eaLnBrk="1" fontAlgn="base" latinLnBrk="0" hangingPunct="1">
                  <a:lnSpc>
                    <a:spcPct val="100000"/>
                  </a:lnSpc>
                  <a:spcBef>
                    <a:spcPct val="20000"/>
                  </a:spcBef>
                  <a:spcAft>
                    <a:spcPct val="0"/>
                  </a:spcAft>
                  <a:buClr>
                    <a:srgbClr val="FFFFFF"/>
                  </a:buClr>
                  <a:buSzTx/>
                  <a:buFontTx/>
                  <a:buChar char="•"/>
                  <a:tabLst/>
                  <a:defRPr/>
                </a:pPr>
                <a:r>
                  <a:rPr kumimoji="0" lang="en-GB" altLang="en-US" sz="1400" b="1" i="0" u="none" strike="noStrike" kern="1200" cap="none" spc="0" normalizeH="0" baseline="0" noProof="0">
                    <a:ln>
                      <a:noFill/>
                    </a:ln>
                    <a:solidFill>
                      <a:srgbClr val="4BC5DE"/>
                    </a:solidFill>
                    <a:effectLst/>
                    <a:uLnTx/>
                    <a:uFillTx/>
                    <a:latin typeface="Verdana" panose="020B0604030504040204" pitchFamily="34" charset="0"/>
                    <a:ea typeface="+mn-ea"/>
                    <a:cs typeface="Arial" panose="020B0604020202020204" pitchFamily="34" charset="0"/>
                  </a:rPr>
                  <a:t>legal documents</a:t>
                </a:r>
              </a:p>
            </p:txBody>
          </p:sp>
        </p:grpSp>
        <p:grpSp>
          <p:nvGrpSpPr>
            <p:cNvPr id="75786" name="Group 15">
              <a:extLst>
                <a:ext uri="{FF2B5EF4-FFF2-40B4-BE49-F238E27FC236}">
                  <a16:creationId xmlns:a16="http://schemas.microsoft.com/office/drawing/2014/main" id="{12670A53-E026-51C5-61B7-79E68D5A00FE}"/>
                </a:ext>
              </a:extLst>
            </p:cNvPr>
            <p:cNvGrpSpPr>
              <a:grpSpLocks/>
            </p:cNvGrpSpPr>
            <p:nvPr/>
          </p:nvGrpSpPr>
          <p:grpSpPr bwMode="auto">
            <a:xfrm>
              <a:off x="5173099" y="3241474"/>
              <a:ext cx="1663177" cy="2052565"/>
              <a:chOff x="1220224" y="3234909"/>
              <a:chExt cx="1663177" cy="2436221"/>
            </a:xfrm>
          </p:grpSpPr>
          <p:cxnSp>
            <p:nvCxnSpPr>
              <p:cNvPr id="17" name="Straight Connector 16">
                <a:extLst>
                  <a:ext uri="{FF2B5EF4-FFF2-40B4-BE49-F238E27FC236}">
                    <a16:creationId xmlns:a16="http://schemas.microsoft.com/office/drawing/2014/main" id="{46D1A4F6-3887-A276-0A69-94105333C862}"/>
                  </a:ext>
                </a:extLst>
              </p:cNvPr>
              <p:cNvCxnSpPr/>
              <p:nvPr/>
            </p:nvCxnSpPr>
            <p:spPr bwMode="auto">
              <a:xfrm>
                <a:off x="1220224" y="3234908"/>
                <a:ext cx="0" cy="2436222"/>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18" name="TextBox 148">
                <a:extLst>
                  <a:ext uri="{FF2B5EF4-FFF2-40B4-BE49-F238E27FC236}">
                    <a16:creationId xmlns:a16="http://schemas.microsoft.com/office/drawing/2014/main" id="{B3A244A3-B5D0-1AE5-FA9C-9A13D23E31E0}"/>
                  </a:ext>
                </a:extLst>
              </p:cNvPr>
              <p:cNvSpPr txBox="1">
                <a:spLocks noChangeArrowheads="1"/>
              </p:cNvSpPr>
              <p:nvPr/>
            </p:nvSpPr>
            <p:spPr bwMode="auto">
              <a:xfrm>
                <a:off x="1288307" y="3860768"/>
                <a:ext cx="1595094" cy="449693"/>
              </a:xfrm>
              <a:prstGeom prst="rect">
                <a:avLst/>
              </a:prstGeom>
              <a:solidFill>
                <a:srgbClr val="FFFFFF"/>
              </a:solid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09900"/>
                    </a:solidFill>
                    <a:effectLst/>
                    <a:uLnTx/>
                    <a:uFillTx/>
                    <a:latin typeface="Arial"/>
                    <a:ea typeface="+mn-ea"/>
                    <a:cs typeface="Arial" charset="0"/>
                  </a:rPr>
                  <a:t>Mandatory</a:t>
                </a:r>
              </a:p>
            </p:txBody>
          </p:sp>
        </p:grpSp>
        <p:grpSp>
          <p:nvGrpSpPr>
            <p:cNvPr id="75787" name="Group 19">
              <a:extLst>
                <a:ext uri="{FF2B5EF4-FFF2-40B4-BE49-F238E27FC236}">
                  <a16:creationId xmlns:a16="http://schemas.microsoft.com/office/drawing/2014/main" id="{2020AC20-E526-509B-DD21-363039961478}"/>
                </a:ext>
              </a:extLst>
            </p:cNvPr>
            <p:cNvGrpSpPr>
              <a:grpSpLocks/>
            </p:cNvGrpSpPr>
            <p:nvPr/>
          </p:nvGrpSpPr>
          <p:grpSpPr bwMode="auto">
            <a:xfrm>
              <a:off x="6894633" y="3206320"/>
              <a:ext cx="1603431" cy="2087719"/>
              <a:chOff x="922458" y="3162180"/>
              <a:chExt cx="1603431" cy="3399238"/>
            </a:xfrm>
          </p:grpSpPr>
          <p:cxnSp>
            <p:nvCxnSpPr>
              <p:cNvPr id="21" name="Straight Connector 20">
                <a:extLst>
                  <a:ext uri="{FF2B5EF4-FFF2-40B4-BE49-F238E27FC236}">
                    <a16:creationId xmlns:a16="http://schemas.microsoft.com/office/drawing/2014/main" id="{06A4F00B-83F9-7C60-C8C2-C24F0ED699AA}"/>
                  </a:ext>
                </a:extLst>
              </p:cNvPr>
              <p:cNvCxnSpPr/>
              <p:nvPr/>
            </p:nvCxnSpPr>
            <p:spPr bwMode="auto">
              <a:xfrm>
                <a:off x="922458" y="3162180"/>
                <a:ext cx="0" cy="3399238"/>
              </a:xfrm>
              <a:prstGeom prst="line">
                <a:avLst/>
              </a:prstGeom>
              <a:noFill/>
              <a:ln w="38100" cap="flat" cmpd="sng" algn="ctr">
                <a:solidFill>
                  <a:schemeClr val="accent1">
                    <a:lumMod val="75000"/>
                  </a:schemeClr>
                </a:solidFill>
                <a:prstDash val="solid"/>
                <a:round/>
                <a:headEnd type="none" w="med" len="med"/>
                <a:tailEnd type="none" w="med" len="med"/>
              </a:ln>
              <a:effectLst/>
            </p:spPr>
          </p:cxnSp>
          <p:sp>
            <p:nvSpPr>
              <p:cNvPr id="22" name="TextBox 148">
                <a:extLst>
                  <a:ext uri="{FF2B5EF4-FFF2-40B4-BE49-F238E27FC236}">
                    <a16:creationId xmlns:a16="http://schemas.microsoft.com/office/drawing/2014/main" id="{261D9D51-D06B-084C-6723-86E524552823}"/>
                  </a:ext>
                </a:extLst>
              </p:cNvPr>
              <p:cNvSpPr txBox="1">
                <a:spLocks noChangeArrowheads="1"/>
              </p:cNvSpPr>
              <p:nvPr/>
            </p:nvSpPr>
            <p:spPr bwMode="auto">
              <a:xfrm>
                <a:off x="978036" y="3855383"/>
                <a:ext cx="1547853" cy="1478621"/>
              </a:xfrm>
              <a:prstGeom prst="rect">
                <a:avLst/>
              </a:prstGeom>
              <a:no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129DC8"/>
                    </a:solidFill>
                    <a:effectLst/>
                    <a:uLnTx/>
                    <a:uFillTx/>
                    <a:latin typeface="Arial"/>
                    <a:ea typeface="+mn-ea"/>
                    <a:cs typeface="Arial" charset="0"/>
                  </a:rPr>
                  <a:t>Financial Capacity Assessment if needed</a:t>
                </a:r>
              </a:p>
            </p:txBody>
          </p:sp>
        </p:grpSp>
      </p:grpSp>
      <p:pic>
        <p:nvPicPr>
          <p:cNvPr id="75779" name="Diagram 4">
            <a:extLst>
              <a:ext uri="{FF2B5EF4-FFF2-40B4-BE49-F238E27FC236}">
                <a16:creationId xmlns:a16="http://schemas.microsoft.com/office/drawing/2014/main" id="{F9182F61-E97F-B104-3C39-435E5DA718C0}"/>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3565" y="1423795"/>
            <a:ext cx="90297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entagon 19">
            <a:extLst>
              <a:ext uri="{FF2B5EF4-FFF2-40B4-BE49-F238E27FC236}">
                <a16:creationId xmlns:a16="http://schemas.microsoft.com/office/drawing/2014/main" id="{1FED4452-5802-A2A4-B37B-82C66A84A781}"/>
              </a:ext>
            </a:extLst>
          </p:cNvPr>
          <p:cNvSpPr/>
          <p:nvPr/>
        </p:nvSpPr>
        <p:spPr>
          <a:xfrm>
            <a:off x="1541516" y="4430521"/>
            <a:ext cx="900112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800" b="0" i="1" u="none" strike="noStrike" kern="1200" cap="none" spc="0" normalizeH="0" baseline="0" noProof="0">
                <a:ln>
                  <a:noFill/>
                </a:ln>
                <a:solidFill>
                  <a:srgbClr val="FFFFFF"/>
                </a:solidFill>
                <a:effectLst/>
                <a:uLnTx/>
                <a:uFillTx/>
                <a:latin typeface="Arial"/>
                <a:ea typeface="+mn-ea"/>
                <a:cs typeface="+mn-cs"/>
              </a:rPr>
              <a:t>COMMUNICATION VIA PARTICIPANT REGISTER </a:t>
            </a:r>
            <a:endParaRPr kumimoji="0" lang="en-GB" sz="1800" b="0" i="1" u="none" strike="noStrike" kern="1200" cap="none" spc="0" normalizeH="0" baseline="0" noProof="0">
              <a:ln>
                <a:noFill/>
              </a:ln>
              <a:solidFill>
                <a:srgbClr val="FFFFFF"/>
              </a:solidFill>
              <a:effectLst/>
              <a:uLnTx/>
              <a:uFillTx/>
              <a:latin typeface="Arial"/>
              <a:ea typeface="+mn-ea"/>
              <a:cs typeface="+mn-cs"/>
            </a:endParaRPr>
          </a:p>
        </p:txBody>
      </p:sp>
      <p:sp>
        <p:nvSpPr>
          <p:cNvPr id="19" name="TextBox 148">
            <a:extLst>
              <a:ext uri="{FF2B5EF4-FFF2-40B4-BE49-F238E27FC236}">
                <a16:creationId xmlns:a16="http://schemas.microsoft.com/office/drawing/2014/main" id="{10408763-652C-9B50-FAE5-F3F79374CDA7}"/>
              </a:ext>
            </a:extLst>
          </p:cNvPr>
          <p:cNvSpPr txBox="1">
            <a:spLocks noChangeArrowheads="1"/>
          </p:cNvSpPr>
          <p:nvPr/>
        </p:nvSpPr>
        <p:spPr bwMode="auto">
          <a:xfrm>
            <a:off x="6662790" y="2957320"/>
            <a:ext cx="1822450" cy="738188"/>
          </a:xfrm>
          <a:prstGeom prst="rect">
            <a:avLst/>
          </a:prstGeom>
          <a:solidFill>
            <a:srgbClr val="FFFFFF"/>
          </a:solidFill>
          <a:ln>
            <a:noFill/>
          </a:ln>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09900"/>
                </a:solidFill>
                <a:effectLst/>
                <a:uLnTx/>
                <a:uFillTx/>
                <a:latin typeface="Arial"/>
                <a:ea typeface="+mn-ea"/>
                <a:cs typeface="Arial" charset="0"/>
              </a:rPr>
              <a:t>Mandatory for all validated participants</a:t>
            </a:r>
          </a:p>
        </p:txBody>
      </p:sp>
      <p:sp>
        <p:nvSpPr>
          <p:cNvPr id="24" name="Up Arrow 23">
            <a:extLst>
              <a:ext uri="{FF2B5EF4-FFF2-40B4-BE49-F238E27FC236}">
                <a16:creationId xmlns:a16="http://schemas.microsoft.com/office/drawing/2014/main" id="{CE8578D9-349D-48E5-1688-78631A01B423}"/>
              </a:ext>
            </a:extLst>
          </p:cNvPr>
          <p:cNvSpPr/>
          <p:nvPr/>
        </p:nvSpPr>
        <p:spPr bwMode="auto">
          <a:xfrm>
            <a:off x="7229529" y="3782820"/>
            <a:ext cx="504825"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2" name="Pentagon 16">
            <a:extLst>
              <a:ext uri="{FF2B5EF4-FFF2-40B4-BE49-F238E27FC236}">
                <a16:creationId xmlns:a16="http://schemas.microsoft.com/office/drawing/2014/main" id="{55A0A770-E921-A0CE-C043-BE68F3796974}"/>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BE" sz="3200" b="1" i="0" u="none" strike="noStrike" kern="1200" cap="none" spc="0" normalizeH="0" baseline="0" noProof="0">
                <a:ln>
                  <a:noFill/>
                </a:ln>
                <a:solidFill>
                  <a:schemeClr val="bg1"/>
                </a:solidFill>
                <a:effectLst/>
                <a:uLnTx/>
                <a:uFillTx/>
                <a:ea typeface="Verdana" panose="020B0604030504040204" pitchFamily="34" charset="0"/>
              </a:rPr>
              <a:t>Validation Process </a:t>
            </a:r>
            <a:r>
              <a:rPr kumimoji="0" lang="fr-BE" sz="3200" b="1" i="0" u="none" strike="noStrike" kern="1200" cap="none" spc="0" normalizeH="0" baseline="0" noProof="0" err="1">
                <a:ln>
                  <a:noFill/>
                </a:ln>
                <a:solidFill>
                  <a:schemeClr val="bg1"/>
                </a:solidFill>
                <a:effectLst/>
                <a:uLnTx/>
                <a:uFillTx/>
                <a:ea typeface="Verdana" panose="020B0604030504040204" pitchFamily="34" charset="0"/>
              </a:rPr>
              <a:t>Overview</a:t>
            </a:r>
            <a:endParaRPr kumimoji="0" lang="en-GB" sz="3200" b="1" i="0" u="none" strike="noStrike" kern="1200" cap="none" spc="0" normalizeH="0" baseline="0" noProof="0">
              <a:ln>
                <a:noFill/>
              </a:ln>
              <a:solidFill>
                <a:schemeClr val="bg1"/>
              </a:solidFill>
              <a:effectLst/>
              <a:uLnTx/>
              <a:uFillTx/>
              <a:ea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9199143" y="1286853"/>
            <a:ext cx="17167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 name="Pentagon 11">
            <a:extLst>
              <a:ext uri="{FF2B5EF4-FFF2-40B4-BE49-F238E27FC236}">
                <a16:creationId xmlns:a16="http://schemas.microsoft.com/office/drawing/2014/main" id="{90D3FC68-4F34-A485-A003-30EAE33725B5}"/>
              </a:ext>
            </a:extLst>
          </p:cNvPr>
          <p:cNvSpPr/>
          <p:nvPr/>
        </p:nvSpPr>
        <p:spPr bwMode="auto">
          <a:xfrm>
            <a:off x="0" y="252378"/>
            <a:ext cx="11855669"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lnSpc>
                <a:spcPct val="90000"/>
              </a:lnSpc>
              <a:buClrTx/>
              <a:defRPr/>
            </a:pPr>
            <a:r>
              <a:rPr lang="en-US" sz="3200" b="1">
                <a:solidFill>
                  <a:schemeClr val="bg1"/>
                </a:solidFill>
              </a:rPr>
              <a:t>In a nutshell</a:t>
            </a:r>
            <a:endParaRPr lang="en-IE" sz="3200" b="1">
              <a:solidFill>
                <a:schemeClr val="bg1"/>
              </a:solidFill>
            </a:endParaRPr>
          </a:p>
        </p:txBody>
      </p:sp>
      <p:pic>
        <p:nvPicPr>
          <p:cNvPr id="16" name="Picture 15">
            <a:extLst>
              <a:ext uri="{FF2B5EF4-FFF2-40B4-BE49-F238E27FC236}">
                <a16:creationId xmlns:a16="http://schemas.microsoft.com/office/drawing/2014/main" id="{6DEA2797-09D8-6B35-3FBE-7DBAE59D9E9D}"/>
              </a:ext>
            </a:extLst>
          </p:cNvPr>
          <p:cNvPicPr>
            <a:picLocks noChangeAspect="1"/>
          </p:cNvPicPr>
          <p:nvPr/>
        </p:nvPicPr>
        <p:blipFill>
          <a:blip r:embed="rId3"/>
          <a:stretch>
            <a:fillRect/>
          </a:stretch>
        </p:blipFill>
        <p:spPr>
          <a:xfrm>
            <a:off x="3394841" y="1470911"/>
            <a:ext cx="4748622" cy="4231488"/>
          </a:xfrm>
          <a:prstGeom prst="rect">
            <a:avLst/>
          </a:prstGeom>
        </p:spPr>
      </p:pic>
    </p:spTree>
    <p:extLst>
      <p:ext uri="{BB962C8B-B14F-4D97-AF65-F5344CB8AC3E}">
        <p14:creationId xmlns:p14="http://schemas.microsoft.com/office/powerpoint/2010/main" val="2395199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EB225BCE-2BB9-7464-05F2-3E560C4D73F2}"/>
              </a:ext>
            </a:extLst>
          </p:cNvPr>
          <p:cNvSpPr>
            <a:spLocks noGrp="1"/>
          </p:cNvSpPr>
          <p:nvPr>
            <p:ph type="body" sz="quarter" idx="17"/>
          </p:nvPr>
        </p:nvSpPr>
        <p:spPr>
          <a:xfrm>
            <a:off x="1547446" y="1286189"/>
            <a:ext cx="9820718" cy="4647039"/>
          </a:xfrm>
        </p:spPr>
        <p:txBody>
          <a:bodyPr rtlCol="0">
            <a:noAutofit/>
          </a:bodyPr>
          <a:lstStyle/>
          <a:p>
            <a:pPr marL="0" lvl="1" indent="0" eaLnBrk="1" fontAlgn="auto" hangingPunct="1">
              <a:spcBef>
                <a:spcPts val="0"/>
              </a:spcBef>
              <a:buNone/>
              <a:defRPr/>
            </a:pPr>
            <a:r>
              <a:rPr lang="en-GB" sz="2000">
                <a:solidFill>
                  <a:schemeClr val="tx1">
                    <a:lumMod val="50000"/>
                  </a:schemeClr>
                </a:solidFill>
              </a:rPr>
              <a:t>In </a:t>
            </a:r>
            <a:r>
              <a:rPr lang="en-US" sz="2000">
                <a:solidFill>
                  <a:schemeClr val="tx1">
                    <a:lumMod val="50000"/>
                  </a:schemeClr>
                </a:solidFill>
              </a:rPr>
              <a:t>the Single Electronic Data Interchange Area,</a:t>
            </a:r>
            <a:r>
              <a:rPr lang="en-GB" sz="2000">
                <a:solidFill>
                  <a:schemeClr val="tx1">
                    <a:lumMod val="50000"/>
                  </a:schemeClr>
                </a:solidFill>
              </a:rPr>
              <a:t> the appointment of the Legal Entity Appointed Representative (LEAR) is mandatory. </a:t>
            </a:r>
          </a:p>
          <a:p>
            <a:pPr marL="0" lvl="1" indent="0" eaLnBrk="1" fontAlgn="auto" hangingPunct="1">
              <a:spcBef>
                <a:spcPts val="0"/>
              </a:spcBef>
              <a:spcAft>
                <a:spcPts val="600"/>
              </a:spcAft>
              <a:buNone/>
              <a:defRPr/>
            </a:pPr>
            <a:r>
              <a:rPr lang="en-GB" sz="2000">
                <a:solidFill>
                  <a:schemeClr val="tx1">
                    <a:lumMod val="50000"/>
                  </a:schemeClr>
                </a:solidFill>
              </a:rPr>
              <a:t>The LEAR:</a:t>
            </a:r>
          </a:p>
          <a:p>
            <a:pPr marL="839788" lvl="2" indent="-342900" algn="just" eaLnBrk="1" fontAlgn="auto" hangingPunct="1">
              <a:spcBef>
                <a:spcPts val="0"/>
              </a:spcBef>
              <a:spcAft>
                <a:spcPts val="600"/>
              </a:spcAft>
              <a:defRPr/>
            </a:pPr>
            <a:r>
              <a:rPr lang="en-GB" sz="2000">
                <a:solidFill>
                  <a:schemeClr val="tx1">
                    <a:lumMod val="50000"/>
                  </a:schemeClr>
                </a:solidFill>
              </a:rPr>
              <a:t>Notifies the EU of changes in legal data/status </a:t>
            </a:r>
          </a:p>
          <a:p>
            <a:pPr marL="839788" lvl="2" indent="-342900" algn="just" eaLnBrk="1" fontAlgn="auto" hangingPunct="1">
              <a:spcBef>
                <a:spcPts val="0"/>
              </a:spcBef>
              <a:spcAft>
                <a:spcPts val="600"/>
              </a:spcAft>
              <a:defRPr/>
            </a:pPr>
            <a:r>
              <a:rPr lang="en-GB" sz="2000">
                <a:solidFill>
                  <a:schemeClr val="tx1">
                    <a:lumMod val="50000"/>
                  </a:schemeClr>
                </a:solidFill>
              </a:rPr>
              <a:t>Submits legal and financial documents if required </a:t>
            </a:r>
          </a:p>
          <a:p>
            <a:pPr marL="839788" lvl="2" indent="-342900" algn="just" eaLnBrk="1" fontAlgn="auto" hangingPunct="1">
              <a:spcBef>
                <a:spcPts val="0"/>
              </a:spcBef>
              <a:spcAft>
                <a:spcPts val="600"/>
              </a:spcAft>
              <a:defRPr/>
            </a:pPr>
            <a:r>
              <a:rPr lang="en-US" sz="2000">
                <a:solidFill>
                  <a:schemeClr val="tx1">
                    <a:lumMod val="50000"/>
                  </a:schemeClr>
                </a:solidFill>
              </a:rPr>
              <a:t>Manages access rights of persons in the </a:t>
            </a:r>
            <a:r>
              <a:rPr lang="en-US" sz="2000" err="1">
                <a:solidFill>
                  <a:schemeClr val="tx1">
                    <a:lumMod val="50000"/>
                  </a:schemeClr>
                </a:solidFill>
              </a:rPr>
              <a:t>organisation</a:t>
            </a:r>
            <a:r>
              <a:rPr lang="en-US" sz="2000">
                <a:solidFill>
                  <a:schemeClr val="tx1">
                    <a:lumMod val="50000"/>
                  </a:schemeClr>
                </a:solidFill>
              </a:rPr>
              <a:t> (but </a:t>
            </a:r>
            <a:r>
              <a:rPr lang="en-US" sz="2000" i="1">
                <a:solidFill>
                  <a:schemeClr val="tx1">
                    <a:lumMod val="50000"/>
                  </a:schemeClr>
                </a:solidFill>
              </a:rPr>
              <a:t>not</a:t>
            </a:r>
            <a:r>
              <a:rPr lang="en-US" sz="2000">
                <a:solidFill>
                  <a:schemeClr val="tx1">
                    <a:lumMod val="50000"/>
                  </a:schemeClr>
                </a:solidFill>
              </a:rPr>
              <a:t> at the project level)</a:t>
            </a:r>
            <a:endParaRPr lang="en-GB" sz="2000">
              <a:solidFill>
                <a:schemeClr val="tx1">
                  <a:lumMod val="50000"/>
                </a:schemeClr>
              </a:solidFill>
            </a:endParaRPr>
          </a:p>
          <a:p>
            <a:pPr marL="839788" lvl="2" indent="-342900" algn="just" eaLnBrk="1" fontAlgn="auto" hangingPunct="1">
              <a:spcBef>
                <a:spcPts val="0"/>
              </a:spcBef>
              <a:spcAft>
                <a:spcPts val="600"/>
              </a:spcAft>
              <a:defRPr/>
            </a:pPr>
            <a:r>
              <a:rPr lang="en-GB" sz="2000">
                <a:solidFill>
                  <a:schemeClr val="tx1">
                    <a:lumMod val="50000"/>
                  </a:schemeClr>
                </a:solidFill>
              </a:rPr>
              <a:t>Nominates 'Account Administrators' and individuals authorised to sign:</a:t>
            </a:r>
          </a:p>
          <a:p>
            <a:pPr marL="1524000" indent="-361950" eaLnBrk="1" fontAlgn="auto" hangingPunct="1">
              <a:spcBef>
                <a:spcPts val="0"/>
              </a:spcBef>
              <a:spcAft>
                <a:spcPts val="600"/>
              </a:spcAft>
              <a:buClr>
                <a:srgbClr val="00518E"/>
              </a:buClr>
              <a:buFont typeface="Wingdings" panose="05000000000000000000" pitchFamily="2" charset="2"/>
              <a:buChar char="ü"/>
              <a:defRPr/>
            </a:pPr>
            <a:r>
              <a:rPr lang="en-US" altLang="en-US" sz="2000">
                <a:solidFill>
                  <a:schemeClr val="tx1">
                    <a:lumMod val="50000"/>
                  </a:schemeClr>
                </a:solidFill>
              </a:rPr>
              <a:t>Contracts/grant agreements and their amendments (Legal signatories, i.e. </a:t>
            </a:r>
            <a:r>
              <a:rPr lang="en-US" altLang="en-US" sz="2000" b="1">
                <a:solidFill>
                  <a:schemeClr val="tx1">
                    <a:lumMod val="50000"/>
                  </a:schemeClr>
                </a:solidFill>
              </a:rPr>
              <a:t>LSIGN</a:t>
            </a:r>
            <a:r>
              <a:rPr lang="en-US" altLang="en-US" sz="2000">
                <a:solidFill>
                  <a:schemeClr val="tx1">
                    <a:lumMod val="50000"/>
                  </a:schemeClr>
                </a:solidFill>
              </a:rPr>
              <a:t>)</a:t>
            </a:r>
          </a:p>
          <a:p>
            <a:pPr marL="1524000" indent="-361950" eaLnBrk="1" fontAlgn="auto" hangingPunct="1">
              <a:spcBef>
                <a:spcPts val="0"/>
              </a:spcBef>
              <a:spcAft>
                <a:spcPts val="600"/>
              </a:spcAft>
              <a:buClr>
                <a:srgbClr val="00518E"/>
              </a:buClr>
              <a:buFont typeface="Wingdings" panose="05000000000000000000" pitchFamily="2" charset="2"/>
              <a:buChar char="ü"/>
              <a:defRPr/>
            </a:pPr>
            <a:r>
              <a:rPr lang="en-US" altLang="en-US" sz="2000">
                <a:solidFill>
                  <a:schemeClr val="tx1">
                    <a:lumMod val="50000"/>
                  </a:schemeClr>
                </a:solidFill>
              </a:rPr>
              <a:t>Financial statements (Financial signatories, i.e. </a:t>
            </a:r>
            <a:r>
              <a:rPr lang="en-US" altLang="en-US" sz="2000" b="1">
                <a:solidFill>
                  <a:schemeClr val="tx1">
                    <a:lumMod val="50000"/>
                  </a:schemeClr>
                </a:solidFill>
              </a:rPr>
              <a:t>FSIGN</a:t>
            </a:r>
            <a:r>
              <a:rPr lang="en-US" altLang="en-US" sz="2000">
                <a:solidFill>
                  <a:schemeClr val="tx1">
                    <a:lumMod val="50000"/>
                  </a:schemeClr>
                </a:solidFill>
              </a:rPr>
              <a:t>)</a:t>
            </a:r>
          </a:p>
          <a:p>
            <a:pPr marL="0" indent="0" algn="just" eaLnBrk="1" fontAlgn="auto" hangingPunct="1">
              <a:spcBef>
                <a:spcPts val="0"/>
              </a:spcBef>
              <a:buClr>
                <a:srgbClr val="3E6FD2"/>
              </a:buClr>
              <a:buNone/>
              <a:defRPr/>
            </a:pPr>
            <a:endParaRPr lang="en-GB" sz="900">
              <a:solidFill>
                <a:schemeClr val="tx1">
                  <a:lumMod val="50000"/>
                </a:schemeClr>
              </a:solidFill>
            </a:endParaRPr>
          </a:p>
          <a:p>
            <a:pPr marL="0" indent="0" eaLnBrk="1" fontAlgn="auto" hangingPunct="1">
              <a:spcBef>
                <a:spcPts val="0"/>
              </a:spcBef>
              <a:buClr>
                <a:srgbClr val="000099"/>
              </a:buClr>
              <a:buNone/>
              <a:defRPr/>
            </a:pPr>
            <a:endParaRPr lang="en-GB" sz="2200">
              <a:solidFill>
                <a:schemeClr val="tx1">
                  <a:lumMod val="50000"/>
                </a:schemeClr>
              </a:solidFill>
            </a:endParaRPr>
          </a:p>
          <a:p>
            <a:pPr lvl="1" eaLnBrk="1" fontAlgn="auto" hangingPunct="1">
              <a:lnSpc>
                <a:spcPct val="80000"/>
              </a:lnSpc>
              <a:buClr>
                <a:srgbClr val="000099"/>
              </a:buClr>
              <a:defRPr/>
            </a:pPr>
            <a:endParaRPr lang="en-GB" sz="2200">
              <a:solidFill>
                <a:schemeClr val="tx1">
                  <a:lumMod val="50000"/>
                </a:schemeClr>
              </a:solidFill>
            </a:endParaRPr>
          </a:p>
          <a:p>
            <a:pPr eaLnBrk="1" fontAlgn="auto" hangingPunct="1">
              <a:spcBef>
                <a:spcPts val="0"/>
              </a:spcBef>
              <a:buClr>
                <a:srgbClr val="000099"/>
              </a:buClr>
              <a:defRPr/>
            </a:pPr>
            <a:endParaRPr lang="en-GB" b="1">
              <a:solidFill>
                <a:schemeClr val="tx1">
                  <a:lumMod val="50000"/>
                </a:schemeClr>
              </a:solidFill>
            </a:endParaRPr>
          </a:p>
        </p:txBody>
      </p:sp>
      <p:sp>
        <p:nvSpPr>
          <p:cNvPr id="3" name="Pentagon 16">
            <a:extLst>
              <a:ext uri="{FF2B5EF4-FFF2-40B4-BE49-F238E27FC236}">
                <a16:creationId xmlns:a16="http://schemas.microsoft.com/office/drawing/2014/main" id="{370B8678-050C-0D5C-24DC-25E2702010AF}"/>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kern="0">
                <a:solidFill>
                  <a:schemeClr val="bg1"/>
                </a:solidFill>
              </a:rPr>
              <a:t>LEAR role and duties</a:t>
            </a:r>
            <a:endParaRPr lang="en-US" sz="3200" b="1" kern="1200">
              <a:solidFill>
                <a:schemeClr val="bg1"/>
              </a:solidFill>
              <a:ea typeface="Verdana" panose="020B0604030504040204" pitchFamily="34" charset="0"/>
              <a:cs typeface="+mj-cs"/>
            </a:endParaRPr>
          </a:p>
        </p:txBody>
      </p:sp>
      <p:pic>
        <p:nvPicPr>
          <p:cNvPr id="4" name="Picture 3">
            <a:extLst>
              <a:ext uri="{FF2B5EF4-FFF2-40B4-BE49-F238E27FC236}">
                <a16:creationId xmlns:a16="http://schemas.microsoft.com/office/drawing/2014/main" id="{BFE64493-BC5D-FF48-4FD9-AE9FC5A5F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08" y="944868"/>
            <a:ext cx="1384455" cy="151789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DBCD8495-2D50-6A89-14BC-E315F7F3D820}"/>
              </a:ext>
            </a:extLst>
          </p:cNvPr>
          <p:cNvSpPr>
            <a:spLocks noGrp="1"/>
          </p:cNvSpPr>
          <p:nvPr>
            <p:ph type="body" sz="quarter" idx="17"/>
          </p:nvPr>
        </p:nvSpPr>
        <p:spPr>
          <a:xfrm>
            <a:off x="1573523" y="1274215"/>
            <a:ext cx="10213193" cy="4103410"/>
          </a:xfrm>
        </p:spPr>
        <p:txBody>
          <a:bodyPr rtlCol="0">
            <a:noAutofit/>
          </a:bodyPr>
          <a:lstStyle/>
          <a:p>
            <a:pPr marL="342900" lvl="1" indent="-342900" algn="just" eaLnBrk="1" fontAlgn="auto" hangingPunct="1">
              <a:spcBef>
                <a:spcPts val="1200"/>
              </a:spcBef>
              <a:buClr>
                <a:srgbClr val="0F5494"/>
              </a:buClr>
              <a:buFont typeface="+mj-lt"/>
              <a:buAutoNum type="arabicPeriod"/>
              <a:defRPr/>
            </a:pPr>
            <a:r>
              <a:rPr lang="en-US" sz="2000">
                <a:solidFill>
                  <a:schemeClr val="tx1">
                    <a:lumMod val="50000"/>
                  </a:schemeClr>
                </a:solidFill>
              </a:rPr>
              <a:t>LEAR appointment letter </a:t>
            </a:r>
            <a:r>
              <a:rPr lang="en-GB" sz="2000">
                <a:solidFill>
                  <a:schemeClr val="tx1">
                    <a:lumMod val="50000"/>
                  </a:schemeClr>
                </a:solidFill>
              </a:rPr>
              <a:t>(duly signed by both the legal representative and the LEAR)</a:t>
            </a:r>
          </a:p>
          <a:p>
            <a:pPr marL="342900" lvl="1" indent="-342900" algn="just" eaLnBrk="1" fontAlgn="auto" hangingPunct="1">
              <a:spcBef>
                <a:spcPts val="1200"/>
              </a:spcBef>
              <a:buClr>
                <a:srgbClr val="0F5494"/>
              </a:buClr>
              <a:buFont typeface="+mj-lt"/>
              <a:buAutoNum type="arabicPeriod"/>
              <a:defRPr/>
            </a:pPr>
            <a:r>
              <a:rPr lang="en-GB" sz="2000">
                <a:solidFill>
                  <a:schemeClr val="tx1">
                    <a:lumMod val="50000"/>
                  </a:schemeClr>
                </a:solidFill>
              </a:rPr>
              <a:t>Official proof of identity (ID-card/passport with photo and signature) of the legal representative and the LEAR</a:t>
            </a:r>
          </a:p>
          <a:p>
            <a:pPr marL="342900" lvl="1" indent="-342900" algn="just" eaLnBrk="1" fontAlgn="auto" hangingPunct="1">
              <a:spcBef>
                <a:spcPts val="1200"/>
              </a:spcBef>
              <a:buClr>
                <a:srgbClr val="0F5494"/>
              </a:buClr>
              <a:buFont typeface="+mj-lt"/>
              <a:buAutoNum type="arabicPeriod"/>
              <a:defRPr/>
            </a:pPr>
            <a:r>
              <a:rPr lang="en-GB" sz="2000">
                <a:solidFill>
                  <a:schemeClr val="tx1">
                    <a:lumMod val="50000"/>
                  </a:schemeClr>
                </a:solidFill>
              </a:rPr>
              <a:t>Proof of empowerment of the legal representative	</a:t>
            </a:r>
            <a:endParaRPr lang="en-US" sz="2000">
              <a:solidFill>
                <a:schemeClr val="tx1">
                  <a:lumMod val="50000"/>
                </a:schemeClr>
              </a:solidFill>
            </a:endParaRPr>
          </a:p>
          <a:p>
            <a:pPr marL="0" lvl="1" indent="0" algn="just" eaLnBrk="1" fontAlgn="auto" hangingPunct="1">
              <a:spcBef>
                <a:spcPts val="1200"/>
              </a:spcBef>
              <a:buClr>
                <a:schemeClr val="accent2"/>
              </a:buClr>
              <a:buNone/>
              <a:defRPr/>
            </a:pPr>
            <a:r>
              <a:rPr lang="en-US" sz="1800" i="1">
                <a:solidFill>
                  <a:schemeClr val="tx1">
                    <a:lumMod val="50000"/>
                  </a:schemeClr>
                </a:solidFill>
              </a:rPr>
              <a:t>Scanned version of these documents shall be uploaded in the Participant Register. </a:t>
            </a:r>
            <a:r>
              <a:rPr lang="en-US" altLang="en-US" sz="1800" i="1">
                <a:solidFill>
                  <a:schemeClr val="tx1">
                    <a:lumMod val="50000"/>
                  </a:schemeClr>
                </a:solidFill>
              </a:rPr>
              <a:t>Original of the LEAR appointment letter (1) must be kept in the entity's premises. </a:t>
            </a:r>
          </a:p>
          <a:p>
            <a:pPr marL="0" lvl="1" indent="0" algn="just" eaLnBrk="1" fontAlgn="auto" hangingPunct="1">
              <a:spcBef>
                <a:spcPts val="1200"/>
              </a:spcBef>
              <a:buClr>
                <a:schemeClr val="accent2"/>
              </a:buClr>
              <a:buNone/>
              <a:defRPr/>
            </a:pPr>
            <a:endParaRPr lang="en-US" altLang="en-US">
              <a:solidFill>
                <a:schemeClr val="tx1">
                  <a:lumMod val="50000"/>
                </a:schemeClr>
              </a:solidFill>
            </a:endParaRPr>
          </a:p>
          <a:p>
            <a:pPr marL="0" lvl="1" indent="0" algn="just" eaLnBrk="1" fontAlgn="auto" hangingPunct="1">
              <a:spcBef>
                <a:spcPts val="1200"/>
              </a:spcBef>
              <a:buClr>
                <a:schemeClr val="accent2"/>
              </a:buClr>
              <a:buNone/>
              <a:defRPr/>
            </a:pPr>
            <a:endParaRPr lang="en-GB" altLang="en-US" sz="1800">
              <a:solidFill>
                <a:schemeClr val="tx1">
                  <a:lumMod val="50000"/>
                </a:schemeClr>
              </a:solidFill>
            </a:endParaRPr>
          </a:p>
          <a:p>
            <a:pPr marL="0" lvl="1" indent="0" algn="just" eaLnBrk="1" fontAlgn="auto" hangingPunct="1">
              <a:spcBef>
                <a:spcPts val="1200"/>
              </a:spcBef>
              <a:buClr>
                <a:schemeClr val="accent2"/>
              </a:buClr>
              <a:buNone/>
              <a:defRPr/>
            </a:pPr>
            <a:r>
              <a:rPr lang="en-GB" sz="1800">
                <a:solidFill>
                  <a:schemeClr val="tx1">
                    <a:lumMod val="50000"/>
                  </a:schemeClr>
                </a:solidFill>
              </a:rPr>
              <a:t>		</a:t>
            </a:r>
          </a:p>
          <a:p>
            <a:pPr marL="0" lvl="1" indent="0" algn="just" eaLnBrk="1" fontAlgn="auto" hangingPunct="1">
              <a:spcBef>
                <a:spcPts val="1200"/>
              </a:spcBef>
              <a:buNone/>
              <a:defRPr/>
            </a:pPr>
            <a:endParaRPr lang="en-GB" sz="800">
              <a:solidFill>
                <a:schemeClr val="tx1">
                  <a:lumMod val="50000"/>
                </a:schemeClr>
              </a:solidFill>
            </a:endParaRPr>
          </a:p>
          <a:p>
            <a:pPr marL="0" lvl="1" indent="0" algn="just" eaLnBrk="1" fontAlgn="auto" hangingPunct="1">
              <a:spcBef>
                <a:spcPts val="600"/>
              </a:spcBef>
              <a:buNone/>
              <a:defRPr/>
            </a:pPr>
            <a:endParaRPr lang="en-GB" sz="1800">
              <a:solidFill>
                <a:schemeClr val="tx1">
                  <a:lumMod val="50000"/>
                </a:schemeClr>
              </a:solidFill>
            </a:endParaRPr>
          </a:p>
          <a:p>
            <a:pPr marL="342900" lvl="1" indent="-342900" eaLnBrk="1" fontAlgn="auto" hangingPunct="1">
              <a:spcBef>
                <a:spcPts val="2400"/>
              </a:spcBef>
              <a:defRPr/>
            </a:pPr>
            <a:endParaRPr lang="en-GB" sz="1800">
              <a:solidFill>
                <a:schemeClr val="tx1">
                  <a:lumMod val="50000"/>
                </a:schemeClr>
              </a:solidFill>
            </a:endParaRPr>
          </a:p>
          <a:p>
            <a:pPr marL="496888" lvl="2" indent="0" eaLnBrk="1" fontAlgn="auto" hangingPunct="1">
              <a:spcBef>
                <a:spcPts val="2400"/>
              </a:spcBef>
              <a:defRPr/>
            </a:pPr>
            <a:endParaRPr lang="en-GB" sz="900">
              <a:solidFill>
                <a:schemeClr val="tx1">
                  <a:lumMod val="50000"/>
                </a:schemeClr>
              </a:solidFill>
            </a:endParaRPr>
          </a:p>
          <a:p>
            <a:pPr marL="0" indent="0" eaLnBrk="1" fontAlgn="auto" hangingPunct="1">
              <a:spcBef>
                <a:spcPts val="0"/>
              </a:spcBef>
              <a:buClr>
                <a:srgbClr val="000099"/>
              </a:buClr>
              <a:buNone/>
              <a:defRPr/>
            </a:pPr>
            <a:endParaRPr lang="en-GB">
              <a:solidFill>
                <a:schemeClr val="tx1">
                  <a:lumMod val="50000"/>
                </a:schemeClr>
              </a:solidFill>
            </a:endParaRPr>
          </a:p>
          <a:p>
            <a:pPr eaLnBrk="1" fontAlgn="auto" hangingPunct="1">
              <a:spcBef>
                <a:spcPts val="0"/>
              </a:spcBef>
              <a:buClr>
                <a:srgbClr val="000099"/>
              </a:buClr>
              <a:defRPr/>
            </a:pPr>
            <a:endParaRPr lang="en-GB" sz="2200">
              <a:solidFill>
                <a:schemeClr val="tx1">
                  <a:lumMod val="50000"/>
                </a:schemeClr>
              </a:solidFill>
            </a:endParaRPr>
          </a:p>
          <a:p>
            <a:pPr lvl="1" eaLnBrk="1" fontAlgn="auto" hangingPunct="1">
              <a:lnSpc>
                <a:spcPct val="80000"/>
              </a:lnSpc>
              <a:buClr>
                <a:srgbClr val="000099"/>
              </a:buClr>
              <a:defRPr/>
            </a:pPr>
            <a:endParaRPr lang="en-GB" sz="2200">
              <a:solidFill>
                <a:schemeClr val="tx1">
                  <a:lumMod val="50000"/>
                </a:schemeClr>
              </a:solidFill>
            </a:endParaRPr>
          </a:p>
          <a:p>
            <a:pPr eaLnBrk="1" fontAlgn="auto" hangingPunct="1">
              <a:spcBef>
                <a:spcPts val="0"/>
              </a:spcBef>
              <a:buClr>
                <a:srgbClr val="000099"/>
              </a:buClr>
              <a:defRPr/>
            </a:pPr>
            <a:endParaRPr lang="en-GB" b="1">
              <a:solidFill>
                <a:schemeClr val="tx1">
                  <a:lumMod val="50000"/>
                </a:schemeClr>
              </a:solidFill>
            </a:endParaRPr>
          </a:p>
        </p:txBody>
      </p:sp>
      <p:sp>
        <p:nvSpPr>
          <p:cNvPr id="87044" name="Rectangle 1">
            <a:extLst>
              <a:ext uri="{FF2B5EF4-FFF2-40B4-BE49-F238E27FC236}">
                <a16:creationId xmlns:a16="http://schemas.microsoft.com/office/drawing/2014/main" id="{E4053EBE-BC7F-441D-0DC0-09D70387ED1C}"/>
              </a:ext>
            </a:extLst>
          </p:cNvPr>
          <p:cNvSpPr>
            <a:spLocks noChangeArrowheads="1"/>
          </p:cNvSpPr>
          <p:nvPr/>
        </p:nvSpPr>
        <p:spPr bwMode="auto">
          <a:xfrm>
            <a:off x="1919289" y="4724401"/>
            <a:ext cx="84978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3" name="Pentagon 16">
            <a:extLst>
              <a:ext uri="{FF2B5EF4-FFF2-40B4-BE49-F238E27FC236}">
                <a16:creationId xmlns:a16="http://schemas.microsoft.com/office/drawing/2014/main" id="{2BEC1777-AA00-F60E-949E-9B8677C351E3}"/>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kern="0">
                <a:solidFill>
                  <a:schemeClr val="bg1"/>
                </a:solidFill>
              </a:rPr>
              <a:t>LEAR appointment documents</a:t>
            </a:r>
            <a:endParaRPr lang="en-US" sz="3200" b="1" kern="1200">
              <a:solidFill>
                <a:schemeClr val="bg1"/>
              </a:solidFill>
              <a:ea typeface="Verdana" panose="020B0604030504040204" pitchFamily="34" charset="0"/>
              <a:cs typeface="+mj-cs"/>
            </a:endParaRPr>
          </a:p>
        </p:txBody>
      </p:sp>
      <p:pic>
        <p:nvPicPr>
          <p:cNvPr id="4" name="Picture 3">
            <a:extLst>
              <a:ext uri="{FF2B5EF4-FFF2-40B4-BE49-F238E27FC236}">
                <a16:creationId xmlns:a16="http://schemas.microsoft.com/office/drawing/2014/main" id="{C17F6A97-3227-5AB2-E1D8-C8B52BD12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08" y="944868"/>
            <a:ext cx="1384455" cy="1517897"/>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id="{5DDB531B-30C6-9876-75B6-7FC9AB1E85E3}"/>
              </a:ext>
            </a:extLst>
          </p:cNvPr>
          <p:cNvSpPr>
            <a:spLocks noChangeArrowheads="1"/>
          </p:cNvSpPr>
          <p:nvPr/>
        </p:nvSpPr>
        <p:spPr bwMode="auto">
          <a:xfrm>
            <a:off x="1415355" y="5939260"/>
            <a:ext cx="9001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200">
                <a:solidFill>
                  <a:srgbClr val="0F5494"/>
                </a:solidFill>
                <a:latin typeface="Verdana" panose="020B0604030504040204" pitchFamily="34" charset="0"/>
              </a:defRPr>
            </a:lvl1pPr>
            <a:lvl2pPr marL="179388">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179388" marR="0" lvl="1" indent="0" algn="l" defTabSz="914400" rtl="0" eaLnBrk="1" fontAlgn="base" latinLnBrk="0" hangingPunct="1">
              <a:lnSpc>
                <a:spcPct val="100000"/>
              </a:lnSpc>
              <a:spcBef>
                <a:spcPts val="600"/>
              </a:spcBef>
              <a:spcAft>
                <a:spcPct val="0"/>
              </a:spcAft>
              <a:buClr>
                <a:srgbClr val="4BC5DE"/>
              </a:buClr>
              <a:buSzTx/>
              <a:buFontTx/>
              <a:buNone/>
              <a:tabLst/>
              <a:defRPr/>
            </a:pPr>
            <a:r>
              <a:rPr kumimoji="0" lang="en-US" altLang="en-US" sz="1600" b="1" i="0" u="none" strike="noStrike" kern="1200" cap="none" spc="0" normalizeH="0" baseline="0" noProof="0">
                <a:ln>
                  <a:noFill/>
                </a:ln>
                <a:solidFill>
                  <a:srgbClr val="0F5494"/>
                </a:solidFill>
                <a:effectLst/>
                <a:uLnTx/>
                <a:uFillTx/>
                <a:latin typeface="Verdana" panose="020B0604030504040204" pitchFamily="34" charset="0"/>
                <a:ea typeface="+mn-ea"/>
                <a:cs typeface="+mn-cs"/>
              </a:rPr>
              <a:t>All communication is </a:t>
            </a: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exclusively managed </a:t>
            </a:r>
            <a:r>
              <a:rPr kumimoji="0" lang="en-US" altLang="en-US" sz="1600" b="1" i="0" u="none" strike="noStrike" kern="1200" cap="none" spc="0" normalizeH="0" baseline="0" noProof="0">
                <a:ln>
                  <a:noFill/>
                </a:ln>
                <a:solidFill>
                  <a:srgbClr val="0F5494"/>
                </a:solidFill>
                <a:effectLst/>
                <a:uLnTx/>
                <a:uFillTx/>
                <a:latin typeface="Verdana" panose="020B0604030504040204" pitchFamily="34" charset="0"/>
                <a:ea typeface="+mn-ea"/>
                <a:cs typeface="+mn-cs"/>
              </a:rPr>
              <a:t>through the Participant Register</a:t>
            </a:r>
          </a:p>
        </p:txBody>
      </p:sp>
      <p:sp>
        <p:nvSpPr>
          <p:cNvPr id="62468" name="Rectangle 9">
            <a:extLst>
              <a:ext uri="{FF2B5EF4-FFF2-40B4-BE49-F238E27FC236}">
                <a16:creationId xmlns:a16="http://schemas.microsoft.com/office/drawing/2014/main" id="{54218278-C9C2-964A-A333-3FEE61658A9E}"/>
              </a:ext>
            </a:extLst>
          </p:cNvPr>
          <p:cNvSpPr>
            <a:spLocks noChangeArrowheads="1"/>
          </p:cNvSpPr>
          <p:nvPr/>
        </p:nvSpPr>
        <p:spPr bwMode="auto">
          <a:xfrm>
            <a:off x="2257426" y="4240213"/>
            <a:ext cx="1152525"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62469" name="Rectangle 10">
            <a:extLst>
              <a:ext uri="{FF2B5EF4-FFF2-40B4-BE49-F238E27FC236}">
                <a16:creationId xmlns:a16="http://schemas.microsoft.com/office/drawing/2014/main" id="{9F37A587-C690-534F-E818-A11CCA84BC10}"/>
              </a:ext>
            </a:extLst>
          </p:cNvPr>
          <p:cNvSpPr>
            <a:spLocks noChangeArrowheads="1"/>
          </p:cNvSpPr>
          <p:nvPr/>
        </p:nvSpPr>
        <p:spPr bwMode="auto">
          <a:xfrm>
            <a:off x="1970089" y="5346700"/>
            <a:ext cx="1150937" cy="24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sp>
        <p:nvSpPr>
          <p:cNvPr id="62470" name="Rectangle 1">
            <a:extLst>
              <a:ext uri="{FF2B5EF4-FFF2-40B4-BE49-F238E27FC236}">
                <a16:creationId xmlns:a16="http://schemas.microsoft.com/office/drawing/2014/main" id="{99F4F11A-88A8-BF4D-0C9C-FCD3CA0D2000}"/>
              </a:ext>
            </a:extLst>
          </p:cNvPr>
          <p:cNvSpPr>
            <a:spLocks noChangeArrowheads="1"/>
          </p:cNvSpPr>
          <p:nvPr/>
        </p:nvSpPr>
        <p:spPr bwMode="auto">
          <a:xfrm>
            <a:off x="1919065" y="1408815"/>
            <a:ext cx="8281862"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rgbClr val="0F5494"/>
                </a:solidFill>
                <a:latin typeface="Verdana" panose="020B0604030504040204" pitchFamily="34" charset="0"/>
              </a:defRPr>
            </a:lvl1pPr>
            <a:lvl2pPr>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1" indent="0" algn="ctr" defTabSz="914400" rtl="0" eaLnBrk="1" fontAlgn="base" latinLnBrk="0" hangingPunct="1">
              <a:lnSpc>
                <a:spcPct val="100000"/>
              </a:lnSpc>
              <a:spcBef>
                <a:spcPct val="0"/>
              </a:spcBef>
              <a:spcAft>
                <a:spcPct val="0"/>
              </a:spcAft>
              <a:buClr>
                <a:srgbClr val="4BC5DE"/>
              </a:buClr>
              <a:buSzTx/>
              <a:buFontTx/>
              <a:buNone/>
              <a:tabLst/>
              <a:defRPr/>
            </a:pPr>
            <a:r>
              <a:rPr kumimoji="0" lang="en-US" altLang="en-US" sz="1600" b="1" i="0" u="none" strike="noStrike" kern="1200" cap="none" spc="0" normalizeH="0" baseline="0" noProof="0">
                <a:ln>
                  <a:noFill/>
                </a:ln>
                <a:solidFill>
                  <a:srgbClr val="0F5494"/>
                </a:solidFill>
                <a:effectLst/>
                <a:uLnTx/>
                <a:uFillTx/>
                <a:latin typeface="Verdana" panose="020B0604030504040204" pitchFamily="34" charset="0"/>
                <a:ea typeface="+mn-ea"/>
                <a:cs typeface="+mn-cs"/>
              </a:rPr>
              <a:t>Messages are notified via e-mail </a:t>
            </a: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to the contact person</a:t>
            </a:r>
          </a:p>
          <a:p>
            <a:pPr marL="0" marR="0" lvl="1" indent="0" algn="ctr" defTabSz="914400" rtl="0" eaLnBrk="1" fontAlgn="base" latinLnBrk="0" hangingPunct="1">
              <a:lnSpc>
                <a:spcPct val="100000"/>
              </a:lnSpc>
              <a:spcBef>
                <a:spcPct val="0"/>
              </a:spcBef>
              <a:spcAft>
                <a:spcPct val="0"/>
              </a:spcAft>
              <a:buClr>
                <a:srgbClr val="4BC5DE"/>
              </a:buClr>
              <a:buSzTx/>
              <a:buFontTx/>
              <a:buNone/>
              <a:tabLst/>
              <a:defRPr/>
            </a:pP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a:t>
            </a:r>
            <a:r>
              <a:rPr kumimoji="0" lang="en-US" altLang="en-US" sz="1600" b="0" i="0" u="none" strike="noStrike" kern="1200" cap="none" spc="0" normalizeH="0" baseline="0" noProof="0">
                <a:ln>
                  <a:noFill/>
                </a:ln>
                <a:solidFill>
                  <a:srgbClr val="034EA2"/>
                </a:solidFill>
                <a:effectLst/>
                <a:uLnTx/>
                <a:uFillTx/>
                <a:latin typeface="Verdana" panose="020B0604030504040204" pitchFamily="34" charset="0"/>
                <a:ea typeface="+mn-ea"/>
                <a:cs typeface="+mn-cs"/>
              </a:rPr>
              <a:t>i.e. self-registrant or </a:t>
            </a:r>
            <a:r>
              <a:rPr kumimoji="0" lang="en-US"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rPr>
              <a:t>the appointed LEAR)</a:t>
            </a:r>
            <a:endParaRPr kumimoji="0" lang="en-GB" altLang="en-US" sz="1600" b="0" i="0" u="none" strike="noStrike" kern="1200" cap="none" spc="0" normalizeH="0" baseline="0" noProof="0">
              <a:ln>
                <a:noFill/>
              </a:ln>
              <a:solidFill>
                <a:srgbClr val="0F5494"/>
              </a:solidFill>
              <a:effectLst/>
              <a:uLnTx/>
              <a:uFillTx/>
              <a:latin typeface="Verdana" panose="020B0604030504040204" pitchFamily="34" charset="0"/>
              <a:ea typeface="+mn-ea"/>
              <a:cs typeface="+mn-cs"/>
            </a:endParaRPr>
          </a:p>
        </p:txBody>
      </p:sp>
      <p:pic>
        <p:nvPicPr>
          <p:cNvPr id="62471" name="Picture 4">
            <a:extLst>
              <a:ext uri="{FF2B5EF4-FFF2-40B4-BE49-F238E27FC236}">
                <a16:creationId xmlns:a16="http://schemas.microsoft.com/office/drawing/2014/main" id="{F8B6C485-804E-1D0F-A95F-EFCFE7F45F0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9516" y="2120812"/>
            <a:ext cx="8712967" cy="36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entagon 16">
            <a:extLst>
              <a:ext uri="{FF2B5EF4-FFF2-40B4-BE49-F238E27FC236}">
                <a16:creationId xmlns:a16="http://schemas.microsoft.com/office/drawing/2014/main" id="{3E67972D-2B04-06B8-6C74-E9BEA840700C}"/>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US" altLang="en-US" sz="3200" b="1" kern="0">
                <a:solidFill>
                  <a:schemeClr val="bg1"/>
                </a:solidFill>
              </a:rPr>
              <a:t>Communication</a:t>
            </a:r>
            <a:endParaRPr lang="en-US" sz="3200" b="1" kern="1200">
              <a:solidFill>
                <a:schemeClr val="bg1"/>
              </a:solidFill>
              <a:ea typeface="Verdana" panose="020B0604030504040204" pitchFamily="34" charset="0"/>
              <a:cs typeface="+mj-cs"/>
            </a:endParaRPr>
          </a:p>
        </p:txBody>
      </p:sp>
      <p:pic>
        <p:nvPicPr>
          <p:cNvPr id="6" name="Picture 5">
            <a:extLst>
              <a:ext uri="{FF2B5EF4-FFF2-40B4-BE49-F238E27FC236}">
                <a16:creationId xmlns:a16="http://schemas.microsoft.com/office/drawing/2014/main" id="{FEB6E3CD-9834-BBE1-86EB-50D4CAEE4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92" y="1308676"/>
            <a:ext cx="985263" cy="10800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DB7E1-2D5C-0E65-D71C-FFDE89C23DC7}"/>
              </a:ext>
            </a:extLst>
          </p:cNvPr>
          <p:cNvSpPr>
            <a:spLocks noGrp="1"/>
          </p:cNvSpPr>
          <p:nvPr>
            <p:ph type="body" sz="quarter" idx="17"/>
          </p:nvPr>
        </p:nvSpPr>
        <p:spPr>
          <a:xfrm>
            <a:off x="1268864" y="1377295"/>
            <a:ext cx="10486869" cy="4103410"/>
          </a:xfrm>
        </p:spPr>
        <p:txBody>
          <a:bodyPr wrap="square" rtlCol="0" anchor="t">
            <a:normAutofit/>
          </a:bodyPr>
          <a:lstStyle/>
          <a:p>
            <a:pPr marL="0" indent="0" eaLnBrk="1" fontAlgn="auto" hangingPunct="1">
              <a:buNone/>
              <a:defRPr/>
            </a:pPr>
            <a:r>
              <a:rPr lang="en-US" sz="2400" b="1" u="sng">
                <a:solidFill>
                  <a:schemeClr val="tx1">
                    <a:lumMod val="50000"/>
                  </a:schemeClr>
                </a:solidFill>
              </a:rPr>
              <a:t>Declared PIC</a:t>
            </a:r>
          </a:p>
          <a:p>
            <a:pPr eaLnBrk="1" fontAlgn="auto" hangingPunct="1">
              <a:defRPr/>
            </a:pPr>
            <a:r>
              <a:rPr lang="en-US" sz="2000">
                <a:solidFill>
                  <a:schemeClr val="tx1">
                    <a:lumMod val="50000"/>
                  </a:schemeClr>
                </a:solidFill>
              </a:rPr>
              <a:t>In case the self-registrant left the </a:t>
            </a:r>
            <a:r>
              <a:rPr lang="en-US" sz="2000" err="1">
                <a:solidFill>
                  <a:schemeClr val="tx1">
                    <a:lumMod val="50000"/>
                  </a:schemeClr>
                </a:solidFill>
              </a:rPr>
              <a:t>organisation</a:t>
            </a:r>
            <a:r>
              <a:rPr lang="en-US" sz="2000">
                <a:solidFill>
                  <a:schemeClr val="tx1">
                    <a:lumMod val="50000"/>
                  </a:schemeClr>
                </a:solidFill>
              </a:rPr>
              <a:t> and no one has access to a declared PIC – a new PIC needs to be created and REA CVS informed</a:t>
            </a:r>
          </a:p>
          <a:p>
            <a:pPr eaLnBrk="1" fontAlgn="auto" hangingPunct="1">
              <a:defRPr/>
            </a:pPr>
            <a:endParaRPr lang="en-US" sz="2000">
              <a:solidFill>
                <a:schemeClr val="tx1">
                  <a:lumMod val="50000"/>
                </a:schemeClr>
              </a:solidFill>
            </a:endParaRPr>
          </a:p>
          <a:p>
            <a:pPr marL="0" indent="0" eaLnBrk="1" fontAlgn="auto" hangingPunct="1">
              <a:buNone/>
              <a:defRPr/>
            </a:pPr>
            <a:r>
              <a:rPr lang="en-US" sz="2400" b="1" u="sng">
                <a:solidFill>
                  <a:schemeClr val="tx1">
                    <a:lumMod val="50000"/>
                  </a:schemeClr>
                </a:solidFill>
              </a:rPr>
              <a:t>Valid PIC</a:t>
            </a:r>
          </a:p>
          <a:p>
            <a:pPr eaLnBrk="1" fontAlgn="auto" hangingPunct="1">
              <a:defRPr/>
            </a:pPr>
            <a:r>
              <a:rPr lang="en-US" sz="2000">
                <a:solidFill>
                  <a:schemeClr val="tx1">
                    <a:lumMod val="50000"/>
                  </a:schemeClr>
                </a:solidFill>
              </a:rPr>
              <a:t>If the LEAR is not available anymore and there are no Account Administrators, a new LEAR needs to be appointed – LEAR recovery procedure</a:t>
            </a:r>
          </a:p>
          <a:p>
            <a:pPr marL="0" indent="0" eaLnBrk="1" fontAlgn="auto" hangingPunct="1">
              <a:buNone/>
              <a:defRPr/>
            </a:pPr>
            <a:r>
              <a:rPr lang="en-US">
                <a:solidFill>
                  <a:schemeClr val="tx1">
                    <a:lumMod val="50000"/>
                  </a:schemeClr>
                </a:solidFill>
                <a:hlinkClick r:id="rId3">
                  <a:extLst>
                    <a:ext uri="{A12FA001-AC4F-418D-AE19-62706E023703}">
                      <ahyp:hlinkClr xmlns:ahyp="http://schemas.microsoft.com/office/drawing/2018/hyperlinkcolor" val="tx"/>
                    </a:ext>
                  </a:extLst>
                </a:hlinkClick>
              </a:rPr>
              <a:t>https://ec.europa.eu/research/participants/urf/lear-recovery/request/</a:t>
            </a:r>
            <a:endParaRPr lang="en-US">
              <a:solidFill>
                <a:schemeClr val="tx1">
                  <a:lumMod val="50000"/>
                </a:schemeClr>
              </a:solidFill>
            </a:endParaRPr>
          </a:p>
          <a:p>
            <a:pPr marL="0" indent="0" eaLnBrk="1" fontAlgn="auto" hangingPunct="1">
              <a:buNone/>
              <a:defRPr/>
            </a:pPr>
            <a:endParaRPr lang="en-GB">
              <a:solidFill>
                <a:schemeClr val="tx1">
                  <a:lumMod val="50000"/>
                </a:schemeClr>
              </a:solidFill>
            </a:endParaRPr>
          </a:p>
        </p:txBody>
      </p:sp>
      <p:sp>
        <p:nvSpPr>
          <p:cNvPr id="2" name="Pentagon 16">
            <a:extLst>
              <a:ext uri="{FF2B5EF4-FFF2-40B4-BE49-F238E27FC236}">
                <a16:creationId xmlns:a16="http://schemas.microsoft.com/office/drawing/2014/main" id="{A320E14A-26F5-25E8-45B8-F7867FD350FB}"/>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altLang="en-US" sz="3200" b="1">
                <a:solidFill>
                  <a:schemeClr val="bg1"/>
                </a:solidFill>
              </a:rPr>
              <a:t>Access </a:t>
            </a:r>
            <a:r>
              <a:rPr lang="fr-BE" altLang="en-US" sz="3200" b="1" err="1">
                <a:solidFill>
                  <a:schemeClr val="bg1"/>
                </a:solidFill>
              </a:rPr>
              <a:t>lost</a:t>
            </a:r>
            <a:r>
              <a:rPr lang="fr-BE" altLang="en-US" sz="3200" b="1">
                <a:solidFill>
                  <a:schemeClr val="bg1"/>
                </a:solidFill>
              </a:rPr>
              <a:t> to a </a:t>
            </a:r>
            <a:r>
              <a:rPr lang="fr-BE" altLang="en-US" sz="3200" b="1" err="1">
                <a:solidFill>
                  <a:schemeClr val="bg1"/>
                </a:solidFill>
              </a:rPr>
              <a:t>declared</a:t>
            </a:r>
            <a:r>
              <a:rPr lang="fr-BE" altLang="en-US" sz="3200" b="1">
                <a:solidFill>
                  <a:schemeClr val="bg1"/>
                </a:solidFill>
              </a:rPr>
              <a:t> or </a:t>
            </a:r>
            <a:r>
              <a:rPr lang="fr-BE" altLang="en-US" sz="3200" b="1" err="1">
                <a:solidFill>
                  <a:schemeClr val="bg1"/>
                </a:solidFill>
              </a:rPr>
              <a:t>valid</a:t>
            </a:r>
            <a:r>
              <a:rPr lang="fr-BE" altLang="en-US" sz="3200" b="1">
                <a:solidFill>
                  <a:schemeClr val="bg1"/>
                </a:solidFill>
              </a:rPr>
              <a:t> PIC</a:t>
            </a:r>
            <a:endParaRPr lang="en-US" sz="3200" b="1" kern="1200">
              <a:solidFill>
                <a:schemeClr val="bg1"/>
              </a:solidFill>
              <a:ea typeface="Verdana" panose="020B0604030504040204" pitchFamily="34" charset="0"/>
              <a:cs typeface="+mj-cs"/>
            </a:endParaRPr>
          </a:p>
        </p:txBody>
      </p:sp>
      <p:pic>
        <p:nvPicPr>
          <p:cNvPr id="4" name="Picture 3">
            <a:extLst>
              <a:ext uri="{FF2B5EF4-FFF2-40B4-BE49-F238E27FC236}">
                <a16:creationId xmlns:a16="http://schemas.microsoft.com/office/drawing/2014/main" id="{7234C96C-CC9E-CCB2-1716-AFF54E245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7" y="1377295"/>
            <a:ext cx="982895" cy="1080000"/>
          </a:xfrm>
          <a:prstGeom prst="rect">
            <a:avLst/>
          </a:prstGeom>
        </p:spPr>
      </p:pic>
      <p:pic>
        <p:nvPicPr>
          <p:cNvPr id="7" name="Picture 6">
            <a:extLst>
              <a:ext uri="{FF2B5EF4-FFF2-40B4-BE49-F238E27FC236}">
                <a16:creationId xmlns:a16="http://schemas.microsoft.com/office/drawing/2014/main" id="{75A6EA5A-CD19-1055-A96C-D7DB0009E42A}"/>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417" y="3320706"/>
            <a:ext cx="982895" cy="10800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1" name="Content Placeholder 1">
            <a:extLst>
              <a:ext uri="{FF2B5EF4-FFF2-40B4-BE49-F238E27FC236}">
                <a16:creationId xmlns:a16="http://schemas.microsoft.com/office/drawing/2014/main" id="{CF681A2A-1729-E965-E76E-CA86B215806F}"/>
              </a:ext>
            </a:extLst>
          </p:cNvPr>
          <p:cNvGraphicFramePr>
            <a:graphicFrameLocks noGrp="1"/>
          </p:cNvGraphicFramePr>
          <p:nvPr>
            <p:ph idx="4294967295"/>
            <p:extLst>
              <p:ext uri="{D42A27DB-BD31-4B8C-83A1-F6EECF244321}">
                <p14:modId xmlns:p14="http://schemas.microsoft.com/office/powerpoint/2010/main" val="2113899122"/>
              </p:ext>
            </p:extLst>
          </p:nvPr>
        </p:nvGraphicFramePr>
        <p:xfrm>
          <a:off x="947737" y="1475076"/>
          <a:ext cx="10296525"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entagon 16">
            <a:extLst>
              <a:ext uri="{FF2B5EF4-FFF2-40B4-BE49-F238E27FC236}">
                <a16:creationId xmlns:a16="http://schemas.microsoft.com/office/drawing/2014/main" id="{250B79A4-8866-B05A-4C12-91FAE30BAFE1}"/>
              </a:ext>
            </a:extLst>
          </p:cNvPr>
          <p:cNvSpPr/>
          <p:nvPr/>
        </p:nvSpPr>
        <p:spPr bwMode="auto">
          <a:xfrm>
            <a:off x="-1" y="170378"/>
            <a:ext cx="11857055" cy="561760"/>
          </a:xfrm>
          <a:prstGeom prst="homePlate">
            <a:avLst>
              <a:gd name="adj" fmla="val 51952"/>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en-IE" altLang="en-US" sz="3200" b="1">
                <a:solidFill>
                  <a:schemeClr val="bg1"/>
                </a:solidFill>
              </a:rPr>
              <a:t>Guidance documents</a:t>
            </a:r>
            <a:endParaRPr lang="en-US" sz="3200" b="1" kern="1200">
              <a:solidFill>
                <a:schemeClr val="bg1"/>
              </a:solidFill>
              <a:ea typeface="Verdana" panose="020B0604030504040204" pitchFamily="34" charset="0"/>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7"/>
          </p:nvPr>
        </p:nvSpPr>
        <p:spPr/>
        <p:txBody>
          <a:bodyPr/>
          <a:lstStyle/>
          <a:p>
            <a:pPr marL="0" indent="0" algn="ctr">
              <a:buNone/>
            </a:pPr>
            <a:r>
              <a:rPr lang="en-US"/>
              <a:t>For questions about EU research funding </a:t>
            </a:r>
            <a:r>
              <a:rPr lang="en-US" err="1"/>
              <a:t>programmes</a:t>
            </a:r>
            <a:r>
              <a:rPr lang="en-US"/>
              <a:t>, </a:t>
            </a:r>
            <a:br>
              <a:rPr lang="en-US"/>
            </a:br>
            <a:r>
              <a:rPr lang="en-US"/>
              <a:t>you can contact the Research Enquiry Service via the webform:</a:t>
            </a:r>
          </a:p>
          <a:p>
            <a:pPr marL="0" indent="0" algn="ctr">
              <a:buNone/>
            </a:pPr>
            <a:r>
              <a:rPr lang="en-US">
                <a:hlinkClick r:id="rId2"/>
              </a:rPr>
              <a:t>Research Enquiry Service (europa.eu)</a:t>
            </a:r>
            <a:endParaRPr lang="en-US"/>
          </a:p>
          <a:p>
            <a:pPr marL="0" indent="0" algn="ctr">
              <a:buNone/>
            </a:pPr>
            <a:endParaRPr lang="en-GB"/>
          </a:p>
        </p:txBody>
      </p:sp>
      <p:sp>
        <p:nvSpPr>
          <p:cNvPr id="2" name="Title 1"/>
          <p:cNvSpPr>
            <a:spLocks noGrp="1"/>
          </p:cNvSpPr>
          <p:nvPr>
            <p:ph type="title"/>
          </p:nvPr>
        </p:nvSpPr>
        <p:spPr>
          <a:xfrm>
            <a:off x="838201" y="1131448"/>
            <a:ext cx="10515600" cy="473104"/>
          </a:xfrm>
        </p:spPr>
        <p:txBody>
          <a:bodyPr/>
          <a:lstStyle/>
          <a:p>
            <a:pPr algn="ctr"/>
            <a:r>
              <a:rPr lang="en-US"/>
              <a:t>Research Enquiry Service </a:t>
            </a:r>
            <a:br>
              <a:rPr lang="en-US"/>
            </a:br>
            <a:endParaRPr lang="en-GB"/>
          </a:p>
        </p:txBody>
      </p:sp>
      <p:pic>
        <p:nvPicPr>
          <p:cNvPr id="5" name="Picture 4">
            <a:extLst>
              <a:ext uri="{FF2B5EF4-FFF2-40B4-BE49-F238E27FC236}">
                <a16:creationId xmlns:a16="http://schemas.microsoft.com/office/drawing/2014/main" id="{BFFF0601-5517-BA69-E58D-C136745CD7E4}"/>
              </a:ext>
            </a:extLst>
          </p:cNvPr>
          <p:cNvPicPr>
            <a:picLocks noChangeAspect="1"/>
          </p:cNvPicPr>
          <p:nvPr/>
        </p:nvPicPr>
        <p:blipFill>
          <a:blip r:embed="rId3"/>
          <a:stretch>
            <a:fillRect/>
          </a:stretch>
        </p:blipFill>
        <p:spPr>
          <a:xfrm>
            <a:off x="4608346" y="3429000"/>
            <a:ext cx="2975307" cy="2930900"/>
          </a:xfrm>
          <a:prstGeom prst="rect">
            <a:avLst/>
          </a:prstGeom>
        </p:spPr>
      </p:pic>
    </p:spTree>
    <p:extLst>
      <p:ext uri="{BB962C8B-B14F-4D97-AF65-F5344CB8AC3E}">
        <p14:creationId xmlns:p14="http://schemas.microsoft.com/office/powerpoint/2010/main" val="1058563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1852616"/>
            <a:ext cx="8229600" cy="1373951"/>
          </a:xfrm>
          <a:prstGeom prst="rect">
            <a:avLst/>
          </a:prstGeom>
        </p:spPr>
        <p:txBody>
          <a:bodyPr wrap="none" lIns="91440" tIns="0" rIns="9144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4000" kern="0">
                <a:solidFill>
                  <a:schemeClr val="accent4"/>
                </a:solidFill>
              </a:rPr>
              <a:t>Thank you!</a:t>
            </a:r>
            <a:endParaRPr lang="en-GB" sz="4000" kern="0">
              <a:solidFill>
                <a:schemeClr val="accent4"/>
              </a:solidFill>
              <a:cs typeface="Arial"/>
            </a:endParaRPr>
          </a:p>
          <a:p>
            <a:pPr algn="ctr"/>
            <a:br>
              <a:rPr lang="en-GB" b="0" kern="0">
                <a:latin typeface="EC Square Sans Pro" panose="020B0506040000020004" pitchFamily="34" charset="0"/>
              </a:rPr>
            </a:br>
            <a:r>
              <a:rPr lang="en-GB" b="0" kern="0">
                <a:latin typeface="EC Square Sans Pro"/>
              </a:rPr>
              <a:t> </a:t>
            </a:r>
            <a:br>
              <a:rPr lang="en-GB" b="0" kern="0">
                <a:latin typeface="EC Square Sans Pro" panose="020B0506040000020004" pitchFamily="34" charset="0"/>
              </a:rPr>
            </a:br>
            <a:br>
              <a:rPr lang="en-GB" b="0" kern="0">
                <a:latin typeface="EC Square Sans Pro" panose="020B0506040000020004" pitchFamily="34" charset="0"/>
              </a:rPr>
            </a:br>
            <a:br>
              <a:rPr lang="en-GB" kern="0"/>
            </a:br>
            <a:endParaRPr lang="en-GB" kern="0"/>
          </a:p>
        </p:txBody>
      </p:sp>
      <p:sp>
        <p:nvSpPr>
          <p:cNvPr id="5" name="TextBox 4"/>
          <p:cNvSpPr txBox="1"/>
          <p:nvPr/>
        </p:nvSpPr>
        <p:spPr>
          <a:xfrm>
            <a:off x="560128" y="4968549"/>
            <a:ext cx="5287901" cy="400110"/>
          </a:xfrm>
          <a:prstGeom prst="rect">
            <a:avLst/>
          </a:prstGeom>
          <a:noFill/>
        </p:spPr>
        <p:txBody>
          <a:bodyPr wrap="square" lIns="0" tIns="45720" rIns="91440" bIns="45720" rtlCol="0" anchor="ctr" anchorCtr="0">
            <a:spAutoFit/>
          </a:bodyPr>
          <a:lstStyle/>
          <a:p>
            <a:pPr algn="ctr"/>
            <a:r>
              <a:rPr lang="en-GB" sz="2000" b="1">
                <a:solidFill>
                  <a:schemeClr val="tx2"/>
                </a:solidFill>
                <a:latin typeface="Arial"/>
                <a:cs typeface="Arial"/>
              </a:rPr>
              <a:t>#</a:t>
            </a:r>
            <a:r>
              <a:rPr lang="en-GB" sz="2000" b="1">
                <a:solidFill>
                  <a:schemeClr val="tx2"/>
                </a:solidFill>
                <a:ea typeface="+mn-lt"/>
                <a:cs typeface="+mn-lt"/>
              </a:rPr>
              <a:t>EUInnovationEcosytems @EU_EISMEA</a:t>
            </a:r>
            <a:endParaRPr lang="en-GB" sz="2000" b="1">
              <a:solidFill>
                <a:schemeClr val="tx2"/>
              </a:solidFill>
              <a:latin typeface="Arial"/>
              <a:cs typeface="Arial"/>
            </a:endParaRPr>
          </a:p>
        </p:txBody>
      </p:sp>
      <p:sp>
        <p:nvSpPr>
          <p:cNvPr id="6" name="TextBox 5"/>
          <p:cNvSpPr txBox="1"/>
          <p:nvPr/>
        </p:nvSpPr>
        <p:spPr>
          <a:xfrm>
            <a:off x="-1274" y="3956941"/>
            <a:ext cx="6410704" cy="1077218"/>
          </a:xfrm>
          <a:prstGeom prst="rect">
            <a:avLst/>
          </a:prstGeom>
          <a:noFill/>
        </p:spPr>
        <p:txBody>
          <a:bodyPr wrap="square" lIns="91440" tIns="45720" rIns="91440" bIns="45720" rtlCol="0" anchor="t">
            <a:spAutoFit/>
          </a:bodyPr>
          <a:lstStyle/>
          <a:p>
            <a:pPr algn="ctr"/>
            <a:r>
              <a:rPr lang="en-IE" dirty="0">
                <a:solidFill>
                  <a:srgbClr val="024EA2"/>
                </a:solidFill>
                <a:latin typeface="Arial"/>
                <a:cs typeface="Arial"/>
                <a:hlinkClick r:id="rId2"/>
              </a:rPr>
              <a:t>EISMEA-EU-ECOSYSTEMS@ec.europa.eu</a:t>
            </a:r>
            <a:r>
              <a:rPr lang="en-IE" b="1" dirty="0">
                <a:solidFill>
                  <a:srgbClr val="024EA2"/>
                </a:solidFill>
                <a:latin typeface="+mj-lt"/>
                <a:cs typeface="Arial"/>
              </a:rPr>
              <a:t> </a:t>
            </a:r>
            <a:endParaRPr lang="en-IE" b="1" dirty="0">
              <a:latin typeface="+mj-lt"/>
              <a:cs typeface="Arial"/>
            </a:endParaRPr>
          </a:p>
          <a:p>
            <a:pPr algn="ctr"/>
            <a:r>
              <a:rPr lang="en-US" dirty="0">
                <a:ea typeface="+mn-lt"/>
                <a:cs typeface="+mn-lt"/>
                <a:hlinkClick r:id="rId3"/>
              </a:rPr>
              <a:t>European Innovation Ecosystems website</a:t>
            </a:r>
            <a:br>
              <a:rPr lang="en-US" dirty="0">
                <a:ea typeface="+mn-lt"/>
                <a:cs typeface="+mn-lt"/>
              </a:rPr>
            </a:br>
            <a:endParaRPr lang="en-GB" dirty="0">
              <a:solidFill>
                <a:schemeClr val="tx2"/>
              </a:solidFill>
              <a:cs typeface="Arial"/>
            </a:endParaRPr>
          </a:p>
          <a:p>
            <a:pPr algn="ctr"/>
            <a:endParaRPr lang="en-GB" sz="1000" b="0" dirty="0">
              <a:solidFill>
                <a:schemeClr val="accent3"/>
              </a:solidFill>
            </a:endParaRPr>
          </a:p>
        </p:txBody>
      </p:sp>
      <p:sp>
        <p:nvSpPr>
          <p:cNvPr id="2" name="TextBox 1">
            <a:extLst>
              <a:ext uri="{FF2B5EF4-FFF2-40B4-BE49-F238E27FC236}">
                <a16:creationId xmlns:a16="http://schemas.microsoft.com/office/drawing/2014/main" id="{DA83AF82-83AE-C5C3-0744-FBBDD777B348}"/>
              </a:ext>
            </a:extLst>
          </p:cNvPr>
          <p:cNvSpPr txBox="1"/>
          <p:nvPr/>
        </p:nvSpPr>
        <p:spPr>
          <a:xfrm>
            <a:off x="3107899" y="2963328"/>
            <a:ext cx="5674579" cy="523220"/>
          </a:xfrm>
          <a:prstGeom prst="rect">
            <a:avLst/>
          </a:prstGeom>
          <a:noFill/>
        </p:spPr>
        <p:txBody>
          <a:bodyPr wrap="square" lIns="0" tIns="45720" rIns="91440" bIns="45720" rtlCol="0" anchor="ctr" anchorCtr="0">
            <a:spAutoFit/>
          </a:bodyPr>
          <a:lstStyle/>
          <a:p>
            <a:pPr algn="ctr"/>
            <a:r>
              <a:rPr lang="en-GB" sz="2800" b="1">
                <a:solidFill>
                  <a:schemeClr val="tx2"/>
                </a:solidFill>
                <a:latin typeface="Arial"/>
                <a:cs typeface="Arial"/>
              </a:rPr>
              <a:t>Got questions? Contact as at</a:t>
            </a:r>
            <a:r>
              <a:rPr lang="en-GB" sz="2000">
                <a:solidFill>
                  <a:srgbClr val="004494"/>
                </a:solidFill>
                <a:latin typeface="Segoe UI"/>
                <a:cs typeface="Segoe UI"/>
              </a:rPr>
              <a:t> </a:t>
            </a:r>
            <a:endParaRPr lang="en-GB" sz="2800" b="1">
              <a:solidFill>
                <a:srgbClr val="0044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4289C3B-2CFD-9880-2EA8-CF718CF35709}"/>
              </a:ext>
            </a:extLst>
          </p:cNvPr>
          <p:cNvSpPr txBox="1"/>
          <p:nvPr/>
        </p:nvSpPr>
        <p:spPr>
          <a:xfrm>
            <a:off x="6096055" y="3956939"/>
            <a:ext cx="5959520" cy="923330"/>
          </a:xfrm>
          <a:prstGeom prst="rect">
            <a:avLst/>
          </a:prstGeom>
          <a:noFill/>
        </p:spPr>
        <p:txBody>
          <a:bodyPr wrap="square" lIns="91440" tIns="45720" rIns="91440" bIns="45720" rtlCol="0" anchor="t">
            <a:spAutoFit/>
          </a:bodyPr>
          <a:lstStyle/>
          <a:p>
            <a:pPr algn="ctr"/>
            <a:endParaRPr lang="en-GB" b="1">
              <a:highlight>
                <a:srgbClr val="FFFF00"/>
              </a:highlight>
              <a:latin typeface="+mj-lt"/>
              <a:cs typeface="Segoe UI"/>
            </a:endParaRPr>
          </a:p>
          <a:p>
            <a:pPr algn="ctr"/>
            <a:r>
              <a:rPr lang="en-GB">
                <a:solidFill>
                  <a:srgbClr val="004494"/>
                </a:solidFill>
                <a:ea typeface="+mn-lt"/>
                <a:cs typeface="+mn-lt"/>
                <a:hlinkClick r:id="rId4"/>
              </a:rPr>
              <a:t>Women TechEU - European Commission</a:t>
            </a:r>
            <a:r>
              <a:rPr lang="en-GB">
                <a:solidFill>
                  <a:srgbClr val="4D4D4D"/>
                </a:solidFill>
                <a:ea typeface="+mn-lt"/>
                <a:cs typeface="+mn-lt"/>
                <a:hlinkClick r:id="rId4"/>
              </a:rPr>
              <a:t> website</a:t>
            </a:r>
            <a:endParaRPr lang="en-GB"/>
          </a:p>
          <a:p>
            <a:pPr algn="ctr"/>
            <a:endParaRPr lang="en-GB" b="0">
              <a:solidFill>
                <a:schemeClr val="accent3"/>
              </a:solidFill>
              <a:cs typeface="Arial"/>
            </a:endParaRPr>
          </a:p>
        </p:txBody>
      </p:sp>
      <p:sp>
        <p:nvSpPr>
          <p:cNvPr id="7" name="TextBox 6">
            <a:extLst>
              <a:ext uri="{FF2B5EF4-FFF2-40B4-BE49-F238E27FC236}">
                <a16:creationId xmlns:a16="http://schemas.microsoft.com/office/drawing/2014/main" id="{4B806D26-89DD-EAC2-7E8C-B1B29BE43348}"/>
              </a:ext>
            </a:extLst>
          </p:cNvPr>
          <p:cNvSpPr txBox="1"/>
          <p:nvPr/>
        </p:nvSpPr>
        <p:spPr>
          <a:xfrm>
            <a:off x="6673402" y="4971619"/>
            <a:ext cx="4794800" cy="400110"/>
          </a:xfrm>
          <a:prstGeom prst="rect">
            <a:avLst/>
          </a:prstGeom>
          <a:noFill/>
        </p:spPr>
        <p:txBody>
          <a:bodyPr wrap="square" lIns="0" tIns="45720" rIns="91440" bIns="45720" rtlCol="0" anchor="ctr" anchorCtr="0">
            <a:spAutoFit/>
          </a:bodyPr>
          <a:lstStyle/>
          <a:p>
            <a:pPr algn="ctr"/>
            <a:r>
              <a:rPr lang="en-GB" sz="2000" b="1">
                <a:solidFill>
                  <a:schemeClr val="tx2"/>
                </a:solidFill>
                <a:latin typeface="Arial"/>
                <a:cs typeface="Arial"/>
              </a:rPr>
              <a:t>#</a:t>
            </a:r>
            <a:r>
              <a:rPr lang="en-GB" sz="2000" b="1">
                <a:solidFill>
                  <a:schemeClr val="tx2"/>
                </a:solidFill>
                <a:ea typeface="+mn-lt"/>
                <a:cs typeface="+mn-lt"/>
              </a:rPr>
              <a:t>WomenTechEU</a:t>
            </a:r>
            <a:endParaRPr lang="en-GB" sz="2000" b="1">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EDB251-DE82-346A-BA29-8269D5A5F378}"/>
              </a:ext>
            </a:extLst>
          </p:cNvPr>
          <p:cNvSpPr txBox="1"/>
          <p:nvPr/>
        </p:nvSpPr>
        <p:spPr>
          <a:xfrm>
            <a:off x="596610" y="5368566"/>
            <a:ext cx="5203825" cy="400110"/>
          </a:xfrm>
          <a:prstGeom prst="rect">
            <a:avLst/>
          </a:prstGeom>
          <a:noFill/>
        </p:spPr>
        <p:txBody>
          <a:bodyPr wrap="square" lIns="0" tIns="45720" rIns="91440" bIns="45720" rtlCol="0" anchor="ctr" anchorCtr="0">
            <a:spAutoFit/>
          </a:bodyPr>
          <a:lstStyle/>
          <a:p>
            <a:pPr algn="ctr"/>
            <a:r>
              <a:rPr lang="en-GB" sz="2000" b="1">
                <a:solidFill>
                  <a:schemeClr val="tx2"/>
                </a:solidFill>
                <a:latin typeface="Arial"/>
                <a:cs typeface="Arial"/>
              </a:rPr>
              <a:t>for </a:t>
            </a:r>
            <a:r>
              <a:rPr lang="en-GB" sz="2000" b="1">
                <a:solidFill>
                  <a:schemeClr val="accent4"/>
                </a:solidFill>
                <a:latin typeface="Arial"/>
                <a:cs typeface="Arial"/>
              </a:rPr>
              <a:t>European Innovation Ecosystems</a:t>
            </a:r>
          </a:p>
        </p:txBody>
      </p:sp>
      <p:sp>
        <p:nvSpPr>
          <p:cNvPr id="9" name="TextBox 8">
            <a:extLst>
              <a:ext uri="{FF2B5EF4-FFF2-40B4-BE49-F238E27FC236}">
                <a16:creationId xmlns:a16="http://schemas.microsoft.com/office/drawing/2014/main" id="{3D57442F-D79E-8989-50B8-EDFF3530023F}"/>
              </a:ext>
            </a:extLst>
          </p:cNvPr>
          <p:cNvSpPr txBox="1"/>
          <p:nvPr/>
        </p:nvSpPr>
        <p:spPr>
          <a:xfrm>
            <a:off x="7719038" y="5372128"/>
            <a:ext cx="2709205" cy="400110"/>
          </a:xfrm>
          <a:prstGeom prst="rect">
            <a:avLst/>
          </a:prstGeom>
          <a:noFill/>
        </p:spPr>
        <p:txBody>
          <a:bodyPr wrap="square" lIns="0" tIns="45720" rIns="91440" bIns="45720" rtlCol="0" anchor="ctr" anchorCtr="0">
            <a:spAutoFit/>
          </a:bodyPr>
          <a:lstStyle/>
          <a:p>
            <a:pPr algn="ctr"/>
            <a:r>
              <a:rPr lang="en-GB" sz="2000" b="1">
                <a:solidFill>
                  <a:schemeClr val="tx2"/>
                </a:solidFill>
                <a:latin typeface="Arial"/>
                <a:cs typeface="Arial"/>
              </a:rPr>
              <a:t>for </a:t>
            </a:r>
            <a:r>
              <a:rPr lang="en-GB" sz="2000" b="1">
                <a:solidFill>
                  <a:srgbClr val="5439A1"/>
                </a:solidFill>
                <a:latin typeface="Arial"/>
                <a:cs typeface="Arial"/>
              </a:rPr>
              <a:t>Women </a:t>
            </a:r>
            <a:r>
              <a:rPr lang="en-GB" sz="2000" b="1" err="1">
                <a:solidFill>
                  <a:srgbClr val="5439A1"/>
                </a:solidFill>
                <a:latin typeface="Arial"/>
                <a:cs typeface="Arial"/>
              </a:rPr>
              <a:t>TechEU</a:t>
            </a:r>
            <a:endParaRPr lang="en-GB" sz="2000" b="1">
              <a:solidFill>
                <a:srgbClr val="5439A1"/>
              </a:solidFill>
              <a:latin typeface="Arial"/>
              <a:cs typeface="Arial"/>
            </a:endParaRPr>
          </a:p>
        </p:txBody>
      </p:sp>
    </p:spTree>
    <p:extLst>
      <p:ext uri="{BB962C8B-B14F-4D97-AF65-F5344CB8AC3E}">
        <p14:creationId xmlns:p14="http://schemas.microsoft.com/office/powerpoint/2010/main" val="165866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9199143" y="1286853"/>
            <a:ext cx="17167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45F9AD61-32A3-57EE-BB45-ADC7032F4334}"/>
              </a:ext>
            </a:extLst>
          </p:cNvPr>
          <p:cNvSpPr txBox="1"/>
          <p:nvPr/>
        </p:nvSpPr>
        <p:spPr>
          <a:xfrm>
            <a:off x="1700812" y="3766955"/>
            <a:ext cx="10491188" cy="1631216"/>
          </a:xfrm>
          <a:prstGeom prst="rect">
            <a:avLst/>
          </a:prstGeom>
          <a:noFill/>
        </p:spPr>
        <p:txBody>
          <a:bodyPr wrap="square" rtlCol="0">
            <a:spAutoFit/>
          </a:bodyPr>
          <a:lstStyle/>
          <a:p>
            <a:pPr marL="228600" indent="-228600">
              <a:buFont typeface="+mj-lt"/>
              <a:buAutoNum type="arabicPeriod"/>
            </a:pPr>
            <a:r>
              <a:rPr lang="en-GB" sz="2000" dirty="0"/>
              <a:t>Reducing reliance on fossil fuels </a:t>
            </a:r>
          </a:p>
          <a:p>
            <a:pPr marL="228600" indent="-228600">
              <a:buFont typeface="+mj-lt"/>
              <a:buAutoNum type="arabicPeriod"/>
            </a:pPr>
            <a:r>
              <a:rPr lang="en-GB" sz="2000" dirty="0"/>
              <a:t>Increasing global food security</a:t>
            </a:r>
          </a:p>
          <a:p>
            <a:pPr marL="228600" indent="-228600">
              <a:buFont typeface="+mj-lt"/>
              <a:buAutoNum type="arabicPeriod"/>
            </a:pPr>
            <a:r>
              <a:rPr lang="en-GB" sz="2000" dirty="0"/>
              <a:t>Mastering the digital transformation (+ cybersecurity)</a:t>
            </a:r>
          </a:p>
          <a:p>
            <a:pPr marL="228600" indent="-228600">
              <a:buFont typeface="+mj-lt"/>
              <a:buAutoNum type="arabicPeriod"/>
            </a:pPr>
            <a:r>
              <a:rPr lang="en-GB" sz="2000" dirty="0"/>
              <a:t>Improving healthcare </a:t>
            </a:r>
          </a:p>
          <a:p>
            <a:pPr marL="228600" indent="-228600">
              <a:buFont typeface="+mj-lt"/>
              <a:buAutoNum type="arabicPeriod"/>
            </a:pPr>
            <a:r>
              <a:rPr lang="en-GB" sz="2000" dirty="0"/>
              <a:t>Achieving circularity</a:t>
            </a:r>
            <a:endParaRPr lang="en-IE" sz="2000" dirty="0"/>
          </a:p>
        </p:txBody>
      </p:sp>
      <p:grpSp>
        <p:nvGrpSpPr>
          <p:cNvPr id="3" name="Group 2">
            <a:extLst>
              <a:ext uri="{FF2B5EF4-FFF2-40B4-BE49-F238E27FC236}">
                <a16:creationId xmlns:a16="http://schemas.microsoft.com/office/drawing/2014/main" id="{CAAC6408-DD2E-6A2F-A528-631542FC6E7D}"/>
              </a:ext>
            </a:extLst>
          </p:cNvPr>
          <p:cNvGrpSpPr/>
          <p:nvPr/>
        </p:nvGrpSpPr>
        <p:grpSpPr>
          <a:xfrm>
            <a:off x="182345" y="1179338"/>
            <a:ext cx="11617103" cy="4727475"/>
            <a:chOff x="2857985" y="4000155"/>
            <a:chExt cx="10670020" cy="2806038"/>
          </a:xfrm>
        </p:grpSpPr>
        <p:sp>
          <p:nvSpPr>
            <p:cNvPr id="5" name="Text Placeholder 2">
              <a:extLst>
                <a:ext uri="{FF2B5EF4-FFF2-40B4-BE49-F238E27FC236}">
                  <a16:creationId xmlns:a16="http://schemas.microsoft.com/office/drawing/2014/main" id="{F29D30DA-7FBB-305B-AFC4-5AD6A1BA5DA1}"/>
                </a:ext>
              </a:extLst>
            </p:cNvPr>
            <p:cNvSpPr txBox="1">
              <a:spLocks/>
            </p:cNvSpPr>
            <p:nvPr/>
          </p:nvSpPr>
          <p:spPr>
            <a:xfrm>
              <a:off x="2857985" y="4000155"/>
              <a:ext cx="10670020" cy="2806038"/>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p:txBody>
        </p:sp>
        <p:sp>
          <p:nvSpPr>
            <p:cNvPr id="8" name="TextBox 7">
              <a:extLst>
                <a:ext uri="{FF2B5EF4-FFF2-40B4-BE49-F238E27FC236}">
                  <a16:creationId xmlns:a16="http://schemas.microsoft.com/office/drawing/2014/main" id="{E956F1A8-5C69-92E5-CC20-D4B324B565EB}"/>
                </a:ext>
              </a:extLst>
            </p:cNvPr>
            <p:cNvSpPr txBox="1"/>
            <p:nvPr/>
          </p:nvSpPr>
          <p:spPr>
            <a:xfrm>
              <a:off x="3254091" y="4146817"/>
              <a:ext cx="10273509" cy="1698959"/>
            </a:xfrm>
            <a:prstGeom prst="rect">
              <a:avLst/>
            </a:prstGeom>
            <a:noFill/>
          </p:spPr>
          <p:txBody>
            <a:bodyPr wrap="square">
              <a:spAutoFit/>
            </a:bodyPr>
            <a:lstStyle/>
            <a:p>
              <a:r>
                <a:rPr lang="en-US" sz="2400" b="1" dirty="0">
                  <a:solidFill>
                    <a:schemeClr val="accent6"/>
                  </a:solidFill>
                </a:rPr>
                <a:t>To create connected RIVs across EU</a:t>
              </a:r>
              <a:br>
                <a:rPr lang="en-US" sz="2400" b="1" dirty="0">
                  <a:solidFill>
                    <a:srgbClr val="931680"/>
                  </a:solidFill>
                </a:rPr>
              </a:br>
              <a:r>
                <a:rPr lang="en-US" sz="2400" b="1" dirty="0">
                  <a:solidFill>
                    <a:srgbClr val="931680"/>
                  </a:solidFill>
                </a:rPr>
                <a:t> </a:t>
              </a:r>
            </a:p>
            <a:p>
              <a:pPr marL="742950" lvl="1" indent="-285750">
                <a:buFont typeface="Arial" panose="020B0604020202020204" pitchFamily="34" charset="0"/>
                <a:buChar char="•"/>
              </a:pPr>
              <a:r>
                <a:rPr lang="en-US" sz="2000" dirty="0">
                  <a:solidFill>
                    <a:schemeClr val="tx1">
                      <a:lumMod val="50000"/>
                    </a:schemeClr>
                  </a:solidFill>
                </a:rPr>
                <a:t>involving regions with </a:t>
              </a:r>
              <a:r>
                <a:rPr lang="en-US" sz="2000" b="1" dirty="0">
                  <a:solidFill>
                    <a:schemeClr val="tx1">
                      <a:lumMod val="50000"/>
                    </a:schemeClr>
                  </a:solidFill>
                </a:rPr>
                <a:t>lower innovation performances</a:t>
              </a:r>
            </a:p>
            <a:p>
              <a:pPr lvl="1"/>
              <a:endParaRPr lang="en-US" sz="2000" dirty="0">
                <a:solidFill>
                  <a:schemeClr val="tx1">
                    <a:lumMod val="50000"/>
                  </a:schemeClr>
                </a:solidFill>
              </a:endParaRPr>
            </a:p>
            <a:p>
              <a:pPr marL="742950" lvl="1" indent="-285750">
                <a:buFont typeface="Arial" panose="020B0604020202020204" pitchFamily="34" charset="0"/>
                <a:buChar char="•"/>
              </a:pPr>
              <a:r>
                <a:rPr lang="en-US" sz="2000" dirty="0">
                  <a:solidFill>
                    <a:schemeClr val="tx1">
                      <a:lumMod val="50000"/>
                    </a:schemeClr>
                  </a:solidFill>
                </a:rPr>
                <a:t>building on </a:t>
              </a:r>
              <a:r>
                <a:rPr lang="en-US" sz="2000" b="1" dirty="0">
                  <a:solidFill>
                    <a:schemeClr val="tx1">
                      <a:lumMod val="50000"/>
                    </a:schemeClr>
                  </a:solidFill>
                </a:rPr>
                <a:t>strategic areas of regional strength and specialization</a:t>
              </a:r>
            </a:p>
            <a:p>
              <a:pPr lvl="1"/>
              <a:endParaRPr lang="en-US" sz="2000" b="1" dirty="0">
                <a:solidFill>
                  <a:schemeClr val="tx1">
                    <a:lumMod val="50000"/>
                  </a:schemeClr>
                </a:solidFill>
              </a:endParaRPr>
            </a:p>
            <a:p>
              <a:pPr marL="742950" lvl="1" indent="-285750">
                <a:buFont typeface="Arial" panose="020B0604020202020204" pitchFamily="34" charset="0"/>
                <a:buChar char="•"/>
              </a:pPr>
              <a:r>
                <a:rPr lang="en-US" sz="2000" dirty="0">
                  <a:solidFill>
                    <a:schemeClr val="tx1">
                      <a:lumMod val="50000"/>
                    </a:schemeClr>
                  </a:solidFill>
                </a:rPr>
                <a:t>supporting </a:t>
              </a:r>
              <a:r>
                <a:rPr lang="en-US" sz="2000" b="1" dirty="0">
                  <a:solidFill>
                    <a:schemeClr val="tx1">
                      <a:lumMod val="50000"/>
                    </a:schemeClr>
                  </a:solidFill>
                </a:rPr>
                <a:t>EU priorities / </a:t>
              </a:r>
              <a:r>
                <a:rPr lang="en-GB" sz="2000" b="1" dirty="0">
                  <a:solidFill>
                    <a:schemeClr val="tx1">
                      <a:lumMod val="50000"/>
                    </a:schemeClr>
                  </a:solidFill>
                </a:rPr>
                <a:t>5 burning challenges : </a:t>
              </a:r>
            </a:p>
            <a:p>
              <a:pPr marL="285750" indent="-285750">
                <a:buFont typeface="Arial" panose="020B0604020202020204" pitchFamily="34" charset="0"/>
                <a:buChar char="•"/>
              </a:pPr>
              <a:endParaRPr lang="en-US" sz="1600" b="1" dirty="0">
                <a:solidFill>
                  <a:schemeClr val="tx2">
                    <a:lumMod val="75000"/>
                  </a:schemeClr>
                </a:solidFill>
              </a:endParaRPr>
            </a:p>
            <a:p>
              <a:r>
                <a:rPr lang="en-US" sz="1600" b="1" dirty="0">
                  <a:solidFill>
                    <a:srgbClr val="931680"/>
                  </a:solidFill>
                </a:rPr>
                <a:t>              </a:t>
              </a:r>
            </a:p>
          </p:txBody>
        </p:sp>
      </p:grpSp>
      <p:sp>
        <p:nvSpPr>
          <p:cNvPr id="4" name="Pentagon 11">
            <a:extLst>
              <a:ext uri="{FF2B5EF4-FFF2-40B4-BE49-F238E27FC236}">
                <a16:creationId xmlns:a16="http://schemas.microsoft.com/office/drawing/2014/main" id="{90D3FC68-4F34-A485-A003-30EAE33725B5}"/>
              </a:ext>
            </a:extLst>
          </p:cNvPr>
          <p:cNvSpPr/>
          <p:nvPr/>
        </p:nvSpPr>
        <p:spPr bwMode="auto">
          <a:xfrm>
            <a:off x="0" y="325951"/>
            <a:ext cx="11876690" cy="559574"/>
          </a:xfrm>
          <a:prstGeom prst="homePlate">
            <a:avLst/>
          </a:prstGeom>
          <a:solidFill>
            <a:schemeClr val="accent6"/>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lvl="0">
              <a:lnSpc>
                <a:spcPct val="90000"/>
              </a:lnSpc>
              <a:buClrTx/>
              <a:defRPr/>
            </a:pPr>
            <a:r>
              <a:rPr lang="en-US" sz="3200" b="1">
                <a:solidFill>
                  <a:schemeClr val="bg1"/>
                </a:solidFill>
              </a:rPr>
              <a:t>In a nutshell</a:t>
            </a:r>
            <a:endParaRPr lang="en-IE" sz="3200" b="1">
              <a:solidFill>
                <a:schemeClr val="bg1"/>
              </a:solidFill>
            </a:endParaRPr>
          </a:p>
        </p:txBody>
      </p:sp>
    </p:spTree>
    <p:extLst>
      <p:ext uri="{BB962C8B-B14F-4D97-AF65-F5344CB8AC3E}">
        <p14:creationId xmlns:p14="http://schemas.microsoft.com/office/powerpoint/2010/main" val="352481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14.0.5919"/>
  <p:tag name="SLIDO_PRESENTATION_ID" val="f14e1fd9-6af3-444d-949c-a7809c2b5342"/>
  <p:tag name="SLIDO_EVENT_UUID" val="722154e8-27fe-4be5-8d04-d2326db18c05"/>
  <p:tag name="SLIDO_EVENT_SECTION_UUID" val="7a0f9260-eec3-4949-b161-d8e5f2a32c70"/>
</p:tagLst>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E91CF864FEB4F9C56BEFFEDC93F5E" ma:contentTypeVersion="8" ma:contentTypeDescription="Create a new document." ma:contentTypeScope="" ma:versionID="f81c798e86ba7ebd71105d9747c9fcb2">
  <xsd:schema xmlns:xsd="http://www.w3.org/2001/XMLSchema" xmlns:xs="http://www.w3.org/2001/XMLSchema" xmlns:p="http://schemas.microsoft.com/office/2006/metadata/properties" xmlns:ns2="5bdf1e8f-d451-48bb-b896-c8a5ce43cdbd" targetNamespace="http://schemas.microsoft.com/office/2006/metadata/properties" ma:root="true" ma:fieldsID="ef4915953ec5c29058054a9b4b1f640e" ns2:_="">
    <xsd:import namespace="5bdf1e8f-d451-48bb-b896-c8a5ce43cd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f1e8f-d451-48bb-b896-c8a5ce43c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E49BA6-8CE1-4AF4-BE5E-1CAF33343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f1e8f-d451-48bb-b896-c8a5ce43c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E92E5D0D-A79B-418D-A07D-9F3951B9B6D6}">
  <ds:schemaRefs>
    <ds:schemaRef ds:uri="5bdf1e8f-d451-48bb-b896-c8a5ce43cd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6034</Words>
  <Application>Microsoft Office PowerPoint</Application>
  <PresentationFormat>Grand écran</PresentationFormat>
  <Paragraphs>924</Paragraphs>
  <Slides>86</Slides>
  <Notes>58</Notes>
  <HiddenSlides>0</HiddenSlides>
  <MMClips>0</MMClips>
  <ScaleCrop>false</ScaleCrop>
  <HeadingPairs>
    <vt:vector size="8" baseType="variant">
      <vt:variant>
        <vt:lpstr>Polices utilisées</vt:lpstr>
      </vt:variant>
      <vt:variant>
        <vt:i4>19</vt:i4>
      </vt:variant>
      <vt:variant>
        <vt:lpstr>Thème</vt:lpstr>
      </vt:variant>
      <vt:variant>
        <vt:i4>1</vt:i4>
      </vt:variant>
      <vt:variant>
        <vt:lpstr>Serveurs OLE incorporés</vt:lpstr>
      </vt:variant>
      <vt:variant>
        <vt:i4>1</vt:i4>
      </vt:variant>
      <vt:variant>
        <vt:lpstr>Titres des diapositives</vt:lpstr>
      </vt:variant>
      <vt:variant>
        <vt:i4>86</vt:i4>
      </vt:variant>
    </vt:vector>
  </HeadingPairs>
  <TitlesOfParts>
    <vt:vector size="107" baseType="lpstr">
      <vt:lpstr>Aptos</vt:lpstr>
      <vt:lpstr>Arial</vt:lpstr>
      <vt:lpstr>Arial,Sans-Serif</vt:lpstr>
      <vt:lpstr>Calibri</vt:lpstr>
      <vt:lpstr>EC Square Sans Cond Pro</vt:lpstr>
      <vt:lpstr>EC Square Sans Pro</vt:lpstr>
      <vt:lpstr>EC Square Sans Pro Light</vt:lpstr>
      <vt:lpstr>MuseoModerno</vt:lpstr>
      <vt:lpstr>Poppins</vt:lpstr>
      <vt:lpstr>Proxima Nova</vt:lpstr>
      <vt:lpstr>Roboto</vt:lpstr>
      <vt:lpstr>Roboto Slab</vt:lpstr>
      <vt:lpstr>Segoe UI</vt:lpstr>
      <vt:lpstr>Segoe UI Semibold</vt:lpstr>
      <vt:lpstr>Segoe UI Semilight</vt:lpstr>
      <vt:lpstr>Times New Roman</vt:lpstr>
      <vt:lpstr>Verdana</vt:lpstr>
      <vt:lpstr>Wingdings</vt:lpstr>
      <vt:lpstr>Wingdings,Sans-Serif</vt:lpstr>
      <vt:lpstr>Office Theme</vt:lpstr>
      <vt:lpstr>Worksheet</vt:lpstr>
      <vt:lpstr>Présentation PowerPoint</vt:lpstr>
      <vt:lpstr>Daniel Gassmann</vt:lpstr>
      <vt:lpstr>10:00 Introduction and Opening  10:05 Part A: Regional Innovation Valleys (RIVs) calls – Policy context  10:15 The Regional Innovation Valleys calls under EIE WP and WIDERA WP  10:45 Q&amp;A via Slido – RIVs  11:10 Preparatory action for setting up joint programmes among innovation ecosystems  11:20 Q&amp;A via Slido – CSA  11:30 Part B: Women TechEU – Policy context and 2025 call  11:40 Q&amp;A via Slido – Women TechEU  11:55 PIC registration and validation process  12:15 Closing remarks</vt:lpstr>
      <vt:lpstr>Présentation PowerPoint</vt:lpstr>
      <vt:lpstr>Présentation PowerPoint</vt:lpstr>
      <vt:lpstr>Taking Startups Seriously</vt:lpstr>
      <vt:lpstr>  Selected Regional Innovation Valleys - European Commission (europa.eu)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Maturity of innovation (TRL levels)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Lucia Fernandez Martinez Policy Officer, DG RTD A3  </vt:lpstr>
      <vt:lpstr>Présentation PowerPoint</vt:lpstr>
      <vt:lpstr>Présentation PowerPoint</vt:lpstr>
      <vt:lpstr>Présentation PowerPoint</vt:lpstr>
      <vt:lpstr>Présentation PowerPoint</vt:lpstr>
      <vt:lpstr>What Makes Women TechEU Different</vt:lpstr>
      <vt:lpstr>Women TechEU Initiative</vt:lpstr>
      <vt:lpstr>What is Women TechEU?</vt:lpstr>
      <vt:lpstr>Women TechEU initiative</vt:lpstr>
      <vt:lpstr>Expected outcome</vt:lpstr>
      <vt:lpstr>Expected outcome</vt:lpstr>
      <vt:lpstr>Women TechEU Initiative</vt:lpstr>
      <vt:lpstr>Women TechEU Initiative</vt:lpstr>
      <vt:lpstr>Women TechEU Initiative</vt:lpstr>
      <vt:lpstr>How to apply?</vt:lpstr>
      <vt:lpstr>How to apply?</vt:lpstr>
      <vt:lpstr>Présentation PowerPoint</vt:lpstr>
      <vt:lpstr>Présentation PowerPoint</vt:lpstr>
      <vt:lpstr>Présentation PowerPoint</vt:lpstr>
      <vt:lpstr>Présentation PowerPoint</vt:lpstr>
      <vt:lpstr>Présentation PowerPoint</vt:lpstr>
      <vt:lpstr>Registration of an organisation  (at proposal stage)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Research Enquiry Service  </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Madalina Trandafir</cp:lastModifiedBy>
  <cp:revision>303</cp:revision>
  <dcterms:created xsi:type="dcterms:W3CDTF">2020-12-04T09:35:19Z</dcterms:created>
  <dcterms:modified xsi:type="dcterms:W3CDTF">2025-06-10T13:02:33Z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0x010100F28E91CF864FEB4F9C56BEFFEDC93F5E</vt:lpwstr>
  </property>
  <property fmtid="{D5CDD505-2E9C-101B-9397-08002B2CF9AE}" pid="3" name="MSIP_Label_6bd9ddd1-4d20-43f6-abfa-fc3c07406f94_Enabled">
    <vt:lpwstr>true</vt:lpwstr>
  </property>
  <property fmtid="{D5CDD505-2E9C-101B-9397-08002B2CF9AE}" pid="4" name="MSIP_Label_6bd9ddd1-4d20-43f6-abfa-fc3c07406f94_SetDate">
    <vt:lpwstr>2024-02-14T09:32:13Z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2b54a876-fe5d-42c0-a223-e85b41f7b21c</vt:lpwstr>
  </property>
  <property fmtid="{D5CDD505-2E9C-101B-9397-08002B2CF9AE}" pid="9" name="MSIP_Label_6bd9ddd1-4d20-43f6-abfa-fc3c07406f94_ContentBits">
    <vt:lpwstr>0</vt:lpwstr>
  </property>
</Properties>
</file>